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Default Extension="jpg" ContentType="image/jpg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  <p:sldId id="626" r:id="rId376"/>
    <p:sldId id="627" r:id="rId377"/>
    <p:sldId id="628" r:id="rId378"/>
    <p:sldId id="629" r:id="rId379"/>
    <p:sldId id="630" r:id="rId380"/>
    <p:sldId id="631" r:id="rId381"/>
    <p:sldId id="632" r:id="rId382"/>
    <p:sldId id="633" r:id="rId383"/>
    <p:sldId id="634" r:id="rId384"/>
    <p:sldId id="635" r:id="rId385"/>
    <p:sldId id="636" r:id="rId386"/>
    <p:sldId id="637" r:id="rId387"/>
    <p:sldId id="638" r:id="rId388"/>
    <p:sldId id="639" r:id="rId389"/>
    <p:sldId id="640" r:id="rId390"/>
    <p:sldId id="641" r:id="rId391"/>
    <p:sldId id="642" r:id="rId392"/>
    <p:sldId id="643" r:id="rId393"/>
    <p:sldId id="644" r:id="rId394"/>
    <p:sldId id="645" r:id="rId395"/>
    <p:sldId id="646" r:id="rId396"/>
    <p:sldId id="647" r:id="rId397"/>
    <p:sldId id="648" r:id="rId398"/>
    <p:sldId id="649" r:id="rId399"/>
    <p:sldId id="650" r:id="rId400"/>
    <p:sldId id="651" r:id="rId401"/>
    <p:sldId id="652" r:id="rId402"/>
    <p:sldId id="653" r:id="rId403"/>
    <p:sldId id="654" r:id="rId404"/>
    <p:sldId id="655" r:id="rId405"/>
    <p:sldId id="656" r:id="rId406"/>
    <p:sldId id="657" r:id="rId407"/>
    <p:sldId id="658" r:id="rId408"/>
    <p:sldId id="659" r:id="rId409"/>
    <p:sldId id="660" r:id="rId410"/>
    <p:sldId id="661" r:id="rId411"/>
    <p:sldId id="662" r:id="rId412"/>
    <p:sldId id="663" r:id="rId413"/>
    <p:sldId id="664" r:id="rId414"/>
    <p:sldId id="665" r:id="rId415"/>
    <p:sldId id="666" r:id="rId416"/>
    <p:sldId id="667" r:id="rId417"/>
    <p:sldId id="668" r:id="rId418"/>
    <p:sldId id="669" r:id="rId419"/>
    <p:sldId id="670" r:id="rId420"/>
    <p:sldId id="671" r:id="rId421"/>
    <p:sldId id="672" r:id="rId422"/>
    <p:sldId id="673" r:id="rId423"/>
    <p:sldId id="674" r:id="rId424"/>
    <p:sldId id="675" r:id="rId425"/>
    <p:sldId id="676" r:id="rId426"/>
    <p:sldId id="677" r:id="rId427"/>
    <p:sldId id="678" r:id="rId428"/>
    <p:sldId id="679" r:id="rId429"/>
    <p:sldId id="680" r:id="rId430"/>
    <p:sldId id="681" r:id="rId431"/>
    <p:sldId id="682" r:id="rId432"/>
    <p:sldId id="683" r:id="rId433"/>
    <p:sldId id="684" r:id="rId434"/>
    <p:sldId id="685" r:id="rId435"/>
    <p:sldId id="686" r:id="rId436"/>
    <p:sldId id="687" r:id="rId437"/>
    <p:sldId id="688" r:id="rId438"/>
    <p:sldId id="689" r:id="rId439"/>
    <p:sldId id="690" r:id="rId440"/>
    <p:sldId id="691" r:id="rId441"/>
    <p:sldId id="692" r:id="rId442"/>
    <p:sldId id="693" r:id="rId443"/>
    <p:sldId id="694" r:id="rId444"/>
    <p:sldId id="695" r:id="rId445"/>
    <p:sldId id="696" r:id="rId446"/>
    <p:sldId id="697" r:id="rId447"/>
    <p:sldId id="698" r:id="rId448"/>
    <p:sldId id="699" r:id="rId449"/>
    <p:sldId id="700" r:id="rId450"/>
    <p:sldId id="701" r:id="rId451"/>
    <p:sldId id="702" r:id="rId452"/>
    <p:sldId id="703" r:id="rId453"/>
    <p:sldId id="704" r:id="rId454"/>
    <p:sldId id="705" r:id="rId455"/>
    <p:sldId id="706" r:id="rId456"/>
    <p:sldId id="707" r:id="rId457"/>
    <p:sldId id="708" r:id="rId458"/>
    <p:sldId id="709" r:id="rId459"/>
    <p:sldId id="710" r:id="rId460"/>
    <p:sldId id="711" r:id="rId461"/>
    <p:sldId id="712" r:id="rId462"/>
    <p:sldId id="713" r:id="rId463"/>
    <p:sldId id="714" r:id="rId464"/>
    <p:sldId id="715" r:id="rId465"/>
    <p:sldId id="716" r:id="rId466"/>
    <p:sldId id="717" r:id="rId467"/>
    <p:sldId id="718" r:id="rId468"/>
    <p:sldId id="719" r:id="rId469"/>
    <p:sldId id="720" r:id="rId470"/>
    <p:sldId id="721" r:id="rId471"/>
    <p:sldId id="722" r:id="rId472"/>
    <p:sldId id="723" r:id="rId473"/>
    <p:sldId id="724" r:id="rId474"/>
    <p:sldId id="725" r:id="rId475"/>
    <p:sldId id="726" r:id="rId476"/>
    <p:sldId id="727" r:id="rId477"/>
    <p:sldId id="728" r:id="rId478"/>
  </p:sldIdLst>
  <p:sldSz cx="5765800" cy="3244850"/>
  <p:notesSz cx="5765800" cy="3244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Relationship Id="rId356" Type="http://schemas.openxmlformats.org/officeDocument/2006/relationships/slide" Target="slides/slide351.xml"/><Relationship Id="rId357" Type="http://schemas.openxmlformats.org/officeDocument/2006/relationships/slide" Target="slides/slide352.xml"/><Relationship Id="rId358" Type="http://schemas.openxmlformats.org/officeDocument/2006/relationships/slide" Target="slides/slide353.xml"/><Relationship Id="rId359" Type="http://schemas.openxmlformats.org/officeDocument/2006/relationships/slide" Target="slides/slide354.xml"/><Relationship Id="rId360" Type="http://schemas.openxmlformats.org/officeDocument/2006/relationships/slide" Target="slides/slide355.xml"/><Relationship Id="rId361" Type="http://schemas.openxmlformats.org/officeDocument/2006/relationships/slide" Target="slides/slide356.xml"/><Relationship Id="rId362" Type="http://schemas.openxmlformats.org/officeDocument/2006/relationships/slide" Target="slides/slide357.xml"/><Relationship Id="rId363" Type="http://schemas.openxmlformats.org/officeDocument/2006/relationships/slide" Target="slides/slide358.xml"/><Relationship Id="rId364" Type="http://schemas.openxmlformats.org/officeDocument/2006/relationships/slide" Target="slides/slide359.xml"/><Relationship Id="rId365" Type="http://schemas.openxmlformats.org/officeDocument/2006/relationships/slide" Target="slides/slide360.xml"/><Relationship Id="rId366" Type="http://schemas.openxmlformats.org/officeDocument/2006/relationships/slide" Target="slides/slide361.xml"/><Relationship Id="rId367" Type="http://schemas.openxmlformats.org/officeDocument/2006/relationships/slide" Target="slides/slide362.xml"/><Relationship Id="rId368" Type="http://schemas.openxmlformats.org/officeDocument/2006/relationships/slide" Target="slides/slide363.xml"/><Relationship Id="rId369" Type="http://schemas.openxmlformats.org/officeDocument/2006/relationships/slide" Target="slides/slide364.xml"/><Relationship Id="rId370" Type="http://schemas.openxmlformats.org/officeDocument/2006/relationships/slide" Target="slides/slide365.xml"/><Relationship Id="rId371" Type="http://schemas.openxmlformats.org/officeDocument/2006/relationships/slide" Target="slides/slide366.xml"/><Relationship Id="rId372" Type="http://schemas.openxmlformats.org/officeDocument/2006/relationships/slide" Target="slides/slide367.xml"/><Relationship Id="rId373" Type="http://schemas.openxmlformats.org/officeDocument/2006/relationships/slide" Target="slides/slide368.xml"/><Relationship Id="rId374" Type="http://schemas.openxmlformats.org/officeDocument/2006/relationships/slide" Target="slides/slide369.xml"/><Relationship Id="rId375" Type="http://schemas.openxmlformats.org/officeDocument/2006/relationships/slide" Target="slides/slide370.xml"/><Relationship Id="rId376" Type="http://schemas.openxmlformats.org/officeDocument/2006/relationships/slide" Target="slides/slide371.xml"/><Relationship Id="rId377" Type="http://schemas.openxmlformats.org/officeDocument/2006/relationships/slide" Target="slides/slide372.xml"/><Relationship Id="rId378" Type="http://schemas.openxmlformats.org/officeDocument/2006/relationships/slide" Target="slides/slide373.xml"/><Relationship Id="rId379" Type="http://schemas.openxmlformats.org/officeDocument/2006/relationships/slide" Target="slides/slide374.xml"/><Relationship Id="rId380" Type="http://schemas.openxmlformats.org/officeDocument/2006/relationships/slide" Target="slides/slide375.xml"/><Relationship Id="rId381" Type="http://schemas.openxmlformats.org/officeDocument/2006/relationships/slide" Target="slides/slide376.xml"/><Relationship Id="rId382" Type="http://schemas.openxmlformats.org/officeDocument/2006/relationships/slide" Target="slides/slide377.xml"/><Relationship Id="rId383" Type="http://schemas.openxmlformats.org/officeDocument/2006/relationships/slide" Target="slides/slide378.xml"/><Relationship Id="rId384" Type="http://schemas.openxmlformats.org/officeDocument/2006/relationships/slide" Target="slides/slide379.xml"/><Relationship Id="rId385" Type="http://schemas.openxmlformats.org/officeDocument/2006/relationships/slide" Target="slides/slide380.xml"/><Relationship Id="rId386" Type="http://schemas.openxmlformats.org/officeDocument/2006/relationships/slide" Target="slides/slide381.xml"/><Relationship Id="rId387" Type="http://schemas.openxmlformats.org/officeDocument/2006/relationships/slide" Target="slides/slide382.xml"/><Relationship Id="rId388" Type="http://schemas.openxmlformats.org/officeDocument/2006/relationships/slide" Target="slides/slide383.xml"/><Relationship Id="rId389" Type="http://schemas.openxmlformats.org/officeDocument/2006/relationships/slide" Target="slides/slide384.xml"/><Relationship Id="rId390" Type="http://schemas.openxmlformats.org/officeDocument/2006/relationships/slide" Target="slides/slide385.xml"/><Relationship Id="rId391" Type="http://schemas.openxmlformats.org/officeDocument/2006/relationships/slide" Target="slides/slide386.xml"/><Relationship Id="rId392" Type="http://schemas.openxmlformats.org/officeDocument/2006/relationships/slide" Target="slides/slide387.xml"/><Relationship Id="rId393" Type="http://schemas.openxmlformats.org/officeDocument/2006/relationships/slide" Target="slides/slide388.xml"/><Relationship Id="rId394" Type="http://schemas.openxmlformats.org/officeDocument/2006/relationships/slide" Target="slides/slide389.xml"/><Relationship Id="rId395" Type="http://schemas.openxmlformats.org/officeDocument/2006/relationships/slide" Target="slides/slide390.xml"/><Relationship Id="rId396" Type="http://schemas.openxmlformats.org/officeDocument/2006/relationships/slide" Target="slides/slide391.xml"/><Relationship Id="rId397" Type="http://schemas.openxmlformats.org/officeDocument/2006/relationships/slide" Target="slides/slide392.xml"/><Relationship Id="rId398" Type="http://schemas.openxmlformats.org/officeDocument/2006/relationships/slide" Target="slides/slide393.xml"/><Relationship Id="rId399" Type="http://schemas.openxmlformats.org/officeDocument/2006/relationships/slide" Target="slides/slide394.xml"/><Relationship Id="rId400" Type="http://schemas.openxmlformats.org/officeDocument/2006/relationships/slide" Target="slides/slide395.xml"/><Relationship Id="rId401" Type="http://schemas.openxmlformats.org/officeDocument/2006/relationships/slide" Target="slides/slide396.xml"/><Relationship Id="rId402" Type="http://schemas.openxmlformats.org/officeDocument/2006/relationships/slide" Target="slides/slide397.xml"/><Relationship Id="rId403" Type="http://schemas.openxmlformats.org/officeDocument/2006/relationships/slide" Target="slides/slide398.xml"/><Relationship Id="rId404" Type="http://schemas.openxmlformats.org/officeDocument/2006/relationships/slide" Target="slides/slide399.xml"/><Relationship Id="rId405" Type="http://schemas.openxmlformats.org/officeDocument/2006/relationships/slide" Target="slides/slide400.xml"/><Relationship Id="rId406" Type="http://schemas.openxmlformats.org/officeDocument/2006/relationships/slide" Target="slides/slide401.xml"/><Relationship Id="rId407" Type="http://schemas.openxmlformats.org/officeDocument/2006/relationships/slide" Target="slides/slide402.xml"/><Relationship Id="rId408" Type="http://schemas.openxmlformats.org/officeDocument/2006/relationships/slide" Target="slides/slide403.xml"/><Relationship Id="rId409" Type="http://schemas.openxmlformats.org/officeDocument/2006/relationships/slide" Target="slides/slide404.xml"/><Relationship Id="rId410" Type="http://schemas.openxmlformats.org/officeDocument/2006/relationships/slide" Target="slides/slide405.xml"/><Relationship Id="rId411" Type="http://schemas.openxmlformats.org/officeDocument/2006/relationships/slide" Target="slides/slide406.xml"/><Relationship Id="rId412" Type="http://schemas.openxmlformats.org/officeDocument/2006/relationships/slide" Target="slides/slide407.xml"/><Relationship Id="rId413" Type="http://schemas.openxmlformats.org/officeDocument/2006/relationships/slide" Target="slides/slide408.xml"/><Relationship Id="rId414" Type="http://schemas.openxmlformats.org/officeDocument/2006/relationships/slide" Target="slides/slide409.xml"/><Relationship Id="rId415" Type="http://schemas.openxmlformats.org/officeDocument/2006/relationships/slide" Target="slides/slide410.xml"/><Relationship Id="rId416" Type="http://schemas.openxmlformats.org/officeDocument/2006/relationships/slide" Target="slides/slide411.xml"/><Relationship Id="rId417" Type="http://schemas.openxmlformats.org/officeDocument/2006/relationships/slide" Target="slides/slide412.xml"/><Relationship Id="rId418" Type="http://schemas.openxmlformats.org/officeDocument/2006/relationships/slide" Target="slides/slide413.xml"/><Relationship Id="rId419" Type="http://schemas.openxmlformats.org/officeDocument/2006/relationships/slide" Target="slides/slide414.xml"/><Relationship Id="rId420" Type="http://schemas.openxmlformats.org/officeDocument/2006/relationships/slide" Target="slides/slide415.xml"/><Relationship Id="rId421" Type="http://schemas.openxmlformats.org/officeDocument/2006/relationships/slide" Target="slides/slide416.xml"/><Relationship Id="rId422" Type="http://schemas.openxmlformats.org/officeDocument/2006/relationships/slide" Target="slides/slide417.xml"/><Relationship Id="rId423" Type="http://schemas.openxmlformats.org/officeDocument/2006/relationships/slide" Target="slides/slide418.xml"/><Relationship Id="rId424" Type="http://schemas.openxmlformats.org/officeDocument/2006/relationships/slide" Target="slides/slide419.xml"/><Relationship Id="rId425" Type="http://schemas.openxmlformats.org/officeDocument/2006/relationships/slide" Target="slides/slide420.xml"/><Relationship Id="rId426" Type="http://schemas.openxmlformats.org/officeDocument/2006/relationships/slide" Target="slides/slide421.xml"/><Relationship Id="rId427" Type="http://schemas.openxmlformats.org/officeDocument/2006/relationships/slide" Target="slides/slide422.xml"/><Relationship Id="rId428" Type="http://schemas.openxmlformats.org/officeDocument/2006/relationships/slide" Target="slides/slide423.xml"/><Relationship Id="rId429" Type="http://schemas.openxmlformats.org/officeDocument/2006/relationships/slide" Target="slides/slide424.xml"/><Relationship Id="rId430" Type="http://schemas.openxmlformats.org/officeDocument/2006/relationships/slide" Target="slides/slide425.xml"/><Relationship Id="rId431" Type="http://schemas.openxmlformats.org/officeDocument/2006/relationships/slide" Target="slides/slide426.xml"/><Relationship Id="rId432" Type="http://schemas.openxmlformats.org/officeDocument/2006/relationships/slide" Target="slides/slide427.xml"/><Relationship Id="rId433" Type="http://schemas.openxmlformats.org/officeDocument/2006/relationships/slide" Target="slides/slide428.xml"/><Relationship Id="rId434" Type="http://schemas.openxmlformats.org/officeDocument/2006/relationships/slide" Target="slides/slide429.xml"/><Relationship Id="rId435" Type="http://schemas.openxmlformats.org/officeDocument/2006/relationships/slide" Target="slides/slide430.xml"/><Relationship Id="rId436" Type="http://schemas.openxmlformats.org/officeDocument/2006/relationships/slide" Target="slides/slide431.xml"/><Relationship Id="rId437" Type="http://schemas.openxmlformats.org/officeDocument/2006/relationships/slide" Target="slides/slide432.xml"/><Relationship Id="rId438" Type="http://schemas.openxmlformats.org/officeDocument/2006/relationships/slide" Target="slides/slide433.xml"/><Relationship Id="rId439" Type="http://schemas.openxmlformats.org/officeDocument/2006/relationships/slide" Target="slides/slide434.xml"/><Relationship Id="rId440" Type="http://schemas.openxmlformats.org/officeDocument/2006/relationships/slide" Target="slides/slide435.xml"/><Relationship Id="rId441" Type="http://schemas.openxmlformats.org/officeDocument/2006/relationships/slide" Target="slides/slide436.xml"/><Relationship Id="rId442" Type="http://schemas.openxmlformats.org/officeDocument/2006/relationships/slide" Target="slides/slide437.xml"/><Relationship Id="rId443" Type="http://schemas.openxmlformats.org/officeDocument/2006/relationships/slide" Target="slides/slide438.xml"/><Relationship Id="rId444" Type="http://schemas.openxmlformats.org/officeDocument/2006/relationships/slide" Target="slides/slide439.xml"/><Relationship Id="rId445" Type="http://schemas.openxmlformats.org/officeDocument/2006/relationships/slide" Target="slides/slide440.xml"/><Relationship Id="rId446" Type="http://schemas.openxmlformats.org/officeDocument/2006/relationships/slide" Target="slides/slide441.xml"/><Relationship Id="rId447" Type="http://schemas.openxmlformats.org/officeDocument/2006/relationships/slide" Target="slides/slide442.xml"/><Relationship Id="rId448" Type="http://schemas.openxmlformats.org/officeDocument/2006/relationships/slide" Target="slides/slide443.xml"/><Relationship Id="rId449" Type="http://schemas.openxmlformats.org/officeDocument/2006/relationships/slide" Target="slides/slide444.xml"/><Relationship Id="rId450" Type="http://schemas.openxmlformats.org/officeDocument/2006/relationships/slide" Target="slides/slide445.xml"/><Relationship Id="rId451" Type="http://schemas.openxmlformats.org/officeDocument/2006/relationships/slide" Target="slides/slide446.xml"/><Relationship Id="rId452" Type="http://schemas.openxmlformats.org/officeDocument/2006/relationships/slide" Target="slides/slide447.xml"/><Relationship Id="rId453" Type="http://schemas.openxmlformats.org/officeDocument/2006/relationships/slide" Target="slides/slide448.xml"/><Relationship Id="rId454" Type="http://schemas.openxmlformats.org/officeDocument/2006/relationships/slide" Target="slides/slide449.xml"/><Relationship Id="rId455" Type="http://schemas.openxmlformats.org/officeDocument/2006/relationships/slide" Target="slides/slide450.xml"/><Relationship Id="rId456" Type="http://schemas.openxmlformats.org/officeDocument/2006/relationships/slide" Target="slides/slide451.xml"/><Relationship Id="rId457" Type="http://schemas.openxmlformats.org/officeDocument/2006/relationships/slide" Target="slides/slide452.xml"/><Relationship Id="rId458" Type="http://schemas.openxmlformats.org/officeDocument/2006/relationships/slide" Target="slides/slide453.xml"/><Relationship Id="rId459" Type="http://schemas.openxmlformats.org/officeDocument/2006/relationships/slide" Target="slides/slide454.xml"/><Relationship Id="rId460" Type="http://schemas.openxmlformats.org/officeDocument/2006/relationships/slide" Target="slides/slide455.xml"/><Relationship Id="rId461" Type="http://schemas.openxmlformats.org/officeDocument/2006/relationships/slide" Target="slides/slide456.xml"/><Relationship Id="rId462" Type="http://schemas.openxmlformats.org/officeDocument/2006/relationships/slide" Target="slides/slide457.xml"/><Relationship Id="rId463" Type="http://schemas.openxmlformats.org/officeDocument/2006/relationships/slide" Target="slides/slide458.xml"/><Relationship Id="rId464" Type="http://schemas.openxmlformats.org/officeDocument/2006/relationships/slide" Target="slides/slide459.xml"/><Relationship Id="rId465" Type="http://schemas.openxmlformats.org/officeDocument/2006/relationships/slide" Target="slides/slide460.xml"/><Relationship Id="rId466" Type="http://schemas.openxmlformats.org/officeDocument/2006/relationships/slide" Target="slides/slide461.xml"/><Relationship Id="rId467" Type="http://schemas.openxmlformats.org/officeDocument/2006/relationships/slide" Target="slides/slide462.xml"/><Relationship Id="rId468" Type="http://schemas.openxmlformats.org/officeDocument/2006/relationships/slide" Target="slides/slide463.xml"/><Relationship Id="rId469" Type="http://schemas.openxmlformats.org/officeDocument/2006/relationships/slide" Target="slides/slide464.xml"/><Relationship Id="rId470" Type="http://schemas.openxmlformats.org/officeDocument/2006/relationships/slide" Target="slides/slide465.xml"/><Relationship Id="rId471" Type="http://schemas.openxmlformats.org/officeDocument/2006/relationships/slide" Target="slides/slide466.xml"/><Relationship Id="rId472" Type="http://schemas.openxmlformats.org/officeDocument/2006/relationships/slide" Target="slides/slide467.xml"/><Relationship Id="rId473" Type="http://schemas.openxmlformats.org/officeDocument/2006/relationships/slide" Target="slides/slide468.xml"/><Relationship Id="rId474" Type="http://schemas.openxmlformats.org/officeDocument/2006/relationships/slide" Target="slides/slide469.xml"/><Relationship Id="rId475" Type="http://schemas.openxmlformats.org/officeDocument/2006/relationships/slide" Target="slides/slide470.xml"/><Relationship Id="rId476" Type="http://schemas.openxmlformats.org/officeDocument/2006/relationships/slide" Target="slides/slide471.xml"/><Relationship Id="rId477" Type="http://schemas.openxmlformats.org/officeDocument/2006/relationships/slide" Target="slides/slide472.xml"/><Relationship Id="rId478" Type="http://schemas.openxmlformats.org/officeDocument/2006/relationships/slide" Target="slides/slide47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7294" y="43597"/>
            <a:ext cx="4541520" cy="363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fld id="{81D60167-4931-47E6-BA6A-407CBD079E47}" type="slidenum">
              <a:rPr dirty="0" sz="1100" spc="-15"/>
              <a:t>#</a:t>
            </a:fld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fld id="{81D60167-4931-47E6-BA6A-407CBD079E47}" type="slidenum">
              <a:rPr dirty="0" sz="1100" spc="-15"/>
              <a:t>#</a:t>
            </a:fld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fld id="{81D60167-4931-47E6-BA6A-407CBD079E47}" type="slidenum">
              <a:rPr dirty="0" sz="1100" spc="-15"/>
              <a:t>#</a:t>
            </a:fld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fld id="{81D60167-4931-47E6-BA6A-407CBD079E47}" type="slidenum">
              <a:rPr dirty="0" sz="1100" spc="-15"/>
              <a:t>#</a:t>
            </a:fld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fld id="{81D60167-4931-47E6-BA6A-407CBD079E47}" type="slidenum">
              <a:rPr dirty="0" sz="1100" spc="-15"/>
              <a:t>#</a:t>
            </a:fld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36594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756977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934779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103064" y="300744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3" y="0"/>
                </a:lnTo>
                <a:lnTo>
                  <a:pt x="63833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039895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411726" y="302014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4322826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4399026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681957" y="300744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1" y="12700"/>
                </a:lnTo>
              </a:path>
              <a:path w="50800" h="25400">
                <a:moveTo>
                  <a:pt x="12700" y="25400"/>
                </a:moveTo>
                <a:lnTo>
                  <a:pt x="50801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4605756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4681957" y="3045548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1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4964875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5278286" y="303792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5251222" y="301143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5156365" y="300744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80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80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1" name="bg 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43597"/>
            <a:ext cx="4541520" cy="363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1695" y="1180437"/>
            <a:ext cx="4814570" cy="1877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227304" y="2874253"/>
            <a:ext cx="1396365" cy="1758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fld id="{81D60167-4931-47E6-BA6A-407CBD079E47}" type="slidenum">
              <a:rPr dirty="0" sz="1100" spc="-15"/>
              <a:t>#</a:t>
            </a:fld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slide" Target="slide473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32.jpg"/><Relationship Id="rId4" Type="http://schemas.openxmlformats.org/officeDocument/2006/relationships/slide" Target="slide1.xml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33.jpg"/><Relationship Id="rId4" Type="http://schemas.openxmlformats.org/officeDocument/2006/relationships/slide" Target="slide1.xml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34.jpg"/><Relationship Id="rId4" Type="http://schemas.openxmlformats.org/officeDocument/2006/relationships/slide" Target="slide1.xml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35.jpg"/><Relationship Id="rId4" Type="http://schemas.openxmlformats.org/officeDocument/2006/relationships/slide" Target="slide1.xml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36.jpg"/><Relationship Id="rId4" Type="http://schemas.openxmlformats.org/officeDocument/2006/relationships/slide" Target="slide1.xml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7.png"/><Relationship Id="rId6" Type="http://schemas.openxmlformats.org/officeDocument/2006/relationships/slide" Target="slide1.xml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image" Target="../media/image6.png"/><Relationship Id="rId7" Type="http://schemas.openxmlformats.org/officeDocument/2006/relationships/slide" Target="slide1.xml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image" Target="../media/image6.png"/><Relationship Id="rId7" Type="http://schemas.openxmlformats.org/officeDocument/2006/relationships/slide" Target="slide1.xml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39.png"/><Relationship Id="rId9" Type="http://schemas.openxmlformats.org/officeDocument/2006/relationships/slide" Target="slide1.xml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39.png"/><Relationship Id="rId9" Type="http://schemas.openxmlformats.org/officeDocument/2006/relationships/slide" Target="slide1.xml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slide" Target="slide1.xml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slide" Target="slide1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slide" Target="slide1.xml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slide" Target="slide1.xml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slide" Target="slide1.xml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slide" Target="slide1.xml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slide" Target="slide1.xml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slide" Target="slide1.xml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slide" Target="slide1.xml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slide" Target="slide1.xml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Relationship Id="rId3" Type="http://schemas.openxmlformats.org/officeDocument/2006/relationships/slide" Target="slide1.xml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slide" Target="slide1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30.jpg"/><Relationship Id="rId4" Type="http://schemas.openxmlformats.org/officeDocument/2006/relationships/slide" Target="slide1.xml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Relationship Id="rId3" Type="http://schemas.openxmlformats.org/officeDocument/2006/relationships/image" Target="../media/image30.jpg"/><Relationship Id="rId4" Type="http://schemas.openxmlformats.org/officeDocument/2006/relationships/slide" Target="slide1.xml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image" Target="../media/image30.jpg"/><Relationship Id="rId4" Type="http://schemas.openxmlformats.org/officeDocument/2006/relationships/slide" Target="slide1.xml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30.jpg"/><Relationship Id="rId4" Type="http://schemas.openxmlformats.org/officeDocument/2006/relationships/slide" Target="slide1.xml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Relationship Id="rId4" Type="http://schemas.openxmlformats.org/officeDocument/2006/relationships/slide" Target="slide1.xml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8.jpg"/><Relationship Id="rId4" Type="http://schemas.openxmlformats.org/officeDocument/2006/relationships/slide" Target="slide1.xml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9.jpg"/><Relationship Id="rId4" Type="http://schemas.openxmlformats.org/officeDocument/2006/relationships/slide" Target="slide1.xml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50.jpg"/><Relationship Id="rId4" Type="http://schemas.openxmlformats.org/officeDocument/2006/relationships/slide" Target="slide1.xml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51.jpg"/><Relationship Id="rId4" Type="http://schemas.openxmlformats.org/officeDocument/2006/relationships/slide" Target="slide1.xml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52.jpg"/><Relationship Id="rId4" Type="http://schemas.openxmlformats.org/officeDocument/2006/relationships/slide" Target="slide1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53.jpg"/><Relationship Id="rId4" Type="http://schemas.openxmlformats.org/officeDocument/2006/relationships/slide" Target="slide1.xml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54.jpg"/><Relationship Id="rId4" Type="http://schemas.openxmlformats.org/officeDocument/2006/relationships/slide" Target="slide1.xml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55.jpg"/><Relationship Id="rId4" Type="http://schemas.openxmlformats.org/officeDocument/2006/relationships/slide" Target="slide1.xml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56.jpg"/><Relationship Id="rId4" Type="http://schemas.openxmlformats.org/officeDocument/2006/relationships/slide" Target="slide1.xml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57.jpg"/><Relationship Id="rId4" Type="http://schemas.openxmlformats.org/officeDocument/2006/relationships/slide" Target="slide1.xml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58.jpg"/><Relationship Id="rId4" Type="http://schemas.openxmlformats.org/officeDocument/2006/relationships/slide" Target="slide1.xml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59.jpg"/><Relationship Id="rId4" Type="http://schemas.openxmlformats.org/officeDocument/2006/relationships/slide" Target="slide1.xml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60.jpg"/><Relationship Id="rId4" Type="http://schemas.openxmlformats.org/officeDocument/2006/relationships/slide" Target="slide1.xml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61.jpg"/><Relationship Id="rId4" Type="http://schemas.openxmlformats.org/officeDocument/2006/relationships/slide" Target="slide1.xml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62.jpg"/><Relationship Id="rId4" Type="http://schemas.openxmlformats.org/officeDocument/2006/relationships/slide" Target="slide1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63.jpg"/><Relationship Id="rId4" Type="http://schemas.openxmlformats.org/officeDocument/2006/relationships/slide" Target="slide1.xml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64.jpg"/><Relationship Id="rId4" Type="http://schemas.openxmlformats.org/officeDocument/2006/relationships/slide" Target="slide1.xml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65.jpg"/><Relationship Id="rId4" Type="http://schemas.openxmlformats.org/officeDocument/2006/relationships/slide" Target="slide1.xml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66.jpg"/><Relationship Id="rId4" Type="http://schemas.openxmlformats.org/officeDocument/2006/relationships/slide" Target="slide1.xml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67.jpg"/><Relationship Id="rId4" Type="http://schemas.openxmlformats.org/officeDocument/2006/relationships/slide" Target="slide1.xml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68.jpg"/><Relationship Id="rId4" Type="http://schemas.openxmlformats.org/officeDocument/2006/relationships/slide" Target="slide1.xml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69.jpg"/><Relationship Id="rId4" Type="http://schemas.openxmlformats.org/officeDocument/2006/relationships/slide" Target="slide1.xml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70.jpg"/><Relationship Id="rId4" Type="http://schemas.openxmlformats.org/officeDocument/2006/relationships/slide" Target="slide1.xml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71.jpg"/><Relationship Id="rId4" Type="http://schemas.openxmlformats.org/officeDocument/2006/relationships/slide" Target="slide1.xml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72.jpg"/><Relationship Id="rId4" Type="http://schemas.openxmlformats.org/officeDocument/2006/relationships/slide" Target="slide1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73.jpg"/><Relationship Id="rId4" Type="http://schemas.openxmlformats.org/officeDocument/2006/relationships/slide" Target="slide1.xml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74.jpg"/><Relationship Id="rId4" Type="http://schemas.openxmlformats.org/officeDocument/2006/relationships/slide" Target="slide1.xml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75.jpg"/><Relationship Id="rId4" Type="http://schemas.openxmlformats.org/officeDocument/2006/relationships/slide" Target="slide1.xml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76.jpg"/><Relationship Id="rId4" Type="http://schemas.openxmlformats.org/officeDocument/2006/relationships/slide" Target="slide1.xml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77.jpg"/><Relationship Id="rId4" Type="http://schemas.openxmlformats.org/officeDocument/2006/relationships/slide" Target="slide1.xml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78.jpg"/><Relationship Id="rId4" Type="http://schemas.openxmlformats.org/officeDocument/2006/relationships/slide" Target="slide1.xml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79.jpg"/><Relationship Id="rId4" Type="http://schemas.openxmlformats.org/officeDocument/2006/relationships/slide" Target="slide1.xml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80.jpg"/><Relationship Id="rId4" Type="http://schemas.openxmlformats.org/officeDocument/2006/relationships/slide" Target="slide1.xml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81.jpg"/><Relationship Id="rId4" Type="http://schemas.openxmlformats.org/officeDocument/2006/relationships/slide" Target="slide1.xml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82.jpg"/><Relationship Id="rId4" Type="http://schemas.openxmlformats.org/officeDocument/2006/relationships/slide" Target="slide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hyperlink" Target="http://neuralnetworksanddeeplearning.com/chap4.html" TargetMode="External"/><Relationship Id="rId10" Type="http://schemas.openxmlformats.org/officeDocument/2006/relationships/slide" Target="slide473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83.jpg"/><Relationship Id="rId4" Type="http://schemas.openxmlformats.org/officeDocument/2006/relationships/slide" Target="slide1.xml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84.jpg"/><Relationship Id="rId4" Type="http://schemas.openxmlformats.org/officeDocument/2006/relationships/slide" Target="slide1.xml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85.jpg"/><Relationship Id="rId4" Type="http://schemas.openxmlformats.org/officeDocument/2006/relationships/slide" Target="slide1.xml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86.jpg"/><Relationship Id="rId4" Type="http://schemas.openxmlformats.org/officeDocument/2006/relationships/slide" Target="slide1.xml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87.jpg"/><Relationship Id="rId4" Type="http://schemas.openxmlformats.org/officeDocument/2006/relationships/slide" Target="slide1.xml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88.jpg"/><Relationship Id="rId4" Type="http://schemas.openxmlformats.org/officeDocument/2006/relationships/slide" Target="slide1.xml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89.jpg"/><Relationship Id="rId4" Type="http://schemas.openxmlformats.org/officeDocument/2006/relationships/slide" Target="slide1.xml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90.jpg"/><Relationship Id="rId4" Type="http://schemas.openxmlformats.org/officeDocument/2006/relationships/slide" Target="slide1.xml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91.jpg"/><Relationship Id="rId4" Type="http://schemas.openxmlformats.org/officeDocument/2006/relationships/slide" Target="slide1.xml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92.jpg"/><Relationship Id="rId4" Type="http://schemas.openxmlformats.org/officeDocument/2006/relationships/slide" Target="slide1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93.jpg"/><Relationship Id="rId4" Type="http://schemas.openxmlformats.org/officeDocument/2006/relationships/slide" Target="slide1.xml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94.jpg"/><Relationship Id="rId4" Type="http://schemas.openxmlformats.org/officeDocument/2006/relationships/slide" Target="slide1.xml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95.jpg"/><Relationship Id="rId4" Type="http://schemas.openxmlformats.org/officeDocument/2006/relationships/slide" Target="slide1.xml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96.jpg"/><Relationship Id="rId4" Type="http://schemas.openxmlformats.org/officeDocument/2006/relationships/slide" Target="slide1.xml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97.jpg"/><Relationship Id="rId4" Type="http://schemas.openxmlformats.org/officeDocument/2006/relationships/slide" Target="slide1.xml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98.jpg"/><Relationship Id="rId4" Type="http://schemas.openxmlformats.org/officeDocument/2006/relationships/slide" Target="slide1.xml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99.jpg"/><Relationship Id="rId4" Type="http://schemas.openxmlformats.org/officeDocument/2006/relationships/slide" Target="slide1.xml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00.jpg"/><Relationship Id="rId4" Type="http://schemas.openxmlformats.org/officeDocument/2006/relationships/slide" Target="slide1.xml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01.jpg"/><Relationship Id="rId4" Type="http://schemas.openxmlformats.org/officeDocument/2006/relationships/slide" Target="slide1.xml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02.jpg"/><Relationship Id="rId4" Type="http://schemas.openxmlformats.org/officeDocument/2006/relationships/slide" Target="slide1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03.jpg"/><Relationship Id="rId4" Type="http://schemas.openxmlformats.org/officeDocument/2006/relationships/slide" Target="slide1.xml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04.jpg"/><Relationship Id="rId4" Type="http://schemas.openxmlformats.org/officeDocument/2006/relationships/slide" Target="slide1.xml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05.jpg"/><Relationship Id="rId4" Type="http://schemas.openxmlformats.org/officeDocument/2006/relationships/slide" Target="slide1.xml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06.jpg"/><Relationship Id="rId4" Type="http://schemas.openxmlformats.org/officeDocument/2006/relationships/slide" Target="slide1.xml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07.jpg"/><Relationship Id="rId4" Type="http://schemas.openxmlformats.org/officeDocument/2006/relationships/slide" Target="slide1.xml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08.jpg"/><Relationship Id="rId4" Type="http://schemas.openxmlformats.org/officeDocument/2006/relationships/slide" Target="slide1.xml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09.jpg"/><Relationship Id="rId4" Type="http://schemas.openxmlformats.org/officeDocument/2006/relationships/slide" Target="slide1.xml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10.jpg"/><Relationship Id="rId4" Type="http://schemas.openxmlformats.org/officeDocument/2006/relationships/slide" Target="slide1.xml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11.jpg"/><Relationship Id="rId4" Type="http://schemas.openxmlformats.org/officeDocument/2006/relationships/slide" Target="slide1.xml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12.jpg"/><Relationship Id="rId4" Type="http://schemas.openxmlformats.org/officeDocument/2006/relationships/slide" Target="slide1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13.jpg"/><Relationship Id="rId4" Type="http://schemas.openxmlformats.org/officeDocument/2006/relationships/slide" Target="slide1.xml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14.jpg"/><Relationship Id="rId4" Type="http://schemas.openxmlformats.org/officeDocument/2006/relationships/slide" Target="slide1.xml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15.jpg"/><Relationship Id="rId4" Type="http://schemas.openxmlformats.org/officeDocument/2006/relationships/slide" Target="slide1.xml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16.jpg"/><Relationship Id="rId4" Type="http://schemas.openxmlformats.org/officeDocument/2006/relationships/slide" Target="slide1.xml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17.jpg"/><Relationship Id="rId4" Type="http://schemas.openxmlformats.org/officeDocument/2006/relationships/slide" Target="slide1.xml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18.jpg"/><Relationship Id="rId4" Type="http://schemas.openxmlformats.org/officeDocument/2006/relationships/slide" Target="slide1.xml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19.jpg"/><Relationship Id="rId4" Type="http://schemas.openxmlformats.org/officeDocument/2006/relationships/slide" Target="slide1.xml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20.jpg"/><Relationship Id="rId4" Type="http://schemas.openxmlformats.org/officeDocument/2006/relationships/slide" Target="slide1.xml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21.jpg"/><Relationship Id="rId4" Type="http://schemas.openxmlformats.org/officeDocument/2006/relationships/slide" Target="slide1.xml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22.jpg"/><Relationship Id="rId4" Type="http://schemas.openxmlformats.org/officeDocument/2006/relationships/slide" Target="slide1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23.jpg"/><Relationship Id="rId4" Type="http://schemas.openxmlformats.org/officeDocument/2006/relationships/slide" Target="slide1.xml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24.jpg"/><Relationship Id="rId4" Type="http://schemas.openxmlformats.org/officeDocument/2006/relationships/slide" Target="slide1.xml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25.jpg"/><Relationship Id="rId4" Type="http://schemas.openxmlformats.org/officeDocument/2006/relationships/slide" Target="slide1.xml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26.jpg"/><Relationship Id="rId4" Type="http://schemas.openxmlformats.org/officeDocument/2006/relationships/slide" Target="slide1.xml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27.jpg"/><Relationship Id="rId4" Type="http://schemas.openxmlformats.org/officeDocument/2006/relationships/slide" Target="slide1.xml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28.jpg"/><Relationship Id="rId4" Type="http://schemas.openxmlformats.org/officeDocument/2006/relationships/slide" Target="slide1.xml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29.jpg"/><Relationship Id="rId4" Type="http://schemas.openxmlformats.org/officeDocument/2006/relationships/slide" Target="slide1.xml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30.jpg"/><Relationship Id="rId4" Type="http://schemas.openxmlformats.org/officeDocument/2006/relationships/slide" Target="slide1.xml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31.jpg"/><Relationship Id="rId4" Type="http://schemas.openxmlformats.org/officeDocument/2006/relationships/slide" Target="slide1.xml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32.jpg"/><Relationship Id="rId4" Type="http://schemas.openxmlformats.org/officeDocument/2006/relationships/slide" Target="slide1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33.jpg"/><Relationship Id="rId4" Type="http://schemas.openxmlformats.org/officeDocument/2006/relationships/slide" Target="slide1.xml"/></Relationships>

</file>

<file path=ppt/slides/_rels/slide2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34.jpg"/><Relationship Id="rId4" Type="http://schemas.openxmlformats.org/officeDocument/2006/relationships/slide" Target="slide1.xml"/></Relationships>

</file>

<file path=ppt/slides/_rels/slide2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35.jpg"/><Relationship Id="rId4" Type="http://schemas.openxmlformats.org/officeDocument/2006/relationships/slide" Target="slide1.xml"/></Relationships>

</file>

<file path=ppt/slides/_rels/slide2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36.jpg"/><Relationship Id="rId4" Type="http://schemas.openxmlformats.org/officeDocument/2006/relationships/slide" Target="slide1.xml"/></Relationships>

</file>

<file path=ppt/slides/_rels/slide2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37.jpg"/><Relationship Id="rId4" Type="http://schemas.openxmlformats.org/officeDocument/2006/relationships/slide" Target="slide1.xml"/></Relationships>

</file>

<file path=ppt/slides/_rels/slide2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38.jpg"/><Relationship Id="rId4" Type="http://schemas.openxmlformats.org/officeDocument/2006/relationships/slide" Target="slide1.xml"/></Relationships>

</file>

<file path=ppt/slides/_rels/slide2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39.jpg"/><Relationship Id="rId4" Type="http://schemas.openxmlformats.org/officeDocument/2006/relationships/slide" Target="slide1.xml"/></Relationships>

</file>

<file path=ppt/slides/_rels/slide2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40.jpg"/><Relationship Id="rId4" Type="http://schemas.openxmlformats.org/officeDocument/2006/relationships/slide" Target="slide1.xml"/></Relationships>

</file>

<file path=ppt/slides/_rels/slide2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41.jpg"/><Relationship Id="rId4" Type="http://schemas.openxmlformats.org/officeDocument/2006/relationships/slide" Target="slide1.xml"/></Relationships>

</file>

<file path=ppt/slides/_rels/slide2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42.jpg"/><Relationship Id="rId4" Type="http://schemas.openxmlformats.org/officeDocument/2006/relationships/slide" Target="slide1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
</file>

<file path=ppt/slides/_rels/slide2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43.jpg"/><Relationship Id="rId4" Type="http://schemas.openxmlformats.org/officeDocument/2006/relationships/slide" Target="slide1.xml"/></Relationships>

</file>

<file path=ppt/slides/_rels/slide2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44.jpg"/><Relationship Id="rId4" Type="http://schemas.openxmlformats.org/officeDocument/2006/relationships/slide" Target="slide1.xml"/></Relationships>

</file>

<file path=ppt/slides/_rels/slide2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145.jpg"/><Relationship Id="rId4" Type="http://schemas.openxmlformats.org/officeDocument/2006/relationships/slide" Target="slide1.xml"/></Relationships>

</file>

<file path=ppt/slides/_rels/slide2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slide" Target="slide1.xml"/></Relationships>

</file>

<file path=ppt/slides/_rels/slide2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slide" Target="slide1.xml"/></Relationships>

</file>

<file path=ppt/slides/_rels/slide2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slide" Target="slide1.xml"/></Relationships>

</file>

<file path=ppt/slides/_rels/slide2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2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1.xml"/></Relationships>

</file>

<file path=ppt/slides/_rels/slide2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1.xml"/></Relationships>

</file>

<file path=ppt/slides/_rels/slide2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
</file>

<file path=ppt/slides/_rels/slide2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2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2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hyperlink" Target="http://neuralnetworksanddeeplearning.com/chap4.html" TargetMode="External"/><Relationship Id="rId4" Type="http://schemas.openxmlformats.org/officeDocument/2006/relationships/slide" Target="slide1.xml"/></Relationships>

</file>

<file path=ppt/slides/_rels/slide2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6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2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2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2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0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0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
</file>

<file path=ppt/slides/_rels/slide2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g"/><Relationship Id="rId3" Type="http://schemas.openxmlformats.org/officeDocument/2006/relationships/image" Target="../media/image11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2.png"/><Relationship Id="rId9" Type="http://schemas.openxmlformats.org/officeDocument/2006/relationships/slide" Target="slide1.xml"/></Relationships>

</file>

<file path=ppt/slides/_rels/slide2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g"/><Relationship Id="rId3" Type="http://schemas.openxmlformats.org/officeDocument/2006/relationships/image" Target="../media/image11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2.png"/><Relationship Id="rId9" Type="http://schemas.openxmlformats.org/officeDocument/2006/relationships/slide" Target="slide1.xml"/></Relationships>

</file>

<file path=ppt/slides/_rels/slide2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0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" Target="slide1.xml"/></Relationships>

</file>

<file path=ppt/slides/_rels/slide2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0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" Target="slide1.xml"/></Relationships>

</file>

<file path=ppt/slides/_rels/slide2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2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2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2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slide" Target="slide473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slide" Target="slide1.xml"/></Relationships>

</file>

<file path=ppt/slides/_rels/slide3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slide" Target="slide1.xml"/></Relationships>

</file>

<file path=ppt/slides/_rels/slide3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" Target="slide1.xml"/></Relationships>

</file>

<file path=ppt/slides/_rels/slide3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slide" Target="slide1.xml"/></Relationships>

</file>

<file path=ppt/slides/_rels/slide3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slide" Target="slide1.xml"/></Relationships>

</file>

<file path=ppt/slides/_rels/slide3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slide" Target="slide1.xml"/></Relationships>

</file>

<file path=ppt/slides/_rels/slide3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" Target="slide1.xml"/></Relationships>

</file>

<file path=ppt/slides/_rels/slide3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2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2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2.png"/><Relationship Id="rId3" Type="http://schemas.openxmlformats.org/officeDocument/2006/relationships/image" Target="../media/image11.png"/><Relationship Id="rId4" Type="http://schemas.openxmlformats.org/officeDocument/2006/relationships/image" Target="../media/image233.jpg"/><Relationship Id="rId5" Type="http://schemas.openxmlformats.org/officeDocument/2006/relationships/slide" Target="slide1.xml"/></Relationships>

</file>

<file path=ppt/slides/_rels/slide3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33.jpg"/><Relationship Id="rId6" Type="http://schemas.openxmlformats.org/officeDocument/2006/relationships/slide" Target="slide1.xml"/></Relationships>

</file>

<file path=ppt/slides/_rels/slide3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3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4.png"/><Relationship Id="rId3" Type="http://schemas.openxmlformats.org/officeDocument/2006/relationships/image" Target="../media/image235.jpg"/><Relationship Id="rId4" Type="http://schemas.openxmlformats.org/officeDocument/2006/relationships/image" Target="../media/image236.jpg"/><Relationship Id="rId5" Type="http://schemas.openxmlformats.org/officeDocument/2006/relationships/image" Target="../media/image237.jp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slide" Target="slide1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" Target="slide1.xml"/></Relationships>

</file>

<file path=ppt/slides/_rels/slide3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slide" Target="slide1.xml"/></Relationships>

</file>

<file path=ppt/slides/_rels/slide3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slide" Target="slide1.xml"/></Relationships>

</file>

<file path=ppt/slides/_rels/slide3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" Target="slide1.xml"/></Relationships>

</file>

<file path=ppt/slides/_rels/slide3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5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5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6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6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3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6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7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8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" Target="slide1.xml"/></Relationships>

</file>

<file path=ppt/slides/_rels/slide3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9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1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2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3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5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6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7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8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" Target="slide1.xml"/></Relationships>

</file>

<file path=ppt/slides/_rels/slide3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9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2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3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5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6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7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3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8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slide" Target="slide1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4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9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4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4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1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4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2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4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3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4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4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5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4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6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4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7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4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8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4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9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9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9.png"/><Relationship Id="rId3" Type="http://schemas.openxmlformats.org/officeDocument/2006/relationships/image" Target="../media/image11.png"/><Relationship Id="rId4" Type="http://schemas.openxmlformats.org/officeDocument/2006/relationships/image" Target="../media/image280.jpg"/><Relationship Id="rId5" Type="http://schemas.openxmlformats.org/officeDocument/2006/relationships/slide" Target="slide1.xml"/></Relationships>

</file>

<file path=ppt/slides/_rels/slide4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9.png"/><Relationship Id="rId3" Type="http://schemas.openxmlformats.org/officeDocument/2006/relationships/image" Target="../media/image11.png"/><Relationship Id="rId4" Type="http://schemas.openxmlformats.org/officeDocument/2006/relationships/image" Target="../media/image280.jpg"/><Relationship Id="rId5" Type="http://schemas.openxmlformats.org/officeDocument/2006/relationships/slide" Target="slide1.xml"/></Relationships>

</file>

<file path=ppt/slides/_rels/slide4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1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1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1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2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3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4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4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5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6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7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8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9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0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1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2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3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4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4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5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6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7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8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9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0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1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2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4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4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5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6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7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8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9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0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1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2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3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4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4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4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4.png"/><Relationship Id="rId3" Type="http://schemas.openxmlformats.org/officeDocument/2006/relationships/image" Target="../media/image11.png"/><Relationship Id="rId4" Type="http://schemas.openxmlformats.org/officeDocument/2006/relationships/image" Target="../media/image315.jpg"/><Relationship Id="rId5" Type="http://schemas.openxmlformats.org/officeDocument/2006/relationships/slide" Target="slide1.xml"/></Relationships>

</file>

<file path=ppt/slides/_rels/slide4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4.png"/><Relationship Id="rId3" Type="http://schemas.openxmlformats.org/officeDocument/2006/relationships/image" Target="../media/image11.png"/><Relationship Id="rId4" Type="http://schemas.openxmlformats.org/officeDocument/2006/relationships/image" Target="../media/image315.jpg"/><Relationship Id="rId5" Type="http://schemas.openxmlformats.org/officeDocument/2006/relationships/slide" Target="slide1.xml"/></Relationships>

</file>

<file path=ppt/slides/_rels/slide4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4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15.jpg"/><Relationship Id="rId6" Type="http://schemas.openxmlformats.org/officeDocument/2006/relationships/slide" Target="slide1.xml"/></Relationships>

</file>

<file path=ppt/slides/_rels/slide4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6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6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6.png"/><Relationship Id="rId3" Type="http://schemas.openxmlformats.org/officeDocument/2006/relationships/image" Target="../media/image11.png"/><Relationship Id="rId4" Type="http://schemas.openxmlformats.org/officeDocument/2006/relationships/image" Target="../media/image317.jpg"/><Relationship Id="rId5" Type="http://schemas.openxmlformats.org/officeDocument/2006/relationships/slide" Target="slide1.xml"/></Relationships>

</file>

<file path=ppt/slides/_rels/slide4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6.png"/><Relationship Id="rId3" Type="http://schemas.openxmlformats.org/officeDocument/2006/relationships/image" Target="../media/image11.png"/><Relationship Id="rId4" Type="http://schemas.openxmlformats.org/officeDocument/2006/relationships/image" Target="../media/image317.jpg"/><Relationship Id="rId5" Type="http://schemas.openxmlformats.org/officeDocument/2006/relationships/slide" Target="slide1.xml"/></Relationships>

</file>

<file path=ppt/slides/_rels/slide4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6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17.jpg"/><Relationship Id="rId6" Type="http://schemas.openxmlformats.org/officeDocument/2006/relationships/slide" Target="slide1.xml"/></Relationships>

</file>

<file path=ppt/slides/_rels/slide4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8.jpg"/><Relationship Id="rId3" Type="http://schemas.openxmlformats.org/officeDocument/2006/relationships/image" Target="../media/image319.jpg"/><Relationship Id="rId4" Type="http://schemas.openxmlformats.org/officeDocument/2006/relationships/image" Target="../media/image320.jpg"/><Relationship Id="rId5" Type="http://schemas.openxmlformats.org/officeDocument/2006/relationships/image" Target="../media/image321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" Target="slide1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4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8.jpg"/><Relationship Id="rId3" Type="http://schemas.openxmlformats.org/officeDocument/2006/relationships/image" Target="../media/image319.jpg"/><Relationship Id="rId4" Type="http://schemas.openxmlformats.org/officeDocument/2006/relationships/image" Target="../media/image320.jpg"/><Relationship Id="rId5" Type="http://schemas.openxmlformats.org/officeDocument/2006/relationships/image" Target="../media/image321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" Target="slide1.xml"/></Relationships>

</file>

<file path=ppt/slides/_rels/slide4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2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4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4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9.jpg"/><Relationship Id="rId3" Type="http://schemas.openxmlformats.org/officeDocument/2006/relationships/image" Target="../media/image323.jpg"/><Relationship Id="rId4" Type="http://schemas.openxmlformats.org/officeDocument/2006/relationships/image" Target="../media/image324.jpg"/><Relationship Id="rId5" Type="http://schemas.openxmlformats.org/officeDocument/2006/relationships/image" Target="../media/image325.jpg"/><Relationship Id="rId6" Type="http://schemas.openxmlformats.org/officeDocument/2006/relationships/image" Target="../media/image326.jpg"/><Relationship Id="rId7" Type="http://schemas.openxmlformats.org/officeDocument/2006/relationships/image" Target="../media/image327.jpg"/><Relationship Id="rId8" Type="http://schemas.openxmlformats.org/officeDocument/2006/relationships/image" Target="../media/image328.jpg"/><Relationship Id="rId9" Type="http://schemas.openxmlformats.org/officeDocument/2006/relationships/image" Target="../media/image329.jp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37.png"/><Relationship Id="rId18" Type="http://schemas.openxmlformats.org/officeDocument/2006/relationships/image" Target="../media/image338.png"/><Relationship Id="rId19" Type="http://schemas.openxmlformats.org/officeDocument/2006/relationships/image" Target="../media/image339.png"/><Relationship Id="rId20" Type="http://schemas.openxmlformats.org/officeDocument/2006/relationships/image" Target="../media/image340.png"/><Relationship Id="rId21" Type="http://schemas.openxmlformats.org/officeDocument/2006/relationships/image" Target="../media/image341.png"/><Relationship Id="rId22" Type="http://schemas.openxmlformats.org/officeDocument/2006/relationships/image" Target="../media/image342.png"/><Relationship Id="rId23" Type="http://schemas.openxmlformats.org/officeDocument/2006/relationships/image" Target="../media/image343.png"/><Relationship Id="rId24" Type="http://schemas.openxmlformats.org/officeDocument/2006/relationships/image" Target="../media/image344.png"/><Relationship Id="rId25" Type="http://schemas.openxmlformats.org/officeDocument/2006/relationships/image" Target="../media/image345.png"/><Relationship Id="rId26" Type="http://schemas.openxmlformats.org/officeDocument/2006/relationships/slide" Target="slide1.xml"/></Relationships>

</file>

<file path=ppt/slides/_rels/slide4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6.jpg"/><Relationship Id="rId3" Type="http://schemas.openxmlformats.org/officeDocument/2006/relationships/image" Target="../media/image347.jpg"/><Relationship Id="rId4" Type="http://schemas.openxmlformats.org/officeDocument/2006/relationships/image" Target="../media/image348.jpg"/><Relationship Id="rId5" Type="http://schemas.openxmlformats.org/officeDocument/2006/relationships/image" Target="../media/image349.jpg"/><Relationship Id="rId6" Type="http://schemas.openxmlformats.org/officeDocument/2006/relationships/image" Target="../media/image350.jpg"/><Relationship Id="rId7" Type="http://schemas.openxmlformats.org/officeDocument/2006/relationships/image" Target="../media/image351.jpg"/><Relationship Id="rId8" Type="http://schemas.openxmlformats.org/officeDocument/2006/relationships/image" Target="../media/image352.jpg"/><Relationship Id="rId9" Type="http://schemas.openxmlformats.org/officeDocument/2006/relationships/image" Target="../media/image353.jpg"/><Relationship Id="rId10" Type="http://schemas.openxmlformats.org/officeDocument/2006/relationships/image" Target="../media/image333.png"/><Relationship Id="rId11" Type="http://schemas.openxmlformats.org/officeDocument/2006/relationships/image" Target="../media/image331.png"/><Relationship Id="rId12" Type="http://schemas.openxmlformats.org/officeDocument/2006/relationships/image" Target="../media/image354.png"/><Relationship Id="rId13" Type="http://schemas.openxmlformats.org/officeDocument/2006/relationships/image" Target="../media/image332.png"/><Relationship Id="rId14" Type="http://schemas.openxmlformats.org/officeDocument/2006/relationships/image" Target="../media/image337.png"/><Relationship Id="rId15" Type="http://schemas.openxmlformats.org/officeDocument/2006/relationships/image" Target="../media/image355.png"/><Relationship Id="rId16" Type="http://schemas.openxmlformats.org/officeDocument/2006/relationships/image" Target="../media/image356.png"/><Relationship Id="rId17" Type="http://schemas.openxmlformats.org/officeDocument/2006/relationships/image" Target="../media/image357.png"/><Relationship Id="rId18" Type="http://schemas.openxmlformats.org/officeDocument/2006/relationships/image" Target="../media/image358.png"/><Relationship Id="rId19" Type="http://schemas.openxmlformats.org/officeDocument/2006/relationships/image" Target="../media/image359.png"/><Relationship Id="rId20" Type="http://schemas.openxmlformats.org/officeDocument/2006/relationships/image" Target="../media/image360.png"/><Relationship Id="rId21" Type="http://schemas.openxmlformats.org/officeDocument/2006/relationships/image" Target="../media/image361.png"/><Relationship Id="rId22" Type="http://schemas.openxmlformats.org/officeDocument/2006/relationships/image" Target="../media/image362.png"/><Relationship Id="rId23" Type="http://schemas.openxmlformats.org/officeDocument/2006/relationships/image" Target="../media/image363.png"/><Relationship Id="rId24" Type="http://schemas.openxmlformats.org/officeDocument/2006/relationships/slide" Target="slide1.xml"/></Relationships>

</file>

<file path=ppt/slides/_rels/slide4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64.png"/><Relationship Id="rId6" Type="http://schemas.openxmlformats.org/officeDocument/2006/relationships/image" Target="../media/image6.png"/><Relationship Id="rId7" Type="http://schemas.openxmlformats.org/officeDocument/2006/relationships/slide" Target="slide1.xml"/></Relationships>

</file>

<file path=ppt/slides/_rels/slide4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65.png"/><Relationship Id="rId6" Type="http://schemas.openxmlformats.org/officeDocument/2006/relationships/image" Target="../media/image6.png"/><Relationship Id="rId7" Type="http://schemas.openxmlformats.org/officeDocument/2006/relationships/slide" Target="slide1.xml"/></Relationships>

</file>

<file path=ppt/slides/_rels/slide4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6.jpg"/><Relationship Id="rId3" Type="http://schemas.openxmlformats.org/officeDocument/2006/relationships/image" Target="../media/image7.png"/><Relationship Id="rId4" Type="http://schemas.openxmlformats.org/officeDocument/2006/relationships/slide" Target="slide1.xml"/></Relationships>

</file>

<file path=ppt/slides/_rels/slide4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6.jp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slide" Target="slide1.xml"/></Relationships>

</file>

<file path=ppt/slides/_rels/slide4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7.jp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slide" Target="slide1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4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7.jp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slide" Target="slide1.xml"/></Relationships>

</file>

<file path=ppt/slides/_rels/slide4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7.jp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45.jpg"/><Relationship Id="rId6" Type="http://schemas.openxmlformats.org/officeDocument/2006/relationships/image" Target="../media/image12.png"/><Relationship Id="rId7" Type="http://schemas.openxmlformats.org/officeDocument/2006/relationships/slide" Target="slide1.xml"/></Relationships>

</file>

<file path=ppt/slides/_rels/slide4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7.jp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45.jpg"/><Relationship Id="rId6" Type="http://schemas.openxmlformats.org/officeDocument/2006/relationships/image" Target="../media/image12.png"/><Relationship Id="rId7" Type="http://schemas.openxmlformats.org/officeDocument/2006/relationships/slide" Target="slide1.xml"/></Relationships>

</file>

<file path=ppt/slides/_rels/slide4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7.jp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45.jp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slide" Target="slide1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" Target="slide1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1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" Target="slide1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" Target="slide1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" Target="slide1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" Target="slide1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" Target="slide1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slide" Target="slide1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" Target="slide1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" Target="slide1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" Target="slide1.xml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" Target="slide1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" Target="slide1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slide" Target="slide1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slide" Target="slide1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" Target="slide1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slide" Target="slide1.xm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slide" Target="slide1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" Target="slide1.xml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8.png"/><Relationship Id="rId10" Type="http://schemas.openxmlformats.org/officeDocument/2006/relationships/image" Target="../media/image22.png"/><Relationship Id="rId11" Type="http://schemas.openxmlformats.org/officeDocument/2006/relationships/slide" Target="slide1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8.png"/><Relationship Id="rId10" Type="http://schemas.openxmlformats.org/officeDocument/2006/relationships/image" Target="../media/image22.png"/><Relationship Id="rId11" Type="http://schemas.openxmlformats.org/officeDocument/2006/relationships/slide" Target="slide1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slide" Target="slide1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6.png"/><Relationship Id="rId4" Type="http://schemas.openxmlformats.org/officeDocument/2006/relationships/slide" Target="slide1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6.png"/><Relationship Id="rId4" Type="http://schemas.openxmlformats.org/officeDocument/2006/relationships/slide" Target="slide1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" Target="slide1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slide" Target="slide1.xml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" Target="slide1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slide" Target="slide1.xm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slide" Target="slide1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slide" Target="slide1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slide" Target="slide1.xml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slide" Target="slide1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slide" Target="slide1.xml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slide" Target="slide1.xm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slide" Target="slide1.xml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slide" Target="slide1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slide" Target="slide1.xml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slide" Target="slide1.xml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slide" Target="slide1.xml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11.png"/><Relationship Id="rId4" Type="http://schemas.openxmlformats.org/officeDocument/2006/relationships/slide" Target="slide1.xml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.xml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30.jpg"/><Relationship Id="rId4" Type="http://schemas.openxmlformats.org/officeDocument/2006/relationships/slide" Target="slide1.xm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31.jpg"/><Relationship Id="rId4" Type="http://schemas.openxmlformats.org/officeDocument/2006/relationships/slide" Target="slide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59994" y="768692"/>
            <a:ext cx="5039995" cy="755015"/>
          </a:xfrm>
          <a:prstGeom prst="rect">
            <a:avLst/>
          </a:prstGeom>
          <a:solidFill>
            <a:srgbClr val="3333B2"/>
          </a:solidFill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CS7015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(Deep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Calibri"/>
                <a:cs typeface="Calibri"/>
              </a:rPr>
              <a:t>Learning)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4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Lecture</a:t>
            </a:r>
            <a:r>
              <a:rPr dirty="0" sz="14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algn="ctr" marL="473075" marR="466725">
              <a:lnSpc>
                <a:spcPct val="102600"/>
              </a:lnSpc>
              <a:spcBef>
                <a:spcPts val="295"/>
              </a:spcBef>
            </a:pPr>
            <a:r>
              <a:rPr dirty="0" sz="1100" spc="35">
                <a:solidFill>
                  <a:srgbClr val="FFFFFF"/>
                </a:solidFill>
                <a:latin typeface="Calibri"/>
                <a:cs typeface="Calibri"/>
              </a:rPr>
              <a:t>Sigmoid</a:t>
            </a:r>
            <a:r>
              <a:rPr dirty="0" sz="11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Neurons,</a:t>
            </a:r>
            <a:r>
              <a:rPr dirty="0" sz="11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FFFFFF"/>
                </a:solidFill>
                <a:latin typeface="Calibri"/>
                <a:cs typeface="Calibri"/>
              </a:rPr>
              <a:t>Gradient</a:t>
            </a:r>
            <a:r>
              <a:rPr dirty="0" sz="11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Descent,</a:t>
            </a:r>
            <a:r>
              <a:rPr dirty="0" sz="11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dirty="0" sz="11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dirty="0" sz="11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Networks, </a:t>
            </a:r>
            <a:r>
              <a:rPr dirty="0" sz="1100" spc="-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r>
              <a:rPr dirty="0" sz="11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dirty="0" sz="11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1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dirty="0" sz="11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dirty="0" sz="11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200" y="1935935"/>
            <a:ext cx="2398395" cy="6172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Mitesh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M.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Khapra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alibri"/>
              <a:cs typeface="Calibri"/>
            </a:endParaRPr>
          </a:p>
          <a:p>
            <a:pPr algn="ctr" marL="12700" marR="5080">
              <a:lnSpc>
                <a:spcPts val="950"/>
              </a:lnSpc>
            </a:pPr>
            <a:r>
              <a:rPr dirty="0" sz="800" spc="45">
                <a:latin typeface="Calibri"/>
                <a:cs typeface="Calibri"/>
              </a:rPr>
              <a:t>Department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of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Computer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Science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Engineering </a:t>
            </a:r>
            <a:r>
              <a:rPr dirty="0" sz="800" spc="-1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Indian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Institute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of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Technology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Madras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00331" y="3007598"/>
            <a:ext cx="27495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</a:t>
            </a:fld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480648" y="216884"/>
            <a:ext cx="370205" cy="1115695"/>
            <a:chOff x="1480648" y="216884"/>
            <a:chExt cx="370205" cy="1115695"/>
          </a:xfrm>
        </p:grpSpPr>
        <p:sp>
          <p:nvSpPr>
            <p:cNvPr id="23" name="object 23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65706" y="855012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5340" y="8524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65706" y="221946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35340" y="219415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616519" y="0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8117" y="551369"/>
            <a:ext cx="11353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Calibri"/>
                <a:cs typeface="Calibri"/>
              </a:rPr>
              <a:t>bias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−</a:t>
            </a:r>
            <a:r>
              <a:rPr dirty="0" sz="1100" spc="-55">
                <a:latin typeface="Calibri"/>
                <a:cs typeface="Calibri"/>
              </a:rPr>
              <a:t>0</a:t>
            </a:r>
            <a:r>
              <a:rPr dirty="0" sz="1100" spc="-55" i="1">
                <a:latin typeface="Calibri"/>
                <a:cs typeface="Calibri"/>
              </a:rPr>
              <a:t>.</a:t>
            </a:r>
            <a:r>
              <a:rPr dirty="0" sz="1100" spc="-55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2212" y="980970"/>
            <a:ext cx="588010" cy="50038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650"/>
              </a:spcBef>
            </a:pP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403225">
              <a:lnSpc>
                <a:spcPct val="100000"/>
              </a:lnSpc>
              <a:spcBef>
                <a:spcPts val="545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760357" y="100849"/>
            <a:ext cx="277368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thresholding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logic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harsh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</a:t>
            </a:r>
            <a:endParaRPr sz="1100">
              <a:latin typeface="Calibri"/>
              <a:cs typeface="Calibri"/>
            </a:endParaRPr>
          </a:p>
          <a:p>
            <a:pPr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return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dislike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90" y="3121329"/>
            <a:ext cx="5760085" cy="118745"/>
            <a:chOff x="190" y="3121329"/>
            <a:chExt cx="5760085" cy="118745"/>
          </a:xfrm>
        </p:grpSpPr>
        <p:sp>
          <p:nvSpPr>
            <p:cNvPr id="36" name="object 36"/>
            <p:cNvSpPr/>
            <p:nvPr/>
          </p:nvSpPr>
          <p:spPr>
            <a:xfrm>
              <a:off x="190" y="3121329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80194" y="3121329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08365" y="3133506"/>
            <a:ext cx="77660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75495" y="313350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95" y="217288"/>
            <a:ext cx="2488349" cy="19518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3835" y="217231"/>
            <a:ext cx="2296955" cy="21916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95" y="217288"/>
            <a:ext cx="2488349" cy="19518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3835" y="217231"/>
            <a:ext cx="2296955" cy="21916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95" y="217288"/>
            <a:ext cx="2488349" cy="19518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3835" y="217231"/>
            <a:ext cx="2296955" cy="21916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95" y="217288"/>
            <a:ext cx="2488349" cy="19518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3835" y="217231"/>
            <a:ext cx="2296955" cy="21916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95" y="217288"/>
            <a:ext cx="2488349" cy="19518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3835" y="217231"/>
            <a:ext cx="2296955" cy="21916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12123"/>
            <a:ext cx="484568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3.4:</a:t>
            </a:r>
            <a:r>
              <a:rPr dirty="0" sz="1400" spc="409" b="1">
                <a:latin typeface="Calibri"/>
                <a:cs typeface="Calibri"/>
              </a:rPr>
              <a:t> </a:t>
            </a:r>
            <a:r>
              <a:rPr dirty="0" sz="1400" spc="145" b="1">
                <a:latin typeface="Calibri"/>
                <a:cs typeface="Calibri"/>
              </a:rPr>
              <a:t>Learning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130" b="1">
                <a:latin typeface="Calibri"/>
                <a:cs typeface="Calibri"/>
              </a:rPr>
              <a:t>Parameters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60" b="1">
                <a:latin typeface="Calibri"/>
                <a:cs typeface="Calibri"/>
              </a:rPr>
              <a:t>:</a:t>
            </a:r>
            <a:r>
              <a:rPr dirty="0" sz="1400" spc="405" b="1">
                <a:latin typeface="Calibri"/>
                <a:cs typeface="Calibri"/>
              </a:rPr>
              <a:t> </a:t>
            </a:r>
            <a:r>
              <a:rPr dirty="0" sz="1400" spc="140" b="1">
                <a:latin typeface="Calibri"/>
                <a:cs typeface="Calibri"/>
              </a:rPr>
              <a:t>Gradient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120" b="1">
                <a:latin typeface="Calibri"/>
                <a:cs typeface="Calibri"/>
              </a:rPr>
              <a:t>Descent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24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009581"/>
            <a:ext cx="4292600" cy="49530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>
              <a:lnSpc>
                <a:spcPct val="79900"/>
              </a:lnSpc>
              <a:spcBef>
                <a:spcPts val="530"/>
              </a:spcBef>
            </a:pPr>
            <a:r>
              <a:rPr dirty="0" sz="1700" spc="15" i="1">
                <a:latin typeface="Calibri"/>
                <a:cs typeface="Calibri"/>
              </a:rPr>
              <a:t>Now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-5" i="1">
                <a:latin typeface="Calibri"/>
                <a:cs typeface="Calibri"/>
              </a:rPr>
              <a:t>let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25" i="1">
                <a:latin typeface="Calibri"/>
                <a:cs typeface="Calibri"/>
              </a:rPr>
              <a:t>us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-50" i="1">
                <a:latin typeface="Calibri"/>
                <a:cs typeface="Calibri"/>
              </a:rPr>
              <a:t>see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60" i="1">
                <a:latin typeface="Calibri"/>
                <a:cs typeface="Calibri"/>
              </a:rPr>
              <a:t>if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-15" i="1">
                <a:latin typeface="Calibri"/>
                <a:cs typeface="Calibri"/>
              </a:rPr>
              <a:t>there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75" i="1">
                <a:latin typeface="Calibri"/>
                <a:cs typeface="Calibri"/>
              </a:rPr>
              <a:t>is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-15" i="1">
                <a:latin typeface="Calibri"/>
                <a:cs typeface="Calibri"/>
              </a:rPr>
              <a:t>a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5" i="1">
                <a:latin typeface="Calibri"/>
                <a:cs typeface="Calibri"/>
              </a:rPr>
              <a:t>more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25" i="1">
                <a:latin typeface="Calibri"/>
                <a:cs typeface="Calibri"/>
              </a:rPr>
              <a:t>efficient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15" i="1">
                <a:latin typeface="Calibri"/>
                <a:cs typeface="Calibri"/>
              </a:rPr>
              <a:t>and </a:t>
            </a:r>
            <a:r>
              <a:rPr dirty="0" sz="1700" spc="-370" i="1">
                <a:latin typeface="Calibri"/>
                <a:cs typeface="Calibri"/>
              </a:rPr>
              <a:t> </a:t>
            </a:r>
            <a:r>
              <a:rPr dirty="0" sz="1700" spc="35" i="1">
                <a:latin typeface="Calibri"/>
                <a:cs typeface="Calibri"/>
              </a:rPr>
              <a:t>principled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-20" i="1">
                <a:latin typeface="Calibri"/>
                <a:cs typeface="Calibri"/>
              </a:rPr>
              <a:t>way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-10" i="1">
                <a:latin typeface="Calibri"/>
                <a:cs typeface="Calibri"/>
              </a:rPr>
              <a:t>of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15" i="1">
                <a:latin typeface="Calibri"/>
                <a:cs typeface="Calibri"/>
              </a:rPr>
              <a:t>doing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30" i="1">
                <a:latin typeface="Calibri"/>
                <a:cs typeface="Calibri"/>
              </a:rPr>
              <a:t>this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25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1052448"/>
            <a:ext cx="5193030" cy="626110"/>
            <a:chOff x="309193" y="1052448"/>
            <a:chExt cx="5193030" cy="626110"/>
          </a:xfrm>
        </p:grpSpPr>
        <p:sp>
          <p:nvSpPr>
            <p:cNvPr id="3" name="object 3"/>
            <p:cNvSpPr/>
            <p:nvPr/>
          </p:nvSpPr>
          <p:spPr>
            <a:xfrm>
              <a:off x="309193" y="1052448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69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71" y="178597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1218387"/>
              <a:ext cx="5141670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576831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564131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65" y="1096683"/>
              <a:ext cx="50736" cy="480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1262670"/>
              <a:ext cx="5142230" cy="365125"/>
            </a:xfrm>
            <a:custGeom>
              <a:avLst/>
              <a:gdLst/>
              <a:ahLst/>
              <a:cxnLst/>
              <a:rect l="l" t="t" r="r" b="b"/>
              <a:pathLst>
                <a:path w="5142230" h="365125">
                  <a:moveTo>
                    <a:pt x="5141671" y="0"/>
                  </a:moveTo>
                  <a:lnTo>
                    <a:pt x="0" y="0"/>
                  </a:lnTo>
                  <a:lnTo>
                    <a:pt x="0" y="314161"/>
                  </a:lnTo>
                  <a:lnTo>
                    <a:pt x="4008" y="333885"/>
                  </a:lnTo>
                  <a:lnTo>
                    <a:pt x="14922" y="350038"/>
                  </a:lnTo>
                  <a:lnTo>
                    <a:pt x="31075" y="360953"/>
                  </a:lnTo>
                  <a:lnTo>
                    <a:pt x="50800" y="364961"/>
                  </a:lnTo>
                  <a:lnTo>
                    <a:pt x="5090871" y="364961"/>
                  </a:lnTo>
                  <a:lnTo>
                    <a:pt x="5110596" y="360953"/>
                  </a:lnTo>
                  <a:lnTo>
                    <a:pt x="5126749" y="350038"/>
                  </a:lnTo>
                  <a:lnTo>
                    <a:pt x="5137663" y="333885"/>
                  </a:lnTo>
                  <a:lnTo>
                    <a:pt x="5141671" y="314161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65" y="1134777"/>
              <a:ext cx="0" cy="461645"/>
            </a:xfrm>
            <a:custGeom>
              <a:avLst/>
              <a:gdLst/>
              <a:ahLst/>
              <a:cxnLst/>
              <a:rect l="l" t="t" r="r" b="b"/>
              <a:pathLst>
                <a:path w="0" h="461644">
                  <a:moveTo>
                    <a:pt x="0" y="46110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65" y="112207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65" y="110937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65" y="109667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7294" y="1004339"/>
            <a:ext cx="4497705" cy="59245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45">
                <a:solidFill>
                  <a:srgbClr val="3333B2"/>
                </a:solidFill>
                <a:latin typeface="Calibri"/>
                <a:cs typeface="Calibri"/>
              </a:rPr>
              <a:t>Goal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200"/>
              </a:spcBef>
            </a:pPr>
            <a:r>
              <a:rPr dirty="0" sz="1100" spc="75">
                <a:latin typeface="Calibri"/>
                <a:cs typeface="Calibri"/>
              </a:rPr>
              <a:t>Find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better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traversing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surface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reach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minimum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quickly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without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resorting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brute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force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search!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26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303" y="0"/>
            <a:ext cx="1718945" cy="710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30543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parameters,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say,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ized</a:t>
            </a:r>
            <a:endParaRPr sz="1100">
              <a:latin typeface="Calibri"/>
              <a:cs typeface="Calibri"/>
            </a:endParaRPr>
          </a:p>
          <a:p>
            <a:pPr algn="just" marL="1151255">
              <a:lnSpc>
                <a:spcPct val="100000"/>
              </a:lnSpc>
              <a:spcBef>
                <a:spcPts val="55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5359" y="432444"/>
            <a:ext cx="370840" cy="194945"/>
            <a:chOff x="1125359" y="432444"/>
            <a:chExt cx="370840" cy="194945"/>
          </a:xfrm>
        </p:grpSpPr>
        <p:sp>
          <p:nvSpPr>
            <p:cNvPr id="4" name="object 4"/>
            <p:cNvSpPr/>
            <p:nvPr/>
          </p:nvSpPr>
          <p:spPr>
            <a:xfrm>
              <a:off x="1127889" y="434974"/>
              <a:ext cx="363220" cy="159385"/>
            </a:xfrm>
            <a:custGeom>
              <a:avLst/>
              <a:gdLst/>
              <a:ahLst/>
              <a:cxnLst/>
              <a:rect l="l" t="t" r="r" b="b"/>
              <a:pathLst>
                <a:path w="363219" h="159384">
                  <a:moveTo>
                    <a:pt x="0" y="0"/>
                  </a:moveTo>
                  <a:lnTo>
                    <a:pt x="6082" y="42446"/>
                  </a:lnTo>
                  <a:lnTo>
                    <a:pt x="23241" y="76572"/>
                  </a:lnTo>
                  <a:lnTo>
                    <a:pt x="84251" y="123495"/>
                  </a:lnTo>
                  <a:lnTo>
                    <a:pt x="124833" y="138106"/>
                  </a:lnTo>
                  <a:lnTo>
                    <a:pt x="169954" y="148025"/>
                  </a:lnTo>
                  <a:lnTo>
                    <a:pt x="217981" y="154161"/>
                  </a:lnTo>
                  <a:lnTo>
                    <a:pt x="267277" y="157421"/>
                  </a:lnTo>
                  <a:lnTo>
                    <a:pt x="316210" y="158711"/>
                  </a:lnTo>
                  <a:lnTo>
                    <a:pt x="363146" y="15894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67248" y="56354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303" y="0"/>
            <a:ext cx="1998980" cy="15163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19380" marR="47879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parameters,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say,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ized</a:t>
            </a:r>
            <a:endParaRPr sz="1100">
              <a:latin typeface="Calibri"/>
              <a:cs typeface="Calibri"/>
            </a:endParaRPr>
          </a:p>
          <a:p>
            <a:pPr algn="just" marL="1257935">
              <a:lnSpc>
                <a:spcPct val="100000"/>
              </a:lnSpc>
              <a:spcBef>
                <a:spcPts val="55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Calibri"/>
              <a:cs typeface="Calibri"/>
            </a:endParaRPr>
          </a:p>
          <a:p>
            <a:pPr marL="1084580">
              <a:lnSpc>
                <a:spcPct val="100000"/>
              </a:lnSpc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25">
                <a:latin typeface="Calibri"/>
                <a:cs typeface="Calibri"/>
              </a:rPr>
              <a:t>[∆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12700" marR="1092200">
              <a:lnSpc>
                <a:spcPct val="102699"/>
              </a:lnSpc>
              <a:spcBef>
                <a:spcPts val="800"/>
              </a:spcBef>
            </a:pP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32305" y="432444"/>
            <a:ext cx="370840" cy="194945"/>
            <a:chOff x="1232305" y="432444"/>
            <a:chExt cx="370840" cy="194945"/>
          </a:xfrm>
        </p:grpSpPr>
        <p:sp>
          <p:nvSpPr>
            <p:cNvPr id="4" name="object 4"/>
            <p:cNvSpPr/>
            <p:nvPr/>
          </p:nvSpPr>
          <p:spPr>
            <a:xfrm>
              <a:off x="1234836" y="434974"/>
              <a:ext cx="363220" cy="159385"/>
            </a:xfrm>
            <a:custGeom>
              <a:avLst/>
              <a:gdLst/>
              <a:ahLst/>
              <a:cxnLst/>
              <a:rect l="l" t="t" r="r" b="b"/>
              <a:pathLst>
                <a:path w="363219" h="159384">
                  <a:moveTo>
                    <a:pt x="0" y="0"/>
                  </a:moveTo>
                  <a:lnTo>
                    <a:pt x="6082" y="42446"/>
                  </a:lnTo>
                  <a:lnTo>
                    <a:pt x="23241" y="76572"/>
                  </a:lnTo>
                  <a:lnTo>
                    <a:pt x="84251" y="123495"/>
                  </a:lnTo>
                  <a:lnTo>
                    <a:pt x="124833" y="138106"/>
                  </a:lnTo>
                  <a:lnTo>
                    <a:pt x="169954" y="148025"/>
                  </a:lnTo>
                  <a:lnTo>
                    <a:pt x="217981" y="154161"/>
                  </a:lnTo>
                  <a:lnTo>
                    <a:pt x="267277" y="157421"/>
                  </a:lnTo>
                  <a:lnTo>
                    <a:pt x="316210" y="158711"/>
                  </a:lnTo>
                  <a:lnTo>
                    <a:pt x="363146" y="15894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74195" y="56354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72301" y="921025"/>
            <a:ext cx="558165" cy="194945"/>
            <a:chOff x="872301" y="921025"/>
            <a:chExt cx="558165" cy="194945"/>
          </a:xfrm>
        </p:grpSpPr>
        <p:sp>
          <p:nvSpPr>
            <p:cNvPr id="7" name="object 7"/>
            <p:cNvSpPr/>
            <p:nvPr/>
          </p:nvSpPr>
          <p:spPr>
            <a:xfrm>
              <a:off x="874831" y="945012"/>
              <a:ext cx="550545" cy="168275"/>
            </a:xfrm>
            <a:custGeom>
              <a:avLst/>
              <a:gdLst/>
              <a:ahLst/>
              <a:cxnLst/>
              <a:rect l="l" t="t" r="r" b="b"/>
              <a:pathLst>
                <a:path w="550544" h="168275">
                  <a:moveTo>
                    <a:pt x="0" y="167850"/>
                  </a:moveTo>
                  <a:lnTo>
                    <a:pt x="4267" y="126590"/>
                  </a:lnTo>
                  <a:lnTo>
                    <a:pt x="36062" y="64844"/>
                  </a:lnTo>
                  <a:lnTo>
                    <a:pt x="93662" y="26555"/>
                  </a:lnTo>
                  <a:lnTo>
                    <a:pt x="130186" y="14618"/>
                  </a:lnTo>
                  <a:lnTo>
                    <a:pt x="170816" y="6636"/>
                  </a:lnTo>
                  <a:lnTo>
                    <a:pt x="214773" y="1976"/>
                  </a:lnTo>
                  <a:lnTo>
                    <a:pt x="261275" y="0"/>
                  </a:lnTo>
                  <a:lnTo>
                    <a:pt x="309540" y="72"/>
                  </a:lnTo>
                  <a:lnTo>
                    <a:pt x="358786" y="1558"/>
                  </a:lnTo>
                  <a:lnTo>
                    <a:pt x="408234" y="3820"/>
                  </a:lnTo>
                  <a:lnTo>
                    <a:pt x="457100" y="6223"/>
                  </a:lnTo>
                  <a:lnTo>
                    <a:pt x="504605" y="8132"/>
                  </a:lnTo>
                  <a:lnTo>
                    <a:pt x="549967" y="890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01011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480648" y="216884"/>
            <a:ext cx="370205" cy="1115695"/>
            <a:chOff x="1480648" y="216884"/>
            <a:chExt cx="370205" cy="1115695"/>
          </a:xfrm>
        </p:grpSpPr>
        <p:sp>
          <p:nvSpPr>
            <p:cNvPr id="23" name="object 23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65706" y="855012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5340" y="8524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65706" y="221946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35340" y="219415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616519" y="0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8117" y="551369"/>
            <a:ext cx="11353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Calibri"/>
                <a:cs typeface="Calibri"/>
              </a:rPr>
              <a:t>bias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−</a:t>
            </a:r>
            <a:r>
              <a:rPr dirty="0" sz="1100" spc="-55">
                <a:latin typeface="Calibri"/>
                <a:cs typeface="Calibri"/>
              </a:rPr>
              <a:t>0</a:t>
            </a:r>
            <a:r>
              <a:rPr dirty="0" sz="1100" spc="-55" i="1">
                <a:latin typeface="Calibri"/>
                <a:cs typeface="Calibri"/>
              </a:rPr>
              <a:t>.</a:t>
            </a:r>
            <a:r>
              <a:rPr dirty="0" sz="1100" spc="-55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4912" y="1051901"/>
            <a:ext cx="4895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13472" y="1224912"/>
            <a:ext cx="899794" cy="486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344170">
              <a:lnSpc>
                <a:spcPct val="137500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baseline="-10416" sz="1200" spc="127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</a:t>
            </a:r>
            <a:r>
              <a:rPr dirty="0" sz="1100" spc="85" i="1">
                <a:latin typeface="Calibri"/>
                <a:cs typeface="Calibri"/>
              </a:rPr>
              <a:t>r</a:t>
            </a:r>
            <a:r>
              <a:rPr dirty="0" sz="1100" spc="85" i="1">
                <a:latin typeface="Calibri"/>
                <a:cs typeface="Calibri"/>
              </a:rPr>
              <a:t>itics</a:t>
            </a:r>
            <a:r>
              <a:rPr dirty="0" sz="1100" spc="155" i="1">
                <a:latin typeface="Calibri"/>
                <a:cs typeface="Calibri"/>
              </a:rPr>
              <a:t>R</a:t>
            </a:r>
            <a:r>
              <a:rPr dirty="0" sz="1100" spc="60" i="1">
                <a:latin typeface="Calibri"/>
                <a:cs typeface="Calibri"/>
              </a:rPr>
              <a:t>atin</a:t>
            </a: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734957" y="100849"/>
            <a:ext cx="2824480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thresholding</a:t>
            </a:r>
            <a:r>
              <a:rPr dirty="0" sz="1100" spc="20">
                <a:latin typeface="Calibri"/>
                <a:cs typeface="Calibri"/>
              </a:rPr>
              <a:t> logic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harsh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example,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20">
                <a:latin typeface="Calibri"/>
                <a:cs typeface="Calibri"/>
              </a:rPr>
              <a:t>return </a:t>
            </a:r>
            <a:r>
              <a:rPr dirty="0" sz="1100" spc="10">
                <a:latin typeface="Calibri"/>
                <a:cs typeface="Calibri"/>
              </a:rPr>
              <a:t>to our problem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dislike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base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-5">
                <a:latin typeface="Calibri"/>
                <a:cs typeface="Calibri"/>
              </a:rPr>
              <a:t> 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70" i="1">
                <a:latin typeface="Calibri"/>
                <a:cs typeface="Calibri"/>
              </a:rPr>
              <a:t>criticsRating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5">
                <a:latin typeface="Calibri"/>
                <a:cs typeface="Calibri"/>
              </a:rPr>
              <a:t>lies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15">
                <a:latin typeface="Calibri"/>
                <a:cs typeface="Calibri"/>
              </a:rPr>
              <a:t> 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90" y="3121418"/>
            <a:ext cx="5760085" cy="118745"/>
            <a:chOff x="190" y="3121418"/>
            <a:chExt cx="5760085" cy="118745"/>
          </a:xfrm>
        </p:grpSpPr>
        <p:sp>
          <p:nvSpPr>
            <p:cNvPr id="38" name="object 38"/>
            <p:cNvSpPr/>
            <p:nvPr/>
          </p:nvSpPr>
          <p:spPr>
            <a:xfrm>
              <a:off x="190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80194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08365" y="3133506"/>
            <a:ext cx="77660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5495" y="313350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249" y="0"/>
            <a:ext cx="1718945" cy="710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30543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parameters,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say,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ized</a:t>
            </a:r>
            <a:endParaRPr sz="1100">
              <a:latin typeface="Calibri"/>
              <a:cs typeface="Calibri"/>
            </a:endParaRPr>
          </a:p>
          <a:p>
            <a:pPr algn="just" marL="1151255">
              <a:lnSpc>
                <a:spcPct val="100000"/>
              </a:lnSpc>
              <a:spcBef>
                <a:spcPts val="55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32305" y="432444"/>
            <a:ext cx="370840" cy="194945"/>
            <a:chOff x="1232305" y="432444"/>
            <a:chExt cx="370840" cy="194945"/>
          </a:xfrm>
        </p:grpSpPr>
        <p:sp>
          <p:nvSpPr>
            <p:cNvPr id="4" name="object 4"/>
            <p:cNvSpPr/>
            <p:nvPr/>
          </p:nvSpPr>
          <p:spPr>
            <a:xfrm>
              <a:off x="1234836" y="434974"/>
              <a:ext cx="363220" cy="159385"/>
            </a:xfrm>
            <a:custGeom>
              <a:avLst/>
              <a:gdLst/>
              <a:ahLst/>
              <a:cxnLst/>
              <a:rect l="l" t="t" r="r" b="b"/>
              <a:pathLst>
                <a:path w="363219" h="159384">
                  <a:moveTo>
                    <a:pt x="0" y="0"/>
                  </a:moveTo>
                  <a:lnTo>
                    <a:pt x="6082" y="42446"/>
                  </a:lnTo>
                  <a:lnTo>
                    <a:pt x="23241" y="76572"/>
                  </a:lnTo>
                  <a:lnTo>
                    <a:pt x="84251" y="123495"/>
                  </a:lnTo>
                  <a:lnTo>
                    <a:pt x="124833" y="138106"/>
                  </a:lnTo>
                  <a:lnTo>
                    <a:pt x="169954" y="148025"/>
                  </a:lnTo>
                  <a:lnTo>
                    <a:pt x="217981" y="154161"/>
                  </a:lnTo>
                  <a:lnTo>
                    <a:pt x="267277" y="157421"/>
                  </a:lnTo>
                  <a:lnTo>
                    <a:pt x="316210" y="158711"/>
                  </a:lnTo>
                  <a:lnTo>
                    <a:pt x="363146" y="15894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74195" y="56354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72301" y="921025"/>
            <a:ext cx="558165" cy="194945"/>
            <a:chOff x="872301" y="921025"/>
            <a:chExt cx="558165" cy="194945"/>
          </a:xfrm>
        </p:grpSpPr>
        <p:sp>
          <p:nvSpPr>
            <p:cNvPr id="7" name="object 7"/>
            <p:cNvSpPr/>
            <p:nvPr/>
          </p:nvSpPr>
          <p:spPr>
            <a:xfrm>
              <a:off x="874831" y="945012"/>
              <a:ext cx="550545" cy="168275"/>
            </a:xfrm>
            <a:custGeom>
              <a:avLst/>
              <a:gdLst/>
              <a:ahLst/>
              <a:cxnLst/>
              <a:rect l="l" t="t" r="r" b="b"/>
              <a:pathLst>
                <a:path w="550544" h="168275">
                  <a:moveTo>
                    <a:pt x="0" y="167850"/>
                  </a:moveTo>
                  <a:lnTo>
                    <a:pt x="4267" y="126590"/>
                  </a:lnTo>
                  <a:lnTo>
                    <a:pt x="36062" y="64844"/>
                  </a:lnTo>
                  <a:lnTo>
                    <a:pt x="93662" y="26555"/>
                  </a:lnTo>
                  <a:lnTo>
                    <a:pt x="130186" y="14618"/>
                  </a:lnTo>
                  <a:lnTo>
                    <a:pt x="170816" y="6636"/>
                  </a:lnTo>
                  <a:lnTo>
                    <a:pt x="214773" y="1976"/>
                  </a:lnTo>
                  <a:lnTo>
                    <a:pt x="261275" y="0"/>
                  </a:lnTo>
                  <a:lnTo>
                    <a:pt x="309540" y="72"/>
                  </a:lnTo>
                  <a:lnTo>
                    <a:pt x="358786" y="1558"/>
                  </a:lnTo>
                  <a:lnTo>
                    <a:pt x="408234" y="3820"/>
                  </a:lnTo>
                  <a:lnTo>
                    <a:pt x="457100" y="6223"/>
                  </a:lnTo>
                  <a:lnTo>
                    <a:pt x="504605" y="8132"/>
                  </a:lnTo>
                  <a:lnTo>
                    <a:pt x="549967" y="890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01011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672313" y="233641"/>
            <a:ext cx="379730" cy="723265"/>
            <a:chOff x="2672313" y="233641"/>
            <a:chExt cx="379730" cy="723265"/>
          </a:xfrm>
        </p:grpSpPr>
        <p:sp>
          <p:nvSpPr>
            <p:cNvPr id="10" name="object 10"/>
            <p:cNvSpPr/>
            <p:nvPr/>
          </p:nvSpPr>
          <p:spPr>
            <a:xfrm>
              <a:off x="2674853" y="238442"/>
              <a:ext cx="358140" cy="715645"/>
            </a:xfrm>
            <a:custGeom>
              <a:avLst/>
              <a:gdLst/>
              <a:ahLst/>
              <a:cxnLst/>
              <a:rect l="l" t="t" r="r" b="b"/>
              <a:pathLst>
                <a:path w="358139" h="715644">
                  <a:moveTo>
                    <a:pt x="0" y="715479"/>
                  </a:moveTo>
                  <a:lnTo>
                    <a:pt x="35774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94795" y="23618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10" h="37464">
                  <a:moveTo>
                    <a:pt x="0" y="9959"/>
                  </a:moveTo>
                  <a:lnTo>
                    <a:pt x="12740" y="11161"/>
                  </a:lnTo>
                  <a:lnTo>
                    <a:pt x="23383" y="9448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5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698724" y="490815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74853" y="921025"/>
            <a:ext cx="1080135" cy="66040"/>
            <a:chOff x="2674853" y="921025"/>
            <a:chExt cx="1080135" cy="66040"/>
          </a:xfrm>
        </p:grpSpPr>
        <p:sp>
          <p:nvSpPr>
            <p:cNvPr id="14" name="object 14"/>
            <p:cNvSpPr/>
            <p:nvPr/>
          </p:nvSpPr>
          <p:spPr>
            <a:xfrm>
              <a:off x="2674853" y="953922"/>
              <a:ext cx="1075055" cy="0"/>
            </a:xfrm>
            <a:custGeom>
              <a:avLst/>
              <a:gdLst/>
              <a:ahLst/>
              <a:cxnLst/>
              <a:rect l="l" t="t" r="r" b="b"/>
              <a:pathLst>
                <a:path w="1075054" h="0">
                  <a:moveTo>
                    <a:pt x="0" y="0"/>
                  </a:moveTo>
                  <a:lnTo>
                    <a:pt x="107494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26024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19303" y="837335"/>
            <a:ext cx="2896870" cy="6381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084580">
              <a:lnSpc>
                <a:spcPts val="1195"/>
              </a:lnSpc>
              <a:spcBef>
                <a:spcPts val="90"/>
              </a:spcBef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25">
                <a:latin typeface="Calibri"/>
                <a:cs typeface="Calibri"/>
              </a:rPr>
              <a:t>[∆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2703195">
              <a:lnSpc>
                <a:spcPts val="1080"/>
              </a:lnSpc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05"/>
              </a:lnSpc>
            </a:pP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249" y="0"/>
            <a:ext cx="1718945" cy="710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30543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parameters,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say,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ized</a:t>
            </a:r>
            <a:endParaRPr sz="1100">
              <a:latin typeface="Calibri"/>
              <a:cs typeface="Calibri"/>
            </a:endParaRPr>
          </a:p>
          <a:p>
            <a:pPr algn="just" marL="1151255">
              <a:lnSpc>
                <a:spcPct val="100000"/>
              </a:lnSpc>
              <a:spcBef>
                <a:spcPts val="55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32305" y="432444"/>
            <a:ext cx="370840" cy="194945"/>
            <a:chOff x="1232305" y="432444"/>
            <a:chExt cx="370840" cy="194945"/>
          </a:xfrm>
        </p:grpSpPr>
        <p:sp>
          <p:nvSpPr>
            <p:cNvPr id="4" name="object 4"/>
            <p:cNvSpPr/>
            <p:nvPr/>
          </p:nvSpPr>
          <p:spPr>
            <a:xfrm>
              <a:off x="1234836" y="434974"/>
              <a:ext cx="363220" cy="159385"/>
            </a:xfrm>
            <a:custGeom>
              <a:avLst/>
              <a:gdLst/>
              <a:ahLst/>
              <a:cxnLst/>
              <a:rect l="l" t="t" r="r" b="b"/>
              <a:pathLst>
                <a:path w="363219" h="159384">
                  <a:moveTo>
                    <a:pt x="0" y="0"/>
                  </a:moveTo>
                  <a:lnTo>
                    <a:pt x="6082" y="42446"/>
                  </a:lnTo>
                  <a:lnTo>
                    <a:pt x="23241" y="76572"/>
                  </a:lnTo>
                  <a:lnTo>
                    <a:pt x="84251" y="123495"/>
                  </a:lnTo>
                  <a:lnTo>
                    <a:pt x="124833" y="138106"/>
                  </a:lnTo>
                  <a:lnTo>
                    <a:pt x="169954" y="148025"/>
                  </a:lnTo>
                  <a:lnTo>
                    <a:pt x="217981" y="154161"/>
                  </a:lnTo>
                  <a:lnTo>
                    <a:pt x="267277" y="157421"/>
                  </a:lnTo>
                  <a:lnTo>
                    <a:pt x="316210" y="158711"/>
                  </a:lnTo>
                  <a:lnTo>
                    <a:pt x="363146" y="15894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74195" y="56354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72301" y="921025"/>
            <a:ext cx="558165" cy="194945"/>
            <a:chOff x="872301" y="921025"/>
            <a:chExt cx="558165" cy="194945"/>
          </a:xfrm>
        </p:grpSpPr>
        <p:sp>
          <p:nvSpPr>
            <p:cNvPr id="7" name="object 7"/>
            <p:cNvSpPr/>
            <p:nvPr/>
          </p:nvSpPr>
          <p:spPr>
            <a:xfrm>
              <a:off x="874831" y="945012"/>
              <a:ext cx="550545" cy="168275"/>
            </a:xfrm>
            <a:custGeom>
              <a:avLst/>
              <a:gdLst/>
              <a:ahLst/>
              <a:cxnLst/>
              <a:rect l="l" t="t" r="r" b="b"/>
              <a:pathLst>
                <a:path w="550544" h="168275">
                  <a:moveTo>
                    <a:pt x="0" y="167850"/>
                  </a:moveTo>
                  <a:lnTo>
                    <a:pt x="4267" y="126590"/>
                  </a:lnTo>
                  <a:lnTo>
                    <a:pt x="36062" y="64844"/>
                  </a:lnTo>
                  <a:lnTo>
                    <a:pt x="93662" y="26555"/>
                  </a:lnTo>
                  <a:lnTo>
                    <a:pt x="130186" y="14618"/>
                  </a:lnTo>
                  <a:lnTo>
                    <a:pt x="170816" y="6636"/>
                  </a:lnTo>
                  <a:lnTo>
                    <a:pt x="214773" y="1976"/>
                  </a:lnTo>
                  <a:lnTo>
                    <a:pt x="261275" y="0"/>
                  </a:lnTo>
                  <a:lnTo>
                    <a:pt x="309540" y="72"/>
                  </a:lnTo>
                  <a:lnTo>
                    <a:pt x="358786" y="1558"/>
                  </a:lnTo>
                  <a:lnTo>
                    <a:pt x="408234" y="3820"/>
                  </a:lnTo>
                  <a:lnTo>
                    <a:pt x="457100" y="6223"/>
                  </a:lnTo>
                  <a:lnTo>
                    <a:pt x="504605" y="8132"/>
                  </a:lnTo>
                  <a:lnTo>
                    <a:pt x="549967" y="890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01011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672313" y="233641"/>
            <a:ext cx="379730" cy="723265"/>
            <a:chOff x="2672313" y="233641"/>
            <a:chExt cx="379730" cy="723265"/>
          </a:xfrm>
        </p:grpSpPr>
        <p:sp>
          <p:nvSpPr>
            <p:cNvPr id="10" name="object 10"/>
            <p:cNvSpPr/>
            <p:nvPr/>
          </p:nvSpPr>
          <p:spPr>
            <a:xfrm>
              <a:off x="2674853" y="238442"/>
              <a:ext cx="358140" cy="715645"/>
            </a:xfrm>
            <a:custGeom>
              <a:avLst/>
              <a:gdLst/>
              <a:ahLst/>
              <a:cxnLst/>
              <a:rect l="l" t="t" r="r" b="b"/>
              <a:pathLst>
                <a:path w="358139" h="715644">
                  <a:moveTo>
                    <a:pt x="0" y="715479"/>
                  </a:moveTo>
                  <a:lnTo>
                    <a:pt x="35774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94795" y="23618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10" h="37464">
                  <a:moveTo>
                    <a:pt x="0" y="9959"/>
                  </a:moveTo>
                  <a:lnTo>
                    <a:pt x="12740" y="11161"/>
                  </a:lnTo>
                  <a:lnTo>
                    <a:pt x="23383" y="9448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5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698724" y="490815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72313" y="921016"/>
            <a:ext cx="1082675" cy="66040"/>
            <a:chOff x="2672313" y="921016"/>
            <a:chExt cx="1082675" cy="66040"/>
          </a:xfrm>
        </p:grpSpPr>
        <p:sp>
          <p:nvSpPr>
            <p:cNvPr id="14" name="object 14"/>
            <p:cNvSpPr/>
            <p:nvPr/>
          </p:nvSpPr>
          <p:spPr>
            <a:xfrm>
              <a:off x="2674853" y="953922"/>
              <a:ext cx="1075055" cy="0"/>
            </a:xfrm>
            <a:custGeom>
              <a:avLst/>
              <a:gdLst/>
              <a:ahLst/>
              <a:cxnLst/>
              <a:rect l="l" t="t" r="r" b="b"/>
              <a:pathLst>
                <a:path w="1075054" h="0">
                  <a:moveTo>
                    <a:pt x="0" y="0"/>
                  </a:moveTo>
                  <a:lnTo>
                    <a:pt x="107494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26024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19303" y="837335"/>
            <a:ext cx="2896870" cy="6381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084580">
              <a:lnSpc>
                <a:spcPts val="1195"/>
              </a:lnSpc>
              <a:spcBef>
                <a:spcPts val="90"/>
              </a:spcBef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25">
                <a:latin typeface="Calibri"/>
                <a:cs typeface="Calibri"/>
              </a:rPr>
              <a:t>[∆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2703195">
              <a:lnSpc>
                <a:spcPts val="1080"/>
              </a:lnSpc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05"/>
              </a:lnSpc>
            </a:pP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72323" y="217118"/>
            <a:ext cx="1445260" cy="739775"/>
            <a:chOff x="2672323" y="217118"/>
            <a:chExt cx="1445260" cy="739775"/>
          </a:xfrm>
        </p:grpSpPr>
        <p:sp>
          <p:nvSpPr>
            <p:cNvPr id="18" name="object 18"/>
            <p:cNvSpPr/>
            <p:nvPr/>
          </p:nvSpPr>
          <p:spPr>
            <a:xfrm>
              <a:off x="3034855" y="233908"/>
              <a:ext cx="1080135" cy="720090"/>
            </a:xfrm>
            <a:custGeom>
              <a:avLst/>
              <a:gdLst/>
              <a:ahLst/>
              <a:cxnLst/>
              <a:rect l="l" t="t" r="r" b="b"/>
              <a:pathLst>
                <a:path w="1080135" h="720090">
                  <a:moveTo>
                    <a:pt x="0" y="0"/>
                  </a:moveTo>
                  <a:lnTo>
                    <a:pt x="1080020" y="0"/>
                  </a:lnTo>
                </a:path>
                <a:path w="1080135" h="720090">
                  <a:moveTo>
                    <a:pt x="720013" y="720013"/>
                  </a:moveTo>
                  <a:lnTo>
                    <a:pt x="1080020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674853" y="236181"/>
              <a:ext cx="1435735" cy="718185"/>
            </a:xfrm>
            <a:custGeom>
              <a:avLst/>
              <a:gdLst/>
              <a:ahLst/>
              <a:cxnLst/>
              <a:rect l="l" t="t" r="r" b="b"/>
              <a:pathLst>
                <a:path w="1435735" h="718185">
                  <a:moveTo>
                    <a:pt x="0" y="717740"/>
                  </a:moveTo>
                  <a:lnTo>
                    <a:pt x="143548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75483" y="219648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4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015792" y="501204"/>
            <a:ext cx="334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7575" sz="1650" i="1">
                <a:latin typeface="Calibri"/>
                <a:cs typeface="Calibri"/>
              </a:rPr>
              <a:t>θ</a:t>
            </a:r>
            <a:r>
              <a:rPr dirty="0" sz="800">
                <a:latin typeface="Calibri"/>
                <a:cs typeface="Calibri"/>
              </a:rPr>
              <a:t>new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3" name="object 2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249" y="0"/>
            <a:ext cx="1718945" cy="710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30543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parameters,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say,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ized</a:t>
            </a:r>
            <a:endParaRPr sz="1100">
              <a:latin typeface="Calibri"/>
              <a:cs typeface="Calibri"/>
            </a:endParaRPr>
          </a:p>
          <a:p>
            <a:pPr algn="just" marL="1151255">
              <a:lnSpc>
                <a:spcPct val="100000"/>
              </a:lnSpc>
              <a:spcBef>
                <a:spcPts val="55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2984" y="404773"/>
            <a:ext cx="15443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moved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32305" y="432444"/>
            <a:ext cx="370840" cy="194945"/>
            <a:chOff x="1232305" y="432444"/>
            <a:chExt cx="370840" cy="194945"/>
          </a:xfrm>
        </p:grpSpPr>
        <p:sp>
          <p:nvSpPr>
            <p:cNvPr id="5" name="object 5"/>
            <p:cNvSpPr/>
            <p:nvPr/>
          </p:nvSpPr>
          <p:spPr>
            <a:xfrm>
              <a:off x="1234836" y="434974"/>
              <a:ext cx="363220" cy="159385"/>
            </a:xfrm>
            <a:custGeom>
              <a:avLst/>
              <a:gdLst/>
              <a:ahLst/>
              <a:cxnLst/>
              <a:rect l="l" t="t" r="r" b="b"/>
              <a:pathLst>
                <a:path w="363219" h="159384">
                  <a:moveTo>
                    <a:pt x="0" y="0"/>
                  </a:moveTo>
                  <a:lnTo>
                    <a:pt x="6082" y="42446"/>
                  </a:lnTo>
                  <a:lnTo>
                    <a:pt x="23241" y="76572"/>
                  </a:lnTo>
                  <a:lnTo>
                    <a:pt x="84251" y="123495"/>
                  </a:lnTo>
                  <a:lnTo>
                    <a:pt x="124833" y="138106"/>
                  </a:lnTo>
                  <a:lnTo>
                    <a:pt x="169954" y="148025"/>
                  </a:lnTo>
                  <a:lnTo>
                    <a:pt x="217981" y="154161"/>
                  </a:lnTo>
                  <a:lnTo>
                    <a:pt x="267277" y="157421"/>
                  </a:lnTo>
                  <a:lnTo>
                    <a:pt x="316210" y="158711"/>
                  </a:lnTo>
                  <a:lnTo>
                    <a:pt x="363146" y="15894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74195" y="56354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872301" y="921025"/>
            <a:ext cx="558165" cy="194945"/>
            <a:chOff x="872301" y="921025"/>
            <a:chExt cx="558165" cy="194945"/>
          </a:xfrm>
        </p:grpSpPr>
        <p:sp>
          <p:nvSpPr>
            <p:cNvPr id="8" name="object 8"/>
            <p:cNvSpPr/>
            <p:nvPr/>
          </p:nvSpPr>
          <p:spPr>
            <a:xfrm>
              <a:off x="874831" y="945012"/>
              <a:ext cx="550545" cy="168275"/>
            </a:xfrm>
            <a:custGeom>
              <a:avLst/>
              <a:gdLst/>
              <a:ahLst/>
              <a:cxnLst/>
              <a:rect l="l" t="t" r="r" b="b"/>
              <a:pathLst>
                <a:path w="550544" h="168275">
                  <a:moveTo>
                    <a:pt x="0" y="167850"/>
                  </a:moveTo>
                  <a:lnTo>
                    <a:pt x="4267" y="126590"/>
                  </a:lnTo>
                  <a:lnTo>
                    <a:pt x="36062" y="64844"/>
                  </a:lnTo>
                  <a:lnTo>
                    <a:pt x="93662" y="26555"/>
                  </a:lnTo>
                  <a:lnTo>
                    <a:pt x="130186" y="14618"/>
                  </a:lnTo>
                  <a:lnTo>
                    <a:pt x="170816" y="6636"/>
                  </a:lnTo>
                  <a:lnTo>
                    <a:pt x="214773" y="1976"/>
                  </a:lnTo>
                  <a:lnTo>
                    <a:pt x="261275" y="0"/>
                  </a:lnTo>
                  <a:lnTo>
                    <a:pt x="309540" y="72"/>
                  </a:lnTo>
                  <a:lnTo>
                    <a:pt x="358786" y="1558"/>
                  </a:lnTo>
                  <a:lnTo>
                    <a:pt x="408234" y="3820"/>
                  </a:lnTo>
                  <a:lnTo>
                    <a:pt x="457100" y="6223"/>
                  </a:lnTo>
                  <a:lnTo>
                    <a:pt x="504605" y="8132"/>
                  </a:lnTo>
                  <a:lnTo>
                    <a:pt x="549967" y="890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01011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672313" y="233641"/>
            <a:ext cx="379730" cy="723265"/>
            <a:chOff x="2672313" y="233641"/>
            <a:chExt cx="379730" cy="723265"/>
          </a:xfrm>
        </p:grpSpPr>
        <p:sp>
          <p:nvSpPr>
            <p:cNvPr id="11" name="object 11"/>
            <p:cNvSpPr/>
            <p:nvPr/>
          </p:nvSpPr>
          <p:spPr>
            <a:xfrm>
              <a:off x="2674853" y="238442"/>
              <a:ext cx="358140" cy="715645"/>
            </a:xfrm>
            <a:custGeom>
              <a:avLst/>
              <a:gdLst/>
              <a:ahLst/>
              <a:cxnLst/>
              <a:rect l="l" t="t" r="r" b="b"/>
              <a:pathLst>
                <a:path w="358139" h="715644">
                  <a:moveTo>
                    <a:pt x="0" y="715479"/>
                  </a:moveTo>
                  <a:lnTo>
                    <a:pt x="35774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94795" y="23618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10" h="37464">
                  <a:moveTo>
                    <a:pt x="0" y="9959"/>
                  </a:moveTo>
                  <a:lnTo>
                    <a:pt x="12740" y="11161"/>
                  </a:lnTo>
                  <a:lnTo>
                    <a:pt x="23383" y="9448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5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698724" y="490815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72313" y="921016"/>
            <a:ext cx="1082675" cy="66040"/>
            <a:chOff x="2672313" y="921016"/>
            <a:chExt cx="1082675" cy="66040"/>
          </a:xfrm>
        </p:grpSpPr>
        <p:sp>
          <p:nvSpPr>
            <p:cNvPr id="15" name="object 15"/>
            <p:cNvSpPr/>
            <p:nvPr/>
          </p:nvSpPr>
          <p:spPr>
            <a:xfrm>
              <a:off x="2674853" y="953922"/>
              <a:ext cx="1075055" cy="0"/>
            </a:xfrm>
            <a:custGeom>
              <a:avLst/>
              <a:gdLst/>
              <a:ahLst/>
              <a:cxnLst/>
              <a:rect l="l" t="t" r="r" b="b"/>
              <a:pathLst>
                <a:path w="1075054" h="0">
                  <a:moveTo>
                    <a:pt x="0" y="0"/>
                  </a:moveTo>
                  <a:lnTo>
                    <a:pt x="107494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726024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19303" y="837335"/>
            <a:ext cx="2896870" cy="6381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084580">
              <a:lnSpc>
                <a:spcPts val="1195"/>
              </a:lnSpc>
              <a:spcBef>
                <a:spcPts val="90"/>
              </a:spcBef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25">
                <a:latin typeface="Calibri"/>
                <a:cs typeface="Calibri"/>
              </a:rPr>
              <a:t>[∆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2703195">
              <a:lnSpc>
                <a:spcPts val="1080"/>
              </a:lnSpc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05"/>
              </a:lnSpc>
            </a:pP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72323" y="217118"/>
            <a:ext cx="1445260" cy="739775"/>
            <a:chOff x="2672323" y="217118"/>
            <a:chExt cx="1445260" cy="739775"/>
          </a:xfrm>
        </p:grpSpPr>
        <p:sp>
          <p:nvSpPr>
            <p:cNvPr id="19" name="object 19"/>
            <p:cNvSpPr/>
            <p:nvPr/>
          </p:nvSpPr>
          <p:spPr>
            <a:xfrm>
              <a:off x="3034855" y="233908"/>
              <a:ext cx="1080135" cy="720090"/>
            </a:xfrm>
            <a:custGeom>
              <a:avLst/>
              <a:gdLst/>
              <a:ahLst/>
              <a:cxnLst/>
              <a:rect l="l" t="t" r="r" b="b"/>
              <a:pathLst>
                <a:path w="1080135" h="720090">
                  <a:moveTo>
                    <a:pt x="0" y="0"/>
                  </a:moveTo>
                  <a:lnTo>
                    <a:pt x="1080020" y="0"/>
                  </a:lnTo>
                </a:path>
                <a:path w="1080135" h="720090">
                  <a:moveTo>
                    <a:pt x="720013" y="720013"/>
                  </a:moveTo>
                  <a:lnTo>
                    <a:pt x="1080020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674853" y="236181"/>
              <a:ext cx="1435735" cy="718185"/>
            </a:xfrm>
            <a:custGeom>
              <a:avLst/>
              <a:gdLst/>
              <a:ahLst/>
              <a:cxnLst/>
              <a:rect l="l" t="t" r="r" b="b"/>
              <a:pathLst>
                <a:path w="1435735" h="718185">
                  <a:moveTo>
                    <a:pt x="0" y="717740"/>
                  </a:moveTo>
                  <a:lnTo>
                    <a:pt x="143548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075483" y="219648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4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015792" y="501204"/>
            <a:ext cx="334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7575" sz="1650" i="1">
                <a:latin typeface="Calibri"/>
                <a:cs typeface="Calibri"/>
              </a:rPr>
              <a:t>θ</a:t>
            </a:r>
            <a:r>
              <a:rPr dirty="0" sz="800">
                <a:latin typeface="Calibri"/>
                <a:cs typeface="Calibri"/>
              </a:rPr>
              <a:t>new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249" y="0"/>
            <a:ext cx="1718945" cy="710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30543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parameters,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say,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ized</a:t>
            </a:r>
            <a:endParaRPr sz="1100">
              <a:latin typeface="Calibri"/>
              <a:cs typeface="Calibri"/>
            </a:endParaRPr>
          </a:p>
          <a:p>
            <a:pPr algn="just" marL="1151255">
              <a:lnSpc>
                <a:spcPct val="100000"/>
              </a:lnSpc>
              <a:spcBef>
                <a:spcPts val="55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1691" y="837335"/>
            <a:ext cx="9264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25">
                <a:latin typeface="Calibri"/>
                <a:cs typeface="Calibri"/>
              </a:rPr>
              <a:t>[∆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303" y="1111299"/>
            <a:ext cx="91186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2984" y="404773"/>
            <a:ext cx="15443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moved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2984" y="1025269"/>
            <a:ext cx="154368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bit </a:t>
            </a:r>
            <a:r>
              <a:rPr dirty="0" sz="1100" spc="10">
                <a:latin typeface="Calibri"/>
                <a:cs typeface="Calibri"/>
              </a:rPr>
              <a:t>conservat-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ive: </a:t>
            </a:r>
            <a:r>
              <a:rPr dirty="0" sz="1100" spc="-15">
                <a:latin typeface="Calibri"/>
                <a:cs typeface="Calibri"/>
              </a:rPr>
              <a:t>move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small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amount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32305" y="432444"/>
            <a:ext cx="370840" cy="194945"/>
            <a:chOff x="1232305" y="432444"/>
            <a:chExt cx="370840" cy="194945"/>
          </a:xfrm>
        </p:grpSpPr>
        <p:sp>
          <p:nvSpPr>
            <p:cNvPr id="8" name="object 8"/>
            <p:cNvSpPr/>
            <p:nvPr/>
          </p:nvSpPr>
          <p:spPr>
            <a:xfrm>
              <a:off x="1234836" y="434974"/>
              <a:ext cx="363220" cy="159385"/>
            </a:xfrm>
            <a:custGeom>
              <a:avLst/>
              <a:gdLst/>
              <a:ahLst/>
              <a:cxnLst/>
              <a:rect l="l" t="t" r="r" b="b"/>
              <a:pathLst>
                <a:path w="363219" h="159384">
                  <a:moveTo>
                    <a:pt x="0" y="0"/>
                  </a:moveTo>
                  <a:lnTo>
                    <a:pt x="6082" y="42446"/>
                  </a:lnTo>
                  <a:lnTo>
                    <a:pt x="23241" y="76572"/>
                  </a:lnTo>
                  <a:lnTo>
                    <a:pt x="84251" y="123495"/>
                  </a:lnTo>
                  <a:lnTo>
                    <a:pt x="124833" y="138106"/>
                  </a:lnTo>
                  <a:lnTo>
                    <a:pt x="169954" y="148025"/>
                  </a:lnTo>
                  <a:lnTo>
                    <a:pt x="217981" y="154161"/>
                  </a:lnTo>
                  <a:lnTo>
                    <a:pt x="267277" y="157421"/>
                  </a:lnTo>
                  <a:lnTo>
                    <a:pt x="316210" y="158711"/>
                  </a:lnTo>
                  <a:lnTo>
                    <a:pt x="363146" y="15894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74195" y="56354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872301" y="921025"/>
            <a:ext cx="558165" cy="194945"/>
            <a:chOff x="872301" y="921025"/>
            <a:chExt cx="558165" cy="194945"/>
          </a:xfrm>
        </p:grpSpPr>
        <p:sp>
          <p:nvSpPr>
            <p:cNvPr id="11" name="object 11"/>
            <p:cNvSpPr/>
            <p:nvPr/>
          </p:nvSpPr>
          <p:spPr>
            <a:xfrm>
              <a:off x="874831" y="945012"/>
              <a:ext cx="550545" cy="168275"/>
            </a:xfrm>
            <a:custGeom>
              <a:avLst/>
              <a:gdLst/>
              <a:ahLst/>
              <a:cxnLst/>
              <a:rect l="l" t="t" r="r" b="b"/>
              <a:pathLst>
                <a:path w="550544" h="168275">
                  <a:moveTo>
                    <a:pt x="0" y="167850"/>
                  </a:moveTo>
                  <a:lnTo>
                    <a:pt x="4267" y="126590"/>
                  </a:lnTo>
                  <a:lnTo>
                    <a:pt x="36062" y="64844"/>
                  </a:lnTo>
                  <a:lnTo>
                    <a:pt x="93662" y="26555"/>
                  </a:lnTo>
                  <a:lnTo>
                    <a:pt x="130186" y="14618"/>
                  </a:lnTo>
                  <a:lnTo>
                    <a:pt x="170816" y="6636"/>
                  </a:lnTo>
                  <a:lnTo>
                    <a:pt x="214773" y="1976"/>
                  </a:lnTo>
                  <a:lnTo>
                    <a:pt x="261275" y="0"/>
                  </a:lnTo>
                  <a:lnTo>
                    <a:pt x="309540" y="72"/>
                  </a:lnTo>
                  <a:lnTo>
                    <a:pt x="358786" y="1558"/>
                  </a:lnTo>
                  <a:lnTo>
                    <a:pt x="408234" y="3820"/>
                  </a:lnTo>
                  <a:lnTo>
                    <a:pt x="457100" y="6223"/>
                  </a:lnTo>
                  <a:lnTo>
                    <a:pt x="504605" y="8132"/>
                  </a:lnTo>
                  <a:lnTo>
                    <a:pt x="549967" y="890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01011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672313" y="233641"/>
            <a:ext cx="379730" cy="723265"/>
            <a:chOff x="2672313" y="233641"/>
            <a:chExt cx="379730" cy="723265"/>
          </a:xfrm>
        </p:grpSpPr>
        <p:sp>
          <p:nvSpPr>
            <p:cNvPr id="14" name="object 14"/>
            <p:cNvSpPr/>
            <p:nvPr/>
          </p:nvSpPr>
          <p:spPr>
            <a:xfrm>
              <a:off x="2674853" y="238442"/>
              <a:ext cx="358140" cy="715645"/>
            </a:xfrm>
            <a:custGeom>
              <a:avLst/>
              <a:gdLst/>
              <a:ahLst/>
              <a:cxnLst/>
              <a:rect l="l" t="t" r="r" b="b"/>
              <a:pathLst>
                <a:path w="358139" h="715644">
                  <a:moveTo>
                    <a:pt x="0" y="715479"/>
                  </a:moveTo>
                  <a:lnTo>
                    <a:pt x="35774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94795" y="23618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10" h="37464">
                  <a:moveTo>
                    <a:pt x="0" y="9959"/>
                  </a:moveTo>
                  <a:lnTo>
                    <a:pt x="12740" y="11161"/>
                  </a:lnTo>
                  <a:lnTo>
                    <a:pt x="23383" y="9448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5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698724" y="490815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72313" y="921016"/>
            <a:ext cx="1082675" cy="66040"/>
            <a:chOff x="2672313" y="921016"/>
            <a:chExt cx="1082675" cy="66040"/>
          </a:xfrm>
        </p:grpSpPr>
        <p:sp>
          <p:nvSpPr>
            <p:cNvPr id="18" name="object 18"/>
            <p:cNvSpPr/>
            <p:nvPr/>
          </p:nvSpPr>
          <p:spPr>
            <a:xfrm>
              <a:off x="2674853" y="953922"/>
              <a:ext cx="1075055" cy="0"/>
            </a:xfrm>
            <a:custGeom>
              <a:avLst/>
              <a:gdLst/>
              <a:ahLst/>
              <a:cxnLst/>
              <a:rect l="l" t="t" r="r" b="b"/>
              <a:pathLst>
                <a:path w="1075054" h="0">
                  <a:moveTo>
                    <a:pt x="0" y="0"/>
                  </a:moveTo>
                  <a:lnTo>
                    <a:pt x="107494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26024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109963" y="973453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72323" y="217118"/>
            <a:ext cx="1445260" cy="739775"/>
            <a:chOff x="2672323" y="217118"/>
            <a:chExt cx="1445260" cy="739775"/>
          </a:xfrm>
        </p:grpSpPr>
        <p:sp>
          <p:nvSpPr>
            <p:cNvPr id="22" name="object 22"/>
            <p:cNvSpPr/>
            <p:nvPr/>
          </p:nvSpPr>
          <p:spPr>
            <a:xfrm>
              <a:off x="3034855" y="233908"/>
              <a:ext cx="1080135" cy="720090"/>
            </a:xfrm>
            <a:custGeom>
              <a:avLst/>
              <a:gdLst/>
              <a:ahLst/>
              <a:cxnLst/>
              <a:rect l="l" t="t" r="r" b="b"/>
              <a:pathLst>
                <a:path w="1080135" h="720090">
                  <a:moveTo>
                    <a:pt x="0" y="0"/>
                  </a:moveTo>
                  <a:lnTo>
                    <a:pt x="1080020" y="0"/>
                  </a:lnTo>
                </a:path>
                <a:path w="1080135" h="720090">
                  <a:moveTo>
                    <a:pt x="720013" y="720013"/>
                  </a:moveTo>
                  <a:lnTo>
                    <a:pt x="1080020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674853" y="236181"/>
              <a:ext cx="1435735" cy="718185"/>
            </a:xfrm>
            <a:custGeom>
              <a:avLst/>
              <a:gdLst/>
              <a:ahLst/>
              <a:cxnLst/>
              <a:rect l="l" t="t" r="r" b="b"/>
              <a:pathLst>
                <a:path w="1435735" h="718185">
                  <a:moveTo>
                    <a:pt x="0" y="717740"/>
                  </a:moveTo>
                  <a:lnTo>
                    <a:pt x="143548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075483" y="219648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4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015792" y="501204"/>
            <a:ext cx="334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7575" sz="1650" i="1">
                <a:latin typeface="Calibri"/>
                <a:cs typeface="Calibri"/>
              </a:rPr>
              <a:t>θ</a:t>
            </a:r>
            <a:r>
              <a:rPr dirty="0" sz="800">
                <a:latin typeface="Calibri"/>
                <a:cs typeface="Calibri"/>
              </a:rPr>
              <a:t>new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249" y="0"/>
            <a:ext cx="1718945" cy="710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30543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parameters,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say,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ized</a:t>
            </a:r>
            <a:endParaRPr sz="1100">
              <a:latin typeface="Calibri"/>
              <a:cs typeface="Calibri"/>
            </a:endParaRPr>
          </a:p>
          <a:p>
            <a:pPr algn="just" marL="1151255">
              <a:lnSpc>
                <a:spcPct val="100000"/>
              </a:lnSpc>
              <a:spcBef>
                <a:spcPts val="55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1691" y="837335"/>
            <a:ext cx="9264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25">
                <a:latin typeface="Calibri"/>
                <a:cs typeface="Calibri"/>
              </a:rPr>
              <a:t>[∆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303" y="1111299"/>
            <a:ext cx="91186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2984" y="404773"/>
            <a:ext cx="15443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moved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2984" y="1025269"/>
            <a:ext cx="154368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bit </a:t>
            </a:r>
            <a:r>
              <a:rPr dirty="0" sz="1100" spc="10">
                <a:latin typeface="Calibri"/>
                <a:cs typeface="Calibri"/>
              </a:rPr>
              <a:t>conservat-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ive: </a:t>
            </a:r>
            <a:r>
              <a:rPr dirty="0" sz="1100" spc="-15">
                <a:latin typeface="Calibri"/>
                <a:cs typeface="Calibri"/>
              </a:rPr>
              <a:t>move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small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amount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32305" y="432444"/>
            <a:ext cx="370840" cy="194945"/>
            <a:chOff x="1232305" y="432444"/>
            <a:chExt cx="370840" cy="194945"/>
          </a:xfrm>
        </p:grpSpPr>
        <p:sp>
          <p:nvSpPr>
            <p:cNvPr id="8" name="object 8"/>
            <p:cNvSpPr/>
            <p:nvPr/>
          </p:nvSpPr>
          <p:spPr>
            <a:xfrm>
              <a:off x="1234836" y="434974"/>
              <a:ext cx="363220" cy="159385"/>
            </a:xfrm>
            <a:custGeom>
              <a:avLst/>
              <a:gdLst/>
              <a:ahLst/>
              <a:cxnLst/>
              <a:rect l="l" t="t" r="r" b="b"/>
              <a:pathLst>
                <a:path w="363219" h="159384">
                  <a:moveTo>
                    <a:pt x="0" y="0"/>
                  </a:moveTo>
                  <a:lnTo>
                    <a:pt x="6082" y="42446"/>
                  </a:lnTo>
                  <a:lnTo>
                    <a:pt x="23241" y="76572"/>
                  </a:lnTo>
                  <a:lnTo>
                    <a:pt x="84251" y="123495"/>
                  </a:lnTo>
                  <a:lnTo>
                    <a:pt x="124833" y="138106"/>
                  </a:lnTo>
                  <a:lnTo>
                    <a:pt x="169954" y="148025"/>
                  </a:lnTo>
                  <a:lnTo>
                    <a:pt x="217981" y="154161"/>
                  </a:lnTo>
                  <a:lnTo>
                    <a:pt x="267277" y="157421"/>
                  </a:lnTo>
                  <a:lnTo>
                    <a:pt x="316210" y="158711"/>
                  </a:lnTo>
                  <a:lnTo>
                    <a:pt x="363146" y="15894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74195" y="56354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872301" y="921025"/>
            <a:ext cx="558165" cy="194945"/>
            <a:chOff x="872301" y="921025"/>
            <a:chExt cx="558165" cy="194945"/>
          </a:xfrm>
        </p:grpSpPr>
        <p:sp>
          <p:nvSpPr>
            <p:cNvPr id="11" name="object 11"/>
            <p:cNvSpPr/>
            <p:nvPr/>
          </p:nvSpPr>
          <p:spPr>
            <a:xfrm>
              <a:off x="874831" y="945012"/>
              <a:ext cx="550545" cy="168275"/>
            </a:xfrm>
            <a:custGeom>
              <a:avLst/>
              <a:gdLst/>
              <a:ahLst/>
              <a:cxnLst/>
              <a:rect l="l" t="t" r="r" b="b"/>
              <a:pathLst>
                <a:path w="550544" h="168275">
                  <a:moveTo>
                    <a:pt x="0" y="167850"/>
                  </a:moveTo>
                  <a:lnTo>
                    <a:pt x="4267" y="126590"/>
                  </a:lnTo>
                  <a:lnTo>
                    <a:pt x="36062" y="64844"/>
                  </a:lnTo>
                  <a:lnTo>
                    <a:pt x="93662" y="26555"/>
                  </a:lnTo>
                  <a:lnTo>
                    <a:pt x="130186" y="14618"/>
                  </a:lnTo>
                  <a:lnTo>
                    <a:pt x="170816" y="6636"/>
                  </a:lnTo>
                  <a:lnTo>
                    <a:pt x="214773" y="1976"/>
                  </a:lnTo>
                  <a:lnTo>
                    <a:pt x="261275" y="0"/>
                  </a:lnTo>
                  <a:lnTo>
                    <a:pt x="309540" y="72"/>
                  </a:lnTo>
                  <a:lnTo>
                    <a:pt x="358786" y="1558"/>
                  </a:lnTo>
                  <a:lnTo>
                    <a:pt x="408234" y="3820"/>
                  </a:lnTo>
                  <a:lnTo>
                    <a:pt x="457100" y="6223"/>
                  </a:lnTo>
                  <a:lnTo>
                    <a:pt x="504605" y="8132"/>
                  </a:lnTo>
                  <a:lnTo>
                    <a:pt x="549967" y="890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01011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672313" y="233641"/>
            <a:ext cx="379730" cy="723265"/>
            <a:chOff x="2672313" y="233641"/>
            <a:chExt cx="379730" cy="723265"/>
          </a:xfrm>
        </p:grpSpPr>
        <p:sp>
          <p:nvSpPr>
            <p:cNvPr id="14" name="object 14"/>
            <p:cNvSpPr/>
            <p:nvPr/>
          </p:nvSpPr>
          <p:spPr>
            <a:xfrm>
              <a:off x="2674853" y="238442"/>
              <a:ext cx="358140" cy="715645"/>
            </a:xfrm>
            <a:custGeom>
              <a:avLst/>
              <a:gdLst/>
              <a:ahLst/>
              <a:cxnLst/>
              <a:rect l="l" t="t" r="r" b="b"/>
              <a:pathLst>
                <a:path w="358139" h="715644">
                  <a:moveTo>
                    <a:pt x="0" y="715479"/>
                  </a:moveTo>
                  <a:lnTo>
                    <a:pt x="35774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94795" y="23618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10" h="37464">
                  <a:moveTo>
                    <a:pt x="0" y="9959"/>
                  </a:moveTo>
                  <a:lnTo>
                    <a:pt x="12740" y="11161"/>
                  </a:lnTo>
                  <a:lnTo>
                    <a:pt x="23383" y="9448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5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698724" y="490815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72313" y="217108"/>
            <a:ext cx="1445260" cy="770255"/>
            <a:chOff x="2672313" y="217108"/>
            <a:chExt cx="1445260" cy="770255"/>
          </a:xfrm>
        </p:grpSpPr>
        <p:sp>
          <p:nvSpPr>
            <p:cNvPr id="18" name="object 18"/>
            <p:cNvSpPr/>
            <p:nvPr/>
          </p:nvSpPr>
          <p:spPr>
            <a:xfrm>
              <a:off x="2674853" y="953922"/>
              <a:ext cx="1075055" cy="0"/>
            </a:xfrm>
            <a:custGeom>
              <a:avLst/>
              <a:gdLst/>
              <a:ahLst/>
              <a:cxnLst/>
              <a:rect l="l" t="t" r="r" b="b"/>
              <a:pathLst>
                <a:path w="1075054" h="0">
                  <a:moveTo>
                    <a:pt x="0" y="0"/>
                  </a:moveTo>
                  <a:lnTo>
                    <a:pt x="107494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26024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34855" y="233908"/>
              <a:ext cx="1080135" cy="720090"/>
            </a:xfrm>
            <a:custGeom>
              <a:avLst/>
              <a:gdLst/>
              <a:ahLst/>
              <a:cxnLst/>
              <a:rect l="l" t="t" r="r" b="b"/>
              <a:pathLst>
                <a:path w="1080135" h="720090">
                  <a:moveTo>
                    <a:pt x="0" y="0"/>
                  </a:moveTo>
                  <a:lnTo>
                    <a:pt x="1080020" y="0"/>
                  </a:lnTo>
                </a:path>
                <a:path w="1080135" h="720090">
                  <a:moveTo>
                    <a:pt x="720013" y="720013"/>
                  </a:moveTo>
                  <a:lnTo>
                    <a:pt x="1080020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674853" y="236181"/>
              <a:ext cx="1435735" cy="718185"/>
            </a:xfrm>
            <a:custGeom>
              <a:avLst/>
              <a:gdLst/>
              <a:ahLst/>
              <a:cxnLst/>
              <a:rect l="l" t="t" r="r" b="b"/>
              <a:pathLst>
                <a:path w="1435735" h="718185">
                  <a:moveTo>
                    <a:pt x="0" y="717740"/>
                  </a:moveTo>
                  <a:lnTo>
                    <a:pt x="143548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075483" y="219648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4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015792" y="501204"/>
            <a:ext cx="334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7575" sz="1650" i="1">
                <a:latin typeface="Calibri"/>
                <a:cs typeface="Calibri"/>
              </a:rPr>
              <a:t>θ</a:t>
            </a:r>
            <a:r>
              <a:rPr dirty="0" sz="800">
                <a:latin typeface="Calibri"/>
                <a:cs typeface="Calibri"/>
              </a:rPr>
              <a:t>new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674853" y="921025"/>
            <a:ext cx="360045" cy="66040"/>
            <a:chOff x="2674853" y="921025"/>
            <a:chExt cx="360045" cy="66040"/>
          </a:xfrm>
        </p:grpSpPr>
        <p:sp>
          <p:nvSpPr>
            <p:cNvPr id="25" name="object 25"/>
            <p:cNvSpPr/>
            <p:nvPr/>
          </p:nvSpPr>
          <p:spPr>
            <a:xfrm>
              <a:off x="2674853" y="953922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 h="0">
                  <a:moveTo>
                    <a:pt x="0" y="0"/>
                  </a:moveTo>
                  <a:lnTo>
                    <a:pt x="35494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006010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663050" y="973453"/>
            <a:ext cx="6527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η</a:t>
            </a:r>
            <a:r>
              <a:rPr dirty="0" sz="1100" spc="3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95">
                <a:solidFill>
                  <a:srgbClr val="FF0000"/>
                </a:solidFill>
                <a:latin typeface="Lucida Sans Unicode"/>
                <a:cs typeface="Lucida Sans Unicode"/>
              </a:rPr>
              <a:t>·</a:t>
            </a:r>
            <a:r>
              <a:rPr dirty="0" sz="1100" spc="-10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85">
                <a:solidFill>
                  <a:srgbClr val="FF0000"/>
                </a:solidFill>
                <a:latin typeface="Calibri"/>
                <a:cs typeface="Calibri"/>
              </a:rPr>
              <a:t>∆</a:t>
            </a:r>
            <a:r>
              <a:rPr dirty="0" sz="1100" spc="-105" i="1">
                <a:solidFill>
                  <a:srgbClr val="FF0000"/>
                </a:solidFill>
                <a:latin typeface="Calibri"/>
                <a:cs typeface="Calibri"/>
              </a:rPr>
              <a:t>θ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dirty="0" sz="1100" spc="-2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249" y="0"/>
            <a:ext cx="1718945" cy="710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30543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parameters,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say,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ized</a:t>
            </a:r>
            <a:endParaRPr sz="1100">
              <a:latin typeface="Calibri"/>
              <a:cs typeface="Calibri"/>
            </a:endParaRPr>
          </a:p>
          <a:p>
            <a:pPr algn="just" marL="1151255">
              <a:lnSpc>
                <a:spcPct val="100000"/>
              </a:lnSpc>
              <a:spcBef>
                <a:spcPts val="55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1691" y="837335"/>
            <a:ext cx="9264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25">
                <a:latin typeface="Calibri"/>
                <a:cs typeface="Calibri"/>
              </a:rPr>
              <a:t>[∆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303" y="1111299"/>
            <a:ext cx="91186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2984" y="404773"/>
            <a:ext cx="15443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moved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2984" y="1025269"/>
            <a:ext cx="154368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bit </a:t>
            </a:r>
            <a:r>
              <a:rPr dirty="0" sz="1100" spc="10">
                <a:latin typeface="Calibri"/>
                <a:cs typeface="Calibri"/>
              </a:rPr>
              <a:t>conservat-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ive: </a:t>
            </a:r>
            <a:r>
              <a:rPr dirty="0" sz="1100" spc="-15">
                <a:latin typeface="Calibri"/>
                <a:cs typeface="Calibri"/>
              </a:rPr>
              <a:t>move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small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amount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32305" y="432444"/>
            <a:ext cx="370840" cy="194945"/>
            <a:chOff x="1232305" y="432444"/>
            <a:chExt cx="370840" cy="194945"/>
          </a:xfrm>
        </p:grpSpPr>
        <p:sp>
          <p:nvSpPr>
            <p:cNvPr id="8" name="object 8"/>
            <p:cNvSpPr/>
            <p:nvPr/>
          </p:nvSpPr>
          <p:spPr>
            <a:xfrm>
              <a:off x="1234836" y="434974"/>
              <a:ext cx="363220" cy="159385"/>
            </a:xfrm>
            <a:custGeom>
              <a:avLst/>
              <a:gdLst/>
              <a:ahLst/>
              <a:cxnLst/>
              <a:rect l="l" t="t" r="r" b="b"/>
              <a:pathLst>
                <a:path w="363219" h="159384">
                  <a:moveTo>
                    <a:pt x="0" y="0"/>
                  </a:moveTo>
                  <a:lnTo>
                    <a:pt x="6082" y="42446"/>
                  </a:lnTo>
                  <a:lnTo>
                    <a:pt x="23241" y="76572"/>
                  </a:lnTo>
                  <a:lnTo>
                    <a:pt x="84251" y="123495"/>
                  </a:lnTo>
                  <a:lnTo>
                    <a:pt x="124833" y="138106"/>
                  </a:lnTo>
                  <a:lnTo>
                    <a:pt x="169954" y="148025"/>
                  </a:lnTo>
                  <a:lnTo>
                    <a:pt x="217981" y="154161"/>
                  </a:lnTo>
                  <a:lnTo>
                    <a:pt x="267277" y="157421"/>
                  </a:lnTo>
                  <a:lnTo>
                    <a:pt x="316210" y="158711"/>
                  </a:lnTo>
                  <a:lnTo>
                    <a:pt x="363146" y="15894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74195" y="56354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872301" y="921025"/>
            <a:ext cx="558165" cy="194945"/>
            <a:chOff x="872301" y="921025"/>
            <a:chExt cx="558165" cy="194945"/>
          </a:xfrm>
        </p:grpSpPr>
        <p:sp>
          <p:nvSpPr>
            <p:cNvPr id="11" name="object 11"/>
            <p:cNvSpPr/>
            <p:nvPr/>
          </p:nvSpPr>
          <p:spPr>
            <a:xfrm>
              <a:off x="874831" y="945012"/>
              <a:ext cx="550545" cy="168275"/>
            </a:xfrm>
            <a:custGeom>
              <a:avLst/>
              <a:gdLst/>
              <a:ahLst/>
              <a:cxnLst/>
              <a:rect l="l" t="t" r="r" b="b"/>
              <a:pathLst>
                <a:path w="550544" h="168275">
                  <a:moveTo>
                    <a:pt x="0" y="167850"/>
                  </a:moveTo>
                  <a:lnTo>
                    <a:pt x="4267" y="126590"/>
                  </a:lnTo>
                  <a:lnTo>
                    <a:pt x="36062" y="64844"/>
                  </a:lnTo>
                  <a:lnTo>
                    <a:pt x="93662" y="26555"/>
                  </a:lnTo>
                  <a:lnTo>
                    <a:pt x="130186" y="14618"/>
                  </a:lnTo>
                  <a:lnTo>
                    <a:pt x="170816" y="6636"/>
                  </a:lnTo>
                  <a:lnTo>
                    <a:pt x="214773" y="1976"/>
                  </a:lnTo>
                  <a:lnTo>
                    <a:pt x="261275" y="0"/>
                  </a:lnTo>
                  <a:lnTo>
                    <a:pt x="309540" y="72"/>
                  </a:lnTo>
                  <a:lnTo>
                    <a:pt x="358786" y="1558"/>
                  </a:lnTo>
                  <a:lnTo>
                    <a:pt x="408234" y="3820"/>
                  </a:lnTo>
                  <a:lnTo>
                    <a:pt x="457100" y="6223"/>
                  </a:lnTo>
                  <a:lnTo>
                    <a:pt x="504605" y="8132"/>
                  </a:lnTo>
                  <a:lnTo>
                    <a:pt x="549967" y="890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01011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672313" y="233641"/>
            <a:ext cx="379730" cy="723265"/>
            <a:chOff x="2672313" y="233641"/>
            <a:chExt cx="379730" cy="723265"/>
          </a:xfrm>
        </p:grpSpPr>
        <p:sp>
          <p:nvSpPr>
            <p:cNvPr id="14" name="object 14"/>
            <p:cNvSpPr/>
            <p:nvPr/>
          </p:nvSpPr>
          <p:spPr>
            <a:xfrm>
              <a:off x="2674853" y="238442"/>
              <a:ext cx="358140" cy="715645"/>
            </a:xfrm>
            <a:custGeom>
              <a:avLst/>
              <a:gdLst/>
              <a:ahLst/>
              <a:cxnLst/>
              <a:rect l="l" t="t" r="r" b="b"/>
              <a:pathLst>
                <a:path w="358139" h="715644">
                  <a:moveTo>
                    <a:pt x="0" y="715479"/>
                  </a:moveTo>
                  <a:lnTo>
                    <a:pt x="35774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94795" y="23618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10" h="37464">
                  <a:moveTo>
                    <a:pt x="0" y="9959"/>
                  </a:moveTo>
                  <a:lnTo>
                    <a:pt x="12740" y="11161"/>
                  </a:lnTo>
                  <a:lnTo>
                    <a:pt x="23383" y="9448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5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698724" y="490815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72313" y="217108"/>
            <a:ext cx="1445260" cy="770255"/>
            <a:chOff x="2672313" y="217108"/>
            <a:chExt cx="1445260" cy="770255"/>
          </a:xfrm>
        </p:grpSpPr>
        <p:sp>
          <p:nvSpPr>
            <p:cNvPr id="18" name="object 18"/>
            <p:cNvSpPr/>
            <p:nvPr/>
          </p:nvSpPr>
          <p:spPr>
            <a:xfrm>
              <a:off x="2674853" y="953922"/>
              <a:ext cx="1075055" cy="0"/>
            </a:xfrm>
            <a:custGeom>
              <a:avLst/>
              <a:gdLst/>
              <a:ahLst/>
              <a:cxnLst/>
              <a:rect l="l" t="t" r="r" b="b"/>
              <a:pathLst>
                <a:path w="1075054" h="0">
                  <a:moveTo>
                    <a:pt x="0" y="0"/>
                  </a:moveTo>
                  <a:lnTo>
                    <a:pt x="107494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26024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34855" y="233908"/>
              <a:ext cx="1080135" cy="720090"/>
            </a:xfrm>
            <a:custGeom>
              <a:avLst/>
              <a:gdLst/>
              <a:ahLst/>
              <a:cxnLst/>
              <a:rect l="l" t="t" r="r" b="b"/>
              <a:pathLst>
                <a:path w="1080135" h="720090">
                  <a:moveTo>
                    <a:pt x="0" y="0"/>
                  </a:moveTo>
                  <a:lnTo>
                    <a:pt x="1080020" y="0"/>
                  </a:lnTo>
                </a:path>
                <a:path w="1080135" h="720090">
                  <a:moveTo>
                    <a:pt x="720013" y="720013"/>
                  </a:moveTo>
                  <a:lnTo>
                    <a:pt x="1080020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674853" y="236181"/>
              <a:ext cx="1435735" cy="718185"/>
            </a:xfrm>
            <a:custGeom>
              <a:avLst/>
              <a:gdLst/>
              <a:ahLst/>
              <a:cxnLst/>
              <a:rect l="l" t="t" r="r" b="b"/>
              <a:pathLst>
                <a:path w="1435735" h="718185">
                  <a:moveTo>
                    <a:pt x="0" y="717740"/>
                  </a:moveTo>
                  <a:lnTo>
                    <a:pt x="143548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075483" y="219648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4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015792" y="501204"/>
            <a:ext cx="334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7575" sz="1650" i="1">
                <a:latin typeface="Calibri"/>
                <a:cs typeface="Calibri"/>
              </a:rPr>
              <a:t>θ</a:t>
            </a:r>
            <a:r>
              <a:rPr dirty="0" sz="800">
                <a:latin typeface="Calibri"/>
                <a:cs typeface="Calibri"/>
              </a:rPr>
              <a:t>new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672313" y="921016"/>
            <a:ext cx="362585" cy="66040"/>
            <a:chOff x="2672313" y="921016"/>
            <a:chExt cx="362585" cy="66040"/>
          </a:xfrm>
        </p:grpSpPr>
        <p:sp>
          <p:nvSpPr>
            <p:cNvPr id="25" name="object 25"/>
            <p:cNvSpPr/>
            <p:nvPr/>
          </p:nvSpPr>
          <p:spPr>
            <a:xfrm>
              <a:off x="2674853" y="953922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 h="0">
                  <a:moveTo>
                    <a:pt x="0" y="0"/>
                  </a:moveTo>
                  <a:lnTo>
                    <a:pt x="35494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006010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663050" y="973453"/>
            <a:ext cx="6527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η</a:t>
            </a:r>
            <a:r>
              <a:rPr dirty="0" sz="1100" spc="3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95">
                <a:solidFill>
                  <a:srgbClr val="FF0000"/>
                </a:solidFill>
                <a:latin typeface="Lucida Sans Unicode"/>
                <a:cs typeface="Lucida Sans Unicode"/>
              </a:rPr>
              <a:t>·</a:t>
            </a:r>
            <a:r>
              <a:rPr dirty="0" sz="1100" spc="-10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85">
                <a:solidFill>
                  <a:srgbClr val="FF0000"/>
                </a:solidFill>
                <a:latin typeface="Calibri"/>
                <a:cs typeface="Calibri"/>
              </a:rPr>
              <a:t>∆</a:t>
            </a:r>
            <a:r>
              <a:rPr dirty="0" sz="1100" spc="-105" i="1">
                <a:solidFill>
                  <a:srgbClr val="FF0000"/>
                </a:solidFill>
                <a:latin typeface="Calibri"/>
                <a:cs typeface="Calibri"/>
              </a:rPr>
              <a:t>θ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dirty="0" sz="1100" spc="-2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72323" y="230305"/>
            <a:ext cx="726440" cy="726440"/>
            <a:chOff x="2672323" y="230305"/>
            <a:chExt cx="726440" cy="726440"/>
          </a:xfrm>
        </p:grpSpPr>
        <p:sp>
          <p:nvSpPr>
            <p:cNvPr id="29" name="object 29"/>
            <p:cNvSpPr/>
            <p:nvPr/>
          </p:nvSpPr>
          <p:spPr>
            <a:xfrm>
              <a:off x="3034855" y="233908"/>
              <a:ext cx="360045" cy="720090"/>
            </a:xfrm>
            <a:custGeom>
              <a:avLst/>
              <a:gdLst/>
              <a:ahLst/>
              <a:cxnLst/>
              <a:rect l="l" t="t" r="r" b="b"/>
              <a:pathLst>
                <a:path w="360045" h="720090">
                  <a:moveTo>
                    <a:pt x="0" y="0"/>
                  </a:moveTo>
                  <a:lnTo>
                    <a:pt x="360006" y="0"/>
                  </a:lnTo>
                </a:path>
                <a:path w="360045" h="720090">
                  <a:moveTo>
                    <a:pt x="0" y="720013"/>
                  </a:moveTo>
                  <a:lnTo>
                    <a:pt x="360006" y="0"/>
                  </a:lnTo>
                </a:path>
              </a:pathLst>
            </a:custGeom>
            <a:ln w="5060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74853" y="237489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4" h="716915">
                  <a:moveTo>
                    <a:pt x="0" y="716432"/>
                  </a:moveTo>
                  <a:lnTo>
                    <a:pt x="71642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352990" y="23283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0" y="0"/>
                  </a:moveTo>
                  <a:lnTo>
                    <a:pt x="11706" y="5169"/>
                  </a:lnTo>
                  <a:lnTo>
                    <a:pt x="22345" y="6911"/>
                  </a:lnTo>
                  <a:lnTo>
                    <a:pt x="31831" y="5913"/>
                  </a:lnTo>
                  <a:lnTo>
                    <a:pt x="40081" y="2863"/>
                  </a:lnTo>
                  <a:lnTo>
                    <a:pt x="37031" y="11113"/>
                  </a:lnTo>
                  <a:lnTo>
                    <a:pt x="36033" y="20599"/>
                  </a:lnTo>
                  <a:lnTo>
                    <a:pt x="37774" y="31238"/>
                  </a:lnTo>
                  <a:lnTo>
                    <a:pt x="42943" y="42945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3" name="object 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249" y="0"/>
            <a:ext cx="1718945" cy="710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30543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parameters,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say,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ized</a:t>
            </a:r>
            <a:endParaRPr sz="1100">
              <a:latin typeface="Calibri"/>
              <a:cs typeface="Calibri"/>
            </a:endParaRPr>
          </a:p>
          <a:p>
            <a:pPr algn="just" marL="1151255">
              <a:lnSpc>
                <a:spcPct val="100000"/>
              </a:lnSpc>
              <a:spcBef>
                <a:spcPts val="55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1691" y="837335"/>
            <a:ext cx="9264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25">
                <a:latin typeface="Calibri"/>
                <a:cs typeface="Calibri"/>
              </a:rPr>
              <a:t>[∆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2974" y="1557336"/>
            <a:ext cx="11201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baseline="-10416" sz="1200" spc="60">
                <a:latin typeface="Calibri"/>
                <a:cs typeface="Calibri"/>
              </a:rPr>
              <a:t>new</a:t>
            </a:r>
            <a:r>
              <a:rPr dirty="0" baseline="-10416" sz="1200" spc="60">
                <a:latin typeface="Calibri"/>
                <a:cs typeface="Calibri"/>
              </a:rPr>
              <a:t>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03" y="1111299"/>
            <a:ext cx="91186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2984" y="404773"/>
            <a:ext cx="15443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moved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2984" y="1025269"/>
            <a:ext cx="154368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bit </a:t>
            </a:r>
            <a:r>
              <a:rPr dirty="0" sz="1100" spc="10">
                <a:latin typeface="Calibri"/>
                <a:cs typeface="Calibri"/>
              </a:rPr>
              <a:t>conservat-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ive: </a:t>
            </a:r>
            <a:r>
              <a:rPr dirty="0" sz="1100" spc="-15">
                <a:latin typeface="Calibri"/>
                <a:cs typeface="Calibri"/>
              </a:rPr>
              <a:t>move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small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amount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32305" y="432444"/>
            <a:ext cx="370840" cy="194945"/>
            <a:chOff x="1232305" y="432444"/>
            <a:chExt cx="370840" cy="194945"/>
          </a:xfrm>
        </p:grpSpPr>
        <p:sp>
          <p:nvSpPr>
            <p:cNvPr id="9" name="object 9"/>
            <p:cNvSpPr/>
            <p:nvPr/>
          </p:nvSpPr>
          <p:spPr>
            <a:xfrm>
              <a:off x="1234836" y="434974"/>
              <a:ext cx="363220" cy="159385"/>
            </a:xfrm>
            <a:custGeom>
              <a:avLst/>
              <a:gdLst/>
              <a:ahLst/>
              <a:cxnLst/>
              <a:rect l="l" t="t" r="r" b="b"/>
              <a:pathLst>
                <a:path w="363219" h="159384">
                  <a:moveTo>
                    <a:pt x="0" y="0"/>
                  </a:moveTo>
                  <a:lnTo>
                    <a:pt x="6082" y="42446"/>
                  </a:lnTo>
                  <a:lnTo>
                    <a:pt x="23241" y="76572"/>
                  </a:lnTo>
                  <a:lnTo>
                    <a:pt x="84251" y="123495"/>
                  </a:lnTo>
                  <a:lnTo>
                    <a:pt x="124833" y="138106"/>
                  </a:lnTo>
                  <a:lnTo>
                    <a:pt x="169954" y="148025"/>
                  </a:lnTo>
                  <a:lnTo>
                    <a:pt x="217981" y="154161"/>
                  </a:lnTo>
                  <a:lnTo>
                    <a:pt x="267277" y="157421"/>
                  </a:lnTo>
                  <a:lnTo>
                    <a:pt x="316210" y="158711"/>
                  </a:lnTo>
                  <a:lnTo>
                    <a:pt x="363146" y="15894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4195" y="56354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872301" y="921025"/>
            <a:ext cx="558165" cy="194945"/>
            <a:chOff x="872301" y="921025"/>
            <a:chExt cx="558165" cy="194945"/>
          </a:xfrm>
        </p:grpSpPr>
        <p:sp>
          <p:nvSpPr>
            <p:cNvPr id="12" name="object 12"/>
            <p:cNvSpPr/>
            <p:nvPr/>
          </p:nvSpPr>
          <p:spPr>
            <a:xfrm>
              <a:off x="874831" y="945012"/>
              <a:ext cx="550545" cy="168275"/>
            </a:xfrm>
            <a:custGeom>
              <a:avLst/>
              <a:gdLst/>
              <a:ahLst/>
              <a:cxnLst/>
              <a:rect l="l" t="t" r="r" b="b"/>
              <a:pathLst>
                <a:path w="550544" h="168275">
                  <a:moveTo>
                    <a:pt x="0" y="167850"/>
                  </a:moveTo>
                  <a:lnTo>
                    <a:pt x="4267" y="126590"/>
                  </a:lnTo>
                  <a:lnTo>
                    <a:pt x="36062" y="64844"/>
                  </a:lnTo>
                  <a:lnTo>
                    <a:pt x="93662" y="26555"/>
                  </a:lnTo>
                  <a:lnTo>
                    <a:pt x="130186" y="14618"/>
                  </a:lnTo>
                  <a:lnTo>
                    <a:pt x="170816" y="6636"/>
                  </a:lnTo>
                  <a:lnTo>
                    <a:pt x="214773" y="1976"/>
                  </a:lnTo>
                  <a:lnTo>
                    <a:pt x="261275" y="0"/>
                  </a:lnTo>
                  <a:lnTo>
                    <a:pt x="309540" y="72"/>
                  </a:lnTo>
                  <a:lnTo>
                    <a:pt x="358786" y="1558"/>
                  </a:lnTo>
                  <a:lnTo>
                    <a:pt x="408234" y="3820"/>
                  </a:lnTo>
                  <a:lnTo>
                    <a:pt x="457100" y="6223"/>
                  </a:lnTo>
                  <a:lnTo>
                    <a:pt x="504605" y="8132"/>
                  </a:lnTo>
                  <a:lnTo>
                    <a:pt x="549967" y="890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01011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672313" y="233641"/>
            <a:ext cx="379730" cy="723265"/>
            <a:chOff x="2672313" y="233641"/>
            <a:chExt cx="379730" cy="723265"/>
          </a:xfrm>
        </p:grpSpPr>
        <p:sp>
          <p:nvSpPr>
            <p:cNvPr id="15" name="object 15"/>
            <p:cNvSpPr/>
            <p:nvPr/>
          </p:nvSpPr>
          <p:spPr>
            <a:xfrm>
              <a:off x="2674853" y="238442"/>
              <a:ext cx="358140" cy="715645"/>
            </a:xfrm>
            <a:custGeom>
              <a:avLst/>
              <a:gdLst/>
              <a:ahLst/>
              <a:cxnLst/>
              <a:rect l="l" t="t" r="r" b="b"/>
              <a:pathLst>
                <a:path w="358139" h="715644">
                  <a:moveTo>
                    <a:pt x="0" y="715479"/>
                  </a:moveTo>
                  <a:lnTo>
                    <a:pt x="35774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94795" y="23618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10" h="37464">
                  <a:moveTo>
                    <a:pt x="0" y="9959"/>
                  </a:moveTo>
                  <a:lnTo>
                    <a:pt x="12740" y="11161"/>
                  </a:lnTo>
                  <a:lnTo>
                    <a:pt x="23383" y="9448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5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698724" y="490815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72313" y="217108"/>
            <a:ext cx="1445260" cy="770255"/>
            <a:chOff x="2672313" y="217108"/>
            <a:chExt cx="1445260" cy="770255"/>
          </a:xfrm>
        </p:grpSpPr>
        <p:sp>
          <p:nvSpPr>
            <p:cNvPr id="19" name="object 19"/>
            <p:cNvSpPr/>
            <p:nvPr/>
          </p:nvSpPr>
          <p:spPr>
            <a:xfrm>
              <a:off x="2674853" y="953922"/>
              <a:ext cx="1075055" cy="0"/>
            </a:xfrm>
            <a:custGeom>
              <a:avLst/>
              <a:gdLst/>
              <a:ahLst/>
              <a:cxnLst/>
              <a:rect l="l" t="t" r="r" b="b"/>
              <a:pathLst>
                <a:path w="1075054" h="0">
                  <a:moveTo>
                    <a:pt x="0" y="0"/>
                  </a:moveTo>
                  <a:lnTo>
                    <a:pt x="107494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26024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34855" y="233908"/>
              <a:ext cx="1080135" cy="720090"/>
            </a:xfrm>
            <a:custGeom>
              <a:avLst/>
              <a:gdLst/>
              <a:ahLst/>
              <a:cxnLst/>
              <a:rect l="l" t="t" r="r" b="b"/>
              <a:pathLst>
                <a:path w="1080135" h="720090">
                  <a:moveTo>
                    <a:pt x="0" y="0"/>
                  </a:moveTo>
                  <a:lnTo>
                    <a:pt x="1080020" y="0"/>
                  </a:lnTo>
                </a:path>
                <a:path w="1080135" h="720090">
                  <a:moveTo>
                    <a:pt x="720013" y="720013"/>
                  </a:moveTo>
                  <a:lnTo>
                    <a:pt x="1080020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74853" y="236181"/>
              <a:ext cx="1435735" cy="718185"/>
            </a:xfrm>
            <a:custGeom>
              <a:avLst/>
              <a:gdLst/>
              <a:ahLst/>
              <a:cxnLst/>
              <a:rect l="l" t="t" r="r" b="b"/>
              <a:pathLst>
                <a:path w="1435735" h="718185">
                  <a:moveTo>
                    <a:pt x="0" y="717740"/>
                  </a:moveTo>
                  <a:lnTo>
                    <a:pt x="143548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075483" y="219648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4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015792" y="501204"/>
            <a:ext cx="334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7575" sz="1650" i="1">
                <a:latin typeface="Calibri"/>
                <a:cs typeface="Calibri"/>
              </a:rPr>
              <a:t>θ</a:t>
            </a:r>
            <a:r>
              <a:rPr dirty="0" sz="800">
                <a:latin typeface="Calibri"/>
                <a:cs typeface="Calibri"/>
              </a:rPr>
              <a:t>new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672313" y="921016"/>
            <a:ext cx="362585" cy="66040"/>
            <a:chOff x="2672313" y="921016"/>
            <a:chExt cx="362585" cy="66040"/>
          </a:xfrm>
        </p:grpSpPr>
        <p:sp>
          <p:nvSpPr>
            <p:cNvPr id="26" name="object 26"/>
            <p:cNvSpPr/>
            <p:nvPr/>
          </p:nvSpPr>
          <p:spPr>
            <a:xfrm>
              <a:off x="2674853" y="953922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 h="0">
                  <a:moveTo>
                    <a:pt x="0" y="0"/>
                  </a:moveTo>
                  <a:lnTo>
                    <a:pt x="35494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06010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2663050" y="973453"/>
            <a:ext cx="6527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η</a:t>
            </a:r>
            <a:r>
              <a:rPr dirty="0" sz="1100" spc="3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95">
                <a:solidFill>
                  <a:srgbClr val="FF0000"/>
                </a:solidFill>
                <a:latin typeface="Lucida Sans Unicode"/>
                <a:cs typeface="Lucida Sans Unicode"/>
              </a:rPr>
              <a:t>·</a:t>
            </a:r>
            <a:r>
              <a:rPr dirty="0" sz="1100" spc="-10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85">
                <a:solidFill>
                  <a:srgbClr val="FF0000"/>
                </a:solidFill>
                <a:latin typeface="Calibri"/>
                <a:cs typeface="Calibri"/>
              </a:rPr>
              <a:t>∆</a:t>
            </a:r>
            <a:r>
              <a:rPr dirty="0" sz="1100" spc="-105" i="1">
                <a:solidFill>
                  <a:srgbClr val="FF0000"/>
                </a:solidFill>
                <a:latin typeface="Calibri"/>
                <a:cs typeface="Calibri"/>
              </a:rPr>
              <a:t>θ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dirty="0" sz="1100" spc="-2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672323" y="230305"/>
            <a:ext cx="726440" cy="726440"/>
            <a:chOff x="2672323" y="230305"/>
            <a:chExt cx="726440" cy="726440"/>
          </a:xfrm>
        </p:grpSpPr>
        <p:sp>
          <p:nvSpPr>
            <p:cNvPr id="30" name="object 30"/>
            <p:cNvSpPr/>
            <p:nvPr/>
          </p:nvSpPr>
          <p:spPr>
            <a:xfrm>
              <a:off x="3034855" y="233908"/>
              <a:ext cx="360045" cy="720090"/>
            </a:xfrm>
            <a:custGeom>
              <a:avLst/>
              <a:gdLst/>
              <a:ahLst/>
              <a:cxnLst/>
              <a:rect l="l" t="t" r="r" b="b"/>
              <a:pathLst>
                <a:path w="360045" h="720090">
                  <a:moveTo>
                    <a:pt x="0" y="0"/>
                  </a:moveTo>
                  <a:lnTo>
                    <a:pt x="360006" y="0"/>
                  </a:lnTo>
                </a:path>
                <a:path w="360045" h="720090">
                  <a:moveTo>
                    <a:pt x="0" y="720013"/>
                  </a:moveTo>
                  <a:lnTo>
                    <a:pt x="360006" y="0"/>
                  </a:lnTo>
                </a:path>
              </a:pathLst>
            </a:custGeom>
            <a:ln w="5060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74853" y="237489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4" h="716915">
                  <a:moveTo>
                    <a:pt x="0" y="716432"/>
                  </a:moveTo>
                  <a:lnTo>
                    <a:pt x="71642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352990" y="23283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0" y="0"/>
                  </a:moveTo>
                  <a:lnTo>
                    <a:pt x="11706" y="5169"/>
                  </a:lnTo>
                  <a:lnTo>
                    <a:pt x="22345" y="6911"/>
                  </a:lnTo>
                  <a:lnTo>
                    <a:pt x="31831" y="5913"/>
                  </a:lnTo>
                  <a:lnTo>
                    <a:pt x="40081" y="2863"/>
                  </a:lnTo>
                  <a:lnTo>
                    <a:pt x="37031" y="11113"/>
                  </a:lnTo>
                  <a:lnTo>
                    <a:pt x="36033" y="20599"/>
                  </a:lnTo>
                  <a:lnTo>
                    <a:pt x="37774" y="31238"/>
                  </a:lnTo>
                  <a:lnTo>
                    <a:pt x="42943" y="42945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4" name="object 3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249" y="0"/>
            <a:ext cx="1718945" cy="710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30543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parameters,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say,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ized</a:t>
            </a:r>
            <a:endParaRPr sz="1100">
              <a:latin typeface="Calibri"/>
              <a:cs typeface="Calibri"/>
            </a:endParaRPr>
          </a:p>
          <a:p>
            <a:pPr algn="just" marL="1151255">
              <a:lnSpc>
                <a:spcPct val="100000"/>
              </a:lnSpc>
              <a:spcBef>
                <a:spcPts val="55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1691" y="837335"/>
            <a:ext cx="9264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25">
                <a:latin typeface="Calibri"/>
                <a:cs typeface="Calibri"/>
              </a:rPr>
              <a:t>[∆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0274" y="1557336"/>
            <a:ext cx="3602354" cy="651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baseline="-10416" sz="1200" spc="60">
                <a:latin typeface="Calibri"/>
                <a:cs typeface="Calibri"/>
              </a:rPr>
              <a:t>new</a:t>
            </a:r>
            <a:r>
              <a:rPr dirty="0" baseline="-10416" sz="1200" spc="60">
                <a:latin typeface="Calibri"/>
                <a:cs typeface="Calibri"/>
              </a:rPr>
              <a:t>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  <a:p>
            <a:pPr marL="1172210">
              <a:lnSpc>
                <a:spcPct val="100000"/>
              </a:lnSpc>
              <a:spcBef>
                <a:spcPts val="945"/>
              </a:spcBef>
            </a:pPr>
            <a:r>
              <a:rPr dirty="0" sz="1100" spc="80" b="1">
                <a:latin typeface="Calibri"/>
                <a:cs typeface="Calibri"/>
              </a:rPr>
              <a:t>Question:</a:t>
            </a:r>
            <a:r>
              <a:rPr dirty="0" sz="1100" spc="21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right</a:t>
            </a:r>
            <a:r>
              <a:rPr dirty="0" sz="1100" spc="90">
                <a:latin typeface="Calibri"/>
                <a:cs typeface="Calibri"/>
              </a:rPr>
              <a:t> ∆</a:t>
            </a:r>
            <a:r>
              <a:rPr dirty="0" sz="1100" spc="90" i="1">
                <a:latin typeface="Calibri"/>
                <a:cs typeface="Calibri"/>
              </a:rPr>
              <a:t>θ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use</a:t>
            </a:r>
            <a:endParaRPr sz="1100">
              <a:latin typeface="Calibri"/>
              <a:cs typeface="Calibri"/>
            </a:endParaRPr>
          </a:p>
          <a:p>
            <a:pPr marL="1172210">
              <a:lnSpc>
                <a:spcPct val="100000"/>
              </a:lnSpc>
              <a:spcBef>
                <a:spcPts val="35"/>
              </a:spcBef>
            </a:pP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03" y="1111299"/>
            <a:ext cx="91186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2984" y="404773"/>
            <a:ext cx="15443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moved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2984" y="1025269"/>
            <a:ext cx="154368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bit </a:t>
            </a:r>
            <a:r>
              <a:rPr dirty="0" sz="1100" spc="10">
                <a:latin typeface="Calibri"/>
                <a:cs typeface="Calibri"/>
              </a:rPr>
              <a:t>conservat-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ive: </a:t>
            </a:r>
            <a:r>
              <a:rPr dirty="0" sz="1100" spc="-15">
                <a:latin typeface="Calibri"/>
                <a:cs typeface="Calibri"/>
              </a:rPr>
              <a:t>move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small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amount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32305" y="432444"/>
            <a:ext cx="370840" cy="194945"/>
            <a:chOff x="1232305" y="432444"/>
            <a:chExt cx="370840" cy="194945"/>
          </a:xfrm>
        </p:grpSpPr>
        <p:sp>
          <p:nvSpPr>
            <p:cNvPr id="9" name="object 9"/>
            <p:cNvSpPr/>
            <p:nvPr/>
          </p:nvSpPr>
          <p:spPr>
            <a:xfrm>
              <a:off x="1234836" y="434974"/>
              <a:ext cx="363220" cy="159385"/>
            </a:xfrm>
            <a:custGeom>
              <a:avLst/>
              <a:gdLst/>
              <a:ahLst/>
              <a:cxnLst/>
              <a:rect l="l" t="t" r="r" b="b"/>
              <a:pathLst>
                <a:path w="363219" h="159384">
                  <a:moveTo>
                    <a:pt x="0" y="0"/>
                  </a:moveTo>
                  <a:lnTo>
                    <a:pt x="6082" y="42446"/>
                  </a:lnTo>
                  <a:lnTo>
                    <a:pt x="23241" y="76572"/>
                  </a:lnTo>
                  <a:lnTo>
                    <a:pt x="84251" y="123495"/>
                  </a:lnTo>
                  <a:lnTo>
                    <a:pt x="124833" y="138106"/>
                  </a:lnTo>
                  <a:lnTo>
                    <a:pt x="169954" y="148025"/>
                  </a:lnTo>
                  <a:lnTo>
                    <a:pt x="217981" y="154161"/>
                  </a:lnTo>
                  <a:lnTo>
                    <a:pt x="267277" y="157421"/>
                  </a:lnTo>
                  <a:lnTo>
                    <a:pt x="316210" y="158711"/>
                  </a:lnTo>
                  <a:lnTo>
                    <a:pt x="363146" y="15894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4195" y="56354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872301" y="921025"/>
            <a:ext cx="558165" cy="194945"/>
            <a:chOff x="872301" y="921025"/>
            <a:chExt cx="558165" cy="194945"/>
          </a:xfrm>
        </p:grpSpPr>
        <p:sp>
          <p:nvSpPr>
            <p:cNvPr id="12" name="object 12"/>
            <p:cNvSpPr/>
            <p:nvPr/>
          </p:nvSpPr>
          <p:spPr>
            <a:xfrm>
              <a:off x="874831" y="945012"/>
              <a:ext cx="550545" cy="168275"/>
            </a:xfrm>
            <a:custGeom>
              <a:avLst/>
              <a:gdLst/>
              <a:ahLst/>
              <a:cxnLst/>
              <a:rect l="l" t="t" r="r" b="b"/>
              <a:pathLst>
                <a:path w="550544" h="168275">
                  <a:moveTo>
                    <a:pt x="0" y="167850"/>
                  </a:moveTo>
                  <a:lnTo>
                    <a:pt x="4267" y="126590"/>
                  </a:lnTo>
                  <a:lnTo>
                    <a:pt x="36062" y="64844"/>
                  </a:lnTo>
                  <a:lnTo>
                    <a:pt x="93662" y="26555"/>
                  </a:lnTo>
                  <a:lnTo>
                    <a:pt x="130186" y="14618"/>
                  </a:lnTo>
                  <a:lnTo>
                    <a:pt x="170816" y="6636"/>
                  </a:lnTo>
                  <a:lnTo>
                    <a:pt x="214773" y="1976"/>
                  </a:lnTo>
                  <a:lnTo>
                    <a:pt x="261275" y="0"/>
                  </a:lnTo>
                  <a:lnTo>
                    <a:pt x="309540" y="72"/>
                  </a:lnTo>
                  <a:lnTo>
                    <a:pt x="358786" y="1558"/>
                  </a:lnTo>
                  <a:lnTo>
                    <a:pt x="408234" y="3820"/>
                  </a:lnTo>
                  <a:lnTo>
                    <a:pt x="457100" y="6223"/>
                  </a:lnTo>
                  <a:lnTo>
                    <a:pt x="504605" y="8132"/>
                  </a:lnTo>
                  <a:lnTo>
                    <a:pt x="549967" y="890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01011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553143" y="1568852"/>
            <a:ext cx="1204595" cy="266700"/>
            <a:chOff x="2553143" y="1568852"/>
            <a:chExt cx="1204595" cy="266700"/>
          </a:xfrm>
        </p:grpSpPr>
        <p:sp>
          <p:nvSpPr>
            <p:cNvPr id="15" name="object 15"/>
            <p:cNvSpPr/>
            <p:nvPr/>
          </p:nvSpPr>
          <p:spPr>
            <a:xfrm>
              <a:off x="2558205" y="1571382"/>
              <a:ext cx="1196975" cy="261620"/>
            </a:xfrm>
            <a:custGeom>
              <a:avLst/>
              <a:gdLst/>
              <a:ahLst/>
              <a:cxnLst/>
              <a:rect l="l" t="t" r="r" b="b"/>
              <a:pathLst>
                <a:path w="1196975" h="261619">
                  <a:moveTo>
                    <a:pt x="1196663" y="261494"/>
                  </a:moveTo>
                  <a:lnTo>
                    <a:pt x="1194800" y="221676"/>
                  </a:lnTo>
                  <a:lnTo>
                    <a:pt x="1180348" y="153657"/>
                  </a:lnTo>
                  <a:lnTo>
                    <a:pt x="1152596" y="100004"/>
                  </a:lnTo>
                  <a:lnTo>
                    <a:pt x="1112750" y="59367"/>
                  </a:lnTo>
                  <a:lnTo>
                    <a:pt x="1062013" y="30397"/>
                  </a:lnTo>
                  <a:lnTo>
                    <a:pt x="1001591" y="11745"/>
                  </a:lnTo>
                  <a:lnTo>
                    <a:pt x="932686" y="2062"/>
                  </a:lnTo>
                  <a:lnTo>
                    <a:pt x="856503" y="0"/>
                  </a:lnTo>
                  <a:lnTo>
                    <a:pt x="816059" y="1404"/>
                  </a:lnTo>
                  <a:lnTo>
                    <a:pt x="774246" y="4208"/>
                  </a:lnTo>
                  <a:lnTo>
                    <a:pt x="731217" y="8243"/>
                  </a:lnTo>
                  <a:lnTo>
                    <a:pt x="687120" y="13339"/>
                  </a:lnTo>
                  <a:lnTo>
                    <a:pt x="642107" y="19329"/>
                  </a:lnTo>
                  <a:lnTo>
                    <a:pt x="596328" y="26043"/>
                  </a:lnTo>
                  <a:lnTo>
                    <a:pt x="549934" y="33313"/>
                  </a:lnTo>
                  <a:lnTo>
                    <a:pt x="503075" y="40971"/>
                  </a:lnTo>
                  <a:lnTo>
                    <a:pt x="455902" y="48847"/>
                  </a:lnTo>
                  <a:lnTo>
                    <a:pt x="408565" y="56774"/>
                  </a:lnTo>
                  <a:lnTo>
                    <a:pt x="361215" y="64582"/>
                  </a:lnTo>
                  <a:lnTo>
                    <a:pt x="314002" y="72103"/>
                  </a:lnTo>
                  <a:lnTo>
                    <a:pt x="267077" y="79169"/>
                  </a:lnTo>
                  <a:lnTo>
                    <a:pt x="220590" y="85610"/>
                  </a:lnTo>
                  <a:lnTo>
                    <a:pt x="174692" y="91258"/>
                  </a:lnTo>
                  <a:lnTo>
                    <a:pt x="129534" y="95944"/>
                  </a:lnTo>
                  <a:lnTo>
                    <a:pt x="85265" y="99501"/>
                  </a:lnTo>
                  <a:lnTo>
                    <a:pt x="42037" y="101758"/>
                  </a:lnTo>
                  <a:lnTo>
                    <a:pt x="0" y="10254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55674" y="1643564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26317" y="60732"/>
                  </a:moveTo>
                  <a:lnTo>
                    <a:pt x="21694" y="48799"/>
                  </a:lnTo>
                  <a:lnTo>
                    <a:pt x="15403" y="40045"/>
                  </a:lnTo>
                  <a:lnTo>
                    <a:pt x="7990" y="34043"/>
                  </a:lnTo>
                  <a:lnTo>
                    <a:pt x="0" y="30366"/>
                  </a:lnTo>
                  <a:lnTo>
                    <a:pt x="7990" y="26689"/>
                  </a:lnTo>
                  <a:lnTo>
                    <a:pt x="15403" y="20687"/>
                  </a:lnTo>
                  <a:lnTo>
                    <a:pt x="21694" y="11933"/>
                  </a:lnTo>
                  <a:lnTo>
                    <a:pt x="2631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2672313" y="233641"/>
            <a:ext cx="379730" cy="723265"/>
            <a:chOff x="2672313" y="233641"/>
            <a:chExt cx="379730" cy="723265"/>
          </a:xfrm>
        </p:grpSpPr>
        <p:sp>
          <p:nvSpPr>
            <p:cNvPr id="18" name="object 18"/>
            <p:cNvSpPr/>
            <p:nvPr/>
          </p:nvSpPr>
          <p:spPr>
            <a:xfrm>
              <a:off x="2674853" y="238442"/>
              <a:ext cx="358140" cy="715645"/>
            </a:xfrm>
            <a:custGeom>
              <a:avLst/>
              <a:gdLst/>
              <a:ahLst/>
              <a:cxnLst/>
              <a:rect l="l" t="t" r="r" b="b"/>
              <a:pathLst>
                <a:path w="358139" h="715644">
                  <a:moveTo>
                    <a:pt x="0" y="715479"/>
                  </a:moveTo>
                  <a:lnTo>
                    <a:pt x="35774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94795" y="23618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10" h="37464">
                  <a:moveTo>
                    <a:pt x="0" y="9959"/>
                  </a:moveTo>
                  <a:lnTo>
                    <a:pt x="12740" y="11161"/>
                  </a:lnTo>
                  <a:lnTo>
                    <a:pt x="23383" y="9448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5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698724" y="490815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72313" y="217108"/>
            <a:ext cx="1445260" cy="770255"/>
            <a:chOff x="2672313" y="217108"/>
            <a:chExt cx="1445260" cy="770255"/>
          </a:xfrm>
        </p:grpSpPr>
        <p:sp>
          <p:nvSpPr>
            <p:cNvPr id="22" name="object 22"/>
            <p:cNvSpPr/>
            <p:nvPr/>
          </p:nvSpPr>
          <p:spPr>
            <a:xfrm>
              <a:off x="2674853" y="953922"/>
              <a:ext cx="1075055" cy="0"/>
            </a:xfrm>
            <a:custGeom>
              <a:avLst/>
              <a:gdLst/>
              <a:ahLst/>
              <a:cxnLst/>
              <a:rect l="l" t="t" r="r" b="b"/>
              <a:pathLst>
                <a:path w="1075054" h="0">
                  <a:moveTo>
                    <a:pt x="0" y="0"/>
                  </a:moveTo>
                  <a:lnTo>
                    <a:pt x="107494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26024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034855" y="233908"/>
              <a:ext cx="1080135" cy="720090"/>
            </a:xfrm>
            <a:custGeom>
              <a:avLst/>
              <a:gdLst/>
              <a:ahLst/>
              <a:cxnLst/>
              <a:rect l="l" t="t" r="r" b="b"/>
              <a:pathLst>
                <a:path w="1080135" h="720090">
                  <a:moveTo>
                    <a:pt x="0" y="0"/>
                  </a:moveTo>
                  <a:lnTo>
                    <a:pt x="1080020" y="0"/>
                  </a:lnTo>
                </a:path>
                <a:path w="1080135" h="720090">
                  <a:moveTo>
                    <a:pt x="720013" y="720013"/>
                  </a:moveTo>
                  <a:lnTo>
                    <a:pt x="1080020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74853" y="236181"/>
              <a:ext cx="1435735" cy="718185"/>
            </a:xfrm>
            <a:custGeom>
              <a:avLst/>
              <a:gdLst/>
              <a:ahLst/>
              <a:cxnLst/>
              <a:rect l="l" t="t" r="r" b="b"/>
              <a:pathLst>
                <a:path w="1435735" h="718185">
                  <a:moveTo>
                    <a:pt x="0" y="717740"/>
                  </a:moveTo>
                  <a:lnTo>
                    <a:pt x="143548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75483" y="219648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4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015792" y="501204"/>
            <a:ext cx="334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7575" sz="1650" i="1">
                <a:latin typeface="Calibri"/>
                <a:cs typeface="Calibri"/>
              </a:rPr>
              <a:t>θ</a:t>
            </a:r>
            <a:r>
              <a:rPr dirty="0" sz="800">
                <a:latin typeface="Calibri"/>
                <a:cs typeface="Calibri"/>
              </a:rPr>
              <a:t>new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72313" y="921016"/>
            <a:ext cx="362585" cy="66040"/>
            <a:chOff x="2672313" y="921016"/>
            <a:chExt cx="362585" cy="66040"/>
          </a:xfrm>
        </p:grpSpPr>
        <p:sp>
          <p:nvSpPr>
            <p:cNvPr id="29" name="object 29"/>
            <p:cNvSpPr/>
            <p:nvPr/>
          </p:nvSpPr>
          <p:spPr>
            <a:xfrm>
              <a:off x="2674853" y="953922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 h="0">
                  <a:moveTo>
                    <a:pt x="0" y="0"/>
                  </a:moveTo>
                  <a:lnTo>
                    <a:pt x="35494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06010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663050" y="973453"/>
            <a:ext cx="6527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η</a:t>
            </a:r>
            <a:r>
              <a:rPr dirty="0" sz="1100" spc="3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95">
                <a:solidFill>
                  <a:srgbClr val="FF0000"/>
                </a:solidFill>
                <a:latin typeface="Lucida Sans Unicode"/>
                <a:cs typeface="Lucida Sans Unicode"/>
              </a:rPr>
              <a:t>·</a:t>
            </a:r>
            <a:r>
              <a:rPr dirty="0" sz="1100" spc="-10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85">
                <a:solidFill>
                  <a:srgbClr val="FF0000"/>
                </a:solidFill>
                <a:latin typeface="Calibri"/>
                <a:cs typeface="Calibri"/>
              </a:rPr>
              <a:t>∆</a:t>
            </a:r>
            <a:r>
              <a:rPr dirty="0" sz="1100" spc="-105" i="1">
                <a:solidFill>
                  <a:srgbClr val="FF0000"/>
                </a:solidFill>
                <a:latin typeface="Calibri"/>
                <a:cs typeface="Calibri"/>
              </a:rPr>
              <a:t>θ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dirty="0" sz="1100" spc="-2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72323" y="230305"/>
            <a:ext cx="726440" cy="726440"/>
            <a:chOff x="2672323" y="230305"/>
            <a:chExt cx="726440" cy="726440"/>
          </a:xfrm>
        </p:grpSpPr>
        <p:sp>
          <p:nvSpPr>
            <p:cNvPr id="33" name="object 33"/>
            <p:cNvSpPr/>
            <p:nvPr/>
          </p:nvSpPr>
          <p:spPr>
            <a:xfrm>
              <a:off x="3034855" y="233908"/>
              <a:ext cx="360045" cy="720090"/>
            </a:xfrm>
            <a:custGeom>
              <a:avLst/>
              <a:gdLst/>
              <a:ahLst/>
              <a:cxnLst/>
              <a:rect l="l" t="t" r="r" b="b"/>
              <a:pathLst>
                <a:path w="360045" h="720090">
                  <a:moveTo>
                    <a:pt x="0" y="0"/>
                  </a:moveTo>
                  <a:lnTo>
                    <a:pt x="360006" y="0"/>
                  </a:lnTo>
                </a:path>
                <a:path w="360045" h="720090">
                  <a:moveTo>
                    <a:pt x="0" y="720013"/>
                  </a:moveTo>
                  <a:lnTo>
                    <a:pt x="360006" y="0"/>
                  </a:lnTo>
                </a:path>
              </a:pathLst>
            </a:custGeom>
            <a:ln w="5060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674853" y="237489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4" h="716915">
                  <a:moveTo>
                    <a:pt x="0" y="716432"/>
                  </a:moveTo>
                  <a:lnTo>
                    <a:pt x="71642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352990" y="23283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0" y="0"/>
                  </a:moveTo>
                  <a:lnTo>
                    <a:pt x="11706" y="5169"/>
                  </a:lnTo>
                  <a:lnTo>
                    <a:pt x="22345" y="6911"/>
                  </a:lnTo>
                  <a:lnTo>
                    <a:pt x="31831" y="5913"/>
                  </a:lnTo>
                  <a:lnTo>
                    <a:pt x="40081" y="2863"/>
                  </a:lnTo>
                  <a:lnTo>
                    <a:pt x="37031" y="11113"/>
                  </a:lnTo>
                  <a:lnTo>
                    <a:pt x="36033" y="20599"/>
                  </a:lnTo>
                  <a:lnTo>
                    <a:pt x="37774" y="31238"/>
                  </a:lnTo>
                  <a:lnTo>
                    <a:pt x="42943" y="42945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7" name="object 3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249" y="0"/>
            <a:ext cx="1718945" cy="710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30543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parameters,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say,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ized</a:t>
            </a:r>
            <a:endParaRPr sz="1100">
              <a:latin typeface="Calibri"/>
              <a:cs typeface="Calibri"/>
            </a:endParaRPr>
          </a:p>
          <a:p>
            <a:pPr algn="just" marL="1151255">
              <a:lnSpc>
                <a:spcPct val="100000"/>
              </a:lnSpc>
              <a:spcBef>
                <a:spcPts val="55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1691" y="837335"/>
            <a:ext cx="9264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25">
                <a:latin typeface="Calibri"/>
                <a:cs typeface="Calibri"/>
              </a:rPr>
              <a:t>[∆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303" y="1111299"/>
            <a:ext cx="91186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2984" y="404773"/>
            <a:ext cx="15443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moved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2984" y="1025269"/>
            <a:ext cx="154368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bit </a:t>
            </a:r>
            <a:r>
              <a:rPr dirty="0" sz="1100" spc="10">
                <a:latin typeface="Calibri"/>
                <a:cs typeface="Calibri"/>
              </a:rPr>
              <a:t>conservat-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ive: </a:t>
            </a:r>
            <a:r>
              <a:rPr dirty="0" sz="1100" spc="-15">
                <a:latin typeface="Calibri"/>
                <a:cs typeface="Calibri"/>
              </a:rPr>
              <a:t>move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small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amount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7574" y="1557336"/>
            <a:ext cx="3627754" cy="911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baseline="-10416" sz="1200" spc="60">
                <a:latin typeface="Calibri"/>
                <a:cs typeface="Calibri"/>
              </a:rPr>
              <a:t>new</a:t>
            </a:r>
            <a:r>
              <a:rPr dirty="0" baseline="-10416" sz="1200" spc="60">
                <a:latin typeface="Calibri"/>
                <a:cs typeface="Calibri"/>
              </a:rPr>
              <a:t>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  <a:p>
            <a:pPr marL="1184910">
              <a:lnSpc>
                <a:spcPct val="100000"/>
              </a:lnSpc>
              <a:spcBef>
                <a:spcPts val="945"/>
              </a:spcBef>
            </a:pPr>
            <a:r>
              <a:rPr dirty="0" sz="1100" spc="80" b="1">
                <a:latin typeface="Calibri"/>
                <a:cs typeface="Calibri"/>
              </a:rPr>
              <a:t>Question:</a:t>
            </a:r>
            <a:r>
              <a:rPr dirty="0" sz="1100" spc="21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right</a:t>
            </a:r>
            <a:r>
              <a:rPr dirty="0" sz="1100" spc="90">
                <a:latin typeface="Calibri"/>
                <a:cs typeface="Calibri"/>
              </a:rPr>
              <a:t> ∆</a:t>
            </a:r>
            <a:r>
              <a:rPr dirty="0" sz="1100" spc="90" i="1">
                <a:latin typeface="Calibri"/>
                <a:cs typeface="Calibri"/>
              </a:rPr>
              <a:t>θ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use</a:t>
            </a:r>
            <a:endParaRPr sz="1100">
              <a:latin typeface="Calibri"/>
              <a:cs typeface="Calibri"/>
            </a:endParaRPr>
          </a:p>
          <a:p>
            <a:pPr marL="1184910">
              <a:lnSpc>
                <a:spcPct val="100000"/>
              </a:lnSpc>
              <a:spcBef>
                <a:spcPts val="35"/>
              </a:spcBef>
            </a:pP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184910">
              <a:lnSpc>
                <a:spcPct val="100000"/>
              </a:lnSpc>
              <a:spcBef>
                <a:spcPts val="73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answer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comes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Taylor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series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32305" y="432444"/>
            <a:ext cx="370840" cy="194945"/>
            <a:chOff x="1232305" y="432444"/>
            <a:chExt cx="370840" cy="194945"/>
          </a:xfrm>
        </p:grpSpPr>
        <p:sp>
          <p:nvSpPr>
            <p:cNvPr id="9" name="object 9"/>
            <p:cNvSpPr/>
            <p:nvPr/>
          </p:nvSpPr>
          <p:spPr>
            <a:xfrm>
              <a:off x="1234836" y="434974"/>
              <a:ext cx="363220" cy="159385"/>
            </a:xfrm>
            <a:custGeom>
              <a:avLst/>
              <a:gdLst/>
              <a:ahLst/>
              <a:cxnLst/>
              <a:rect l="l" t="t" r="r" b="b"/>
              <a:pathLst>
                <a:path w="363219" h="159384">
                  <a:moveTo>
                    <a:pt x="0" y="0"/>
                  </a:moveTo>
                  <a:lnTo>
                    <a:pt x="6082" y="42446"/>
                  </a:lnTo>
                  <a:lnTo>
                    <a:pt x="23241" y="76572"/>
                  </a:lnTo>
                  <a:lnTo>
                    <a:pt x="84251" y="123495"/>
                  </a:lnTo>
                  <a:lnTo>
                    <a:pt x="124833" y="138106"/>
                  </a:lnTo>
                  <a:lnTo>
                    <a:pt x="169954" y="148025"/>
                  </a:lnTo>
                  <a:lnTo>
                    <a:pt x="217981" y="154161"/>
                  </a:lnTo>
                  <a:lnTo>
                    <a:pt x="267277" y="157421"/>
                  </a:lnTo>
                  <a:lnTo>
                    <a:pt x="316210" y="158711"/>
                  </a:lnTo>
                  <a:lnTo>
                    <a:pt x="363146" y="15894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4195" y="56354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872301" y="921025"/>
            <a:ext cx="558165" cy="194945"/>
            <a:chOff x="872301" y="921025"/>
            <a:chExt cx="558165" cy="194945"/>
          </a:xfrm>
        </p:grpSpPr>
        <p:sp>
          <p:nvSpPr>
            <p:cNvPr id="12" name="object 12"/>
            <p:cNvSpPr/>
            <p:nvPr/>
          </p:nvSpPr>
          <p:spPr>
            <a:xfrm>
              <a:off x="874831" y="945012"/>
              <a:ext cx="550545" cy="168275"/>
            </a:xfrm>
            <a:custGeom>
              <a:avLst/>
              <a:gdLst/>
              <a:ahLst/>
              <a:cxnLst/>
              <a:rect l="l" t="t" r="r" b="b"/>
              <a:pathLst>
                <a:path w="550544" h="168275">
                  <a:moveTo>
                    <a:pt x="0" y="167850"/>
                  </a:moveTo>
                  <a:lnTo>
                    <a:pt x="4267" y="126590"/>
                  </a:lnTo>
                  <a:lnTo>
                    <a:pt x="36062" y="64844"/>
                  </a:lnTo>
                  <a:lnTo>
                    <a:pt x="93662" y="26555"/>
                  </a:lnTo>
                  <a:lnTo>
                    <a:pt x="130186" y="14618"/>
                  </a:lnTo>
                  <a:lnTo>
                    <a:pt x="170816" y="6636"/>
                  </a:lnTo>
                  <a:lnTo>
                    <a:pt x="214773" y="1976"/>
                  </a:lnTo>
                  <a:lnTo>
                    <a:pt x="261275" y="0"/>
                  </a:lnTo>
                  <a:lnTo>
                    <a:pt x="309540" y="72"/>
                  </a:lnTo>
                  <a:lnTo>
                    <a:pt x="358786" y="1558"/>
                  </a:lnTo>
                  <a:lnTo>
                    <a:pt x="408234" y="3820"/>
                  </a:lnTo>
                  <a:lnTo>
                    <a:pt x="457100" y="6223"/>
                  </a:lnTo>
                  <a:lnTo>
                    <a:pt x="504605" y="8132"/>
                  </a:lnTo>
                  <a:lnTo>
                    <a:pt x="549967" y="890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01011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553143" y="1568852"/>
            <a:ext cx="1204595" cy="266700"/>
            <a:chOff x="2553143" y="1568852"/>
            <a:chExt cx="1204595" cy="266700"/>
          </a:xfrm>
        </p:grpSpPr>
        <p:sp>
          <p:nvSpPr>
            <p:cNvPr id="15" name="object 15"/>
            <p:cNvSpPr/>
            <p:nvPr/>
          </p:nvSpPr>
          <p:spPr>
            <a:xfrm>
              <a:off x="2558205" y="1571382"/>
              <a:ext cx="1196975" cy="261620"/>
            </a:xfrm>
            <a:custGeom>
              <a:avLst/>
              <a:gdLst/>
              <a:ahLst/>
              <a:cxnLst/>
              <a:rect l="l" t="t" r="r" b="b"/>
              <a:pathLst>
                <a:path w="1196975" h="261619">
                  <a:moveTo>
                    <a:pt x="1196663" y="261494"/>
                  </a:moveTo>
                  <a:lnTo>
                    <a:pt x="1194800" y="221676"/>
                  </a:lnTo>
                  <a:lnTo>
                    <a:pt x="1180348" y="153657"/>
                  </a:lnTo>
                  <a:lnTo>
                    <a:pt x="1152596" y="100004"/>
                  </a:lnTo>
                  <a:lnTo>
                    <a:pt x="1112750" y="59367"/>
                  </a:lnTo>
                  <a:lnTo>
                    <a:pt x="1062013" y="30397"/>
                  </a:lnTo>
                  <a:lnTo>
                    <a:pt x="1001591" y="11745"/>
                  </a:lnTo>
                  <a:lnTo>
                    <a:pt x="932686" y="2062"/>
                  </a:lnTo>
                  <a:lnTo>
                    <a:pt x="856503" y="0"/>
                  </a:lnTo>
                  <a:lnTo>
                    <a:pt x="816059" y="1404"/>
                  </a:lnTo>
                  <a:lnTo>
                    <a:pt x="774246" y="4208"/>
                  </a:lnTo>
                  <a:lnTo>
                    <a:pt x="731217" y="8243"/>
                  </a:lnTo>
                  <a:lnTo>
                    <a:pt x="687120" y="13339"/>
                  </a:lnTo>
                  <a:lnTo>
                    <a:pt x="642107" y="19329"/>
                  </a:lnTo>
                  <a:lnTo>
                    <a:pt x="596328" y="26043"/>
                  </a:lnTo>
                  <a:lnTo>
                    <a:pt x="549934" y="33313"/>
                  </a:lnTo>
                  <a:lnTo>
                    <a:pt x="503075" y="40971"/>
                  </a:lnTo>
                  <a:lnTo>
                    <a:pt x="455902" y="48847"/>
                  </a:lnTo>
                  <a:lnTo>
                    <a:pt x="408565" y="56774"/>
                  </a:lnTo>
                  <a:lnTo>
                    <a:pt x="361215" y="64582"/>
                  </a:lnTo>
                  <a:lnTo>
                    <a:pt x="314002" y="72103"/>
                  </a:lnTo>
                  <a:lnTo>
                    <a:pt x="267077" y="79169"/>
                  </a:lnTo>
                  <a:lnTo>
                    <a:pt x="220590" y="85610"/>
                  </a:lnTo>
                  <a:lnTo>
                    <a:pt x="174692" y="91258"/>
                  </a:lnTo>
                  <a:lnTo>
                    <a:pt x="129534" y="95944"/>
                  </a:lnTo>
                  <a:lnTo>
                    <a:pt x="85265" y="99501"/>
                  </a:lnTo>
                  <a:lnTo>
                    <a:pt x="42037" y="101758"/>
                  </a:lnTo>
                  <a:lnTo>
                    <a:pt x="0" y="10254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55674" y="1643564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26317" y="60732"/>
                  </a:moveTo>
                  <a:lnTo>
                    <a:pt x="21694" y="48799"/>
                  </a:lnTo>
                  <a:lnTo>
                    <a:pt x="15403" y="40045"/>
                  </a:lnTo>
                  <a:lnTo>
                    <a:pt x="7990" y="34043"/>
                  </a:lnTo>
                  <a:lnTo>
                    <a:pt x="0" y="30366"/>
                  </a:lnTo>
                  <a:lnTo>
                    <a:pt x="7990" y="26689"/>
                  </a:lnTo>
                  <a:lnTo>
                    <a:pt x="15403" y="20687"/>
                  </a:lnTo>
                  <a:lnTo>
                    <a:pt x="21694" y="11933"/>
                  </a:lnTo>
                  <a:lnTo>
                    <a:pt x="2631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2672313" y="233641"/>
            <a:ext cx="379730" cy="723265"/>
            <a:chOff x="2672313" y="233641"/>
            <a:chExt cx="379730" cy="723265"/>
          </a:xfrm>
        </p:grpSpPr>
        <p:sp>
          <p:nvSpPr>
            <p:cNvPr id="18" name="object 18"/>
            <p:cNvSpPr/>
            <p:nvPr/>
          </p:nvSpPr>
          <p:spPr>
            <a:xfrm>
              <a:off x="2674853" y="238442"/>
              <a:ext cx="358140" cy="715645"/>
            </a:xfrm>
            <a:custGeom>
              <a:avLst/>
              <a:gdLst/>
              <a:ahLst/>
              <a:cxnLst/>
              <a:rect l="l" t="t" r="r" b="b"/>
              <a:pathLst>
                <a:path w="358139" h="715644">
                  <a:moveTo>
                    <a:pt x="0" y="715479"/>
                  </a:moveTo>
                  <a:lnTo>
                    <a:pt x="35774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94795" y="23618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10" h="37464">
                  <a:moveTo>
                    <a:pt x="0" y="9959"/>
                  </a:moveTo>
                  <a:lnTo>
                    <a:pt x="12740" y="11161"/>
                  </a:lnTo>
                  <a:lnTo>
                    <a:pt x="23383" y="9448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5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698724" y="490815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72313" y="217108"/>
            <a:ext cx="1445260" cy="770255"/>
            <a:chOff x="2672313" y="217108"/>
            <a:chExt cx="1445260" cy="770255"/>
          </a:xfrm>
        </p:grpSpPr>
        <p:sp>
          <p:nvSpPr>
            <p:cNvPr id="22" name="object 22"/>
            <p:cNvSpPr/>
            <p:nvPr/>
          </p:nvSpPr>
          <p:spPr>
            <a:xfrm>
              <a:off x="2674853" y="953922"/>
              <a:ext cx="1075055" cy="0"/>
            </a:xfrm>
            <a:custGeom>
              <a:avLst/>
              <a:gdLst/>
              <a:ahLst/>
              <a:cxnLst/>
              <a:rect l="l" t="t" r="r" b="b"/>
              <a:pathLst>
                <a:path w="1075054" h="0">
                  <a:moveTo>
                    <a:pt x="0" y="0"/>
                  </a:moveTo>
                  <a:lnTo>
                    <a:pt x="107494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26024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034855" y="233908"/>
              <a:ext cx="1080135" cy="720090"/>
            </a:xfrm>
            <a:custGeom>
              <a:avLst/>
              <a:gdLst/>
              <a:ahLst/>
              <a:cxnLst/>
              <a:rect l="l" t="t" r="r" b="b"/>
              <a:pathLst>
                <a:path w="1080135" h="720090">
                  <a:moveTo>
                    <a:pt x="0" y="0"/>
                  </a:moveTo>
                  <a:lnTo>
                    <a:pt x="1080020" y="0"/>
                  </a:lnTo>
                </a:path>
                <a:path w="1080135" h="720090">
                  <a:moveTo>
                    <a:pt x="720013" y="720013"/>
                  </a:moveTo>
                  <a:lnTo>
                    <a:pt x="1080020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74853" y="236181"/>
              <a:ext cx="1435735" cy="718185"/>
            </a:xfrm>
            <a:custGeom>
              <a:avLst/>
              <a:gdLst/>
              <a:ahLst/>
              <a:cxnLst/>
              <a:rect l="l" t="t" r="r" b="b"/>
              <a:pathLst>
                <a:path w="1435735" h="718185">
                  <a:moveTo>
                    <a:pt x="0" y="717740"/>
                  </a:moveTo>
                  <a:lnTo>
                    <a:pt x="143548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75483" y="219648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4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015792" y="501204"/>
            <a:ext cx="334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7575" sz="1650" i="1">
                <a:latin typeface="Calibri"/>
                <a:cs typeface="Calibri"/>
              </a:rPr>
              <a:t>θ</a:t>
            </a:r>
            <a:r>
              <a:rPr dirty="0" sz="800">
                <a:latin typeface="Calibri"/>
                <a:cs typeface="Calibri"/>
              </a:rPr>
              <a:t>new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72313" y="921016"/>
            <a:ext cx="362585" cy="66040"/>
            <a:chOff x="2672313" y="921016"/>
            <a:chExt cx="362585" cy="66040"/>
          </a:xfrm>
        </p:grpSpPr>
        <p:sp>
          <p:nvSpPr>
            <p:cNvPr id="29" name="object 29"/>
            <p:cNvSpPr/>
            <p:nvPr/>
          </p:nvSpPr>
          <p:spPr>
            <a:xfrm>
              <a:off x="2674853" y="953922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 h="0">
                  <a:moveTo>
                    <a:pt x="0" y="0"/>
                  </a:moveTo>
                  <a:lnTo>
                    <a:pt x="35494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06010" y="92355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663050" y="973453"/>
            <a:ext cx="6527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η</a:t>
            </a:r>
            <a:r>
              <a:rPr dirty="0" sz="1100" spc="3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95">
                <a:solidFill>
                  <a:srgbClr val="FF0000"/>
                </a:solidFill>
                <a:latin typeface="Lucida Sans Unicode"/>
                <a:cs typeface="Lucida Sans Unicode"/>
              </a:rPr>
              <a:t>·</a:t>
            </a:r>
            <a:r>
              <a:rPr dirty="0" sz="1100" spc="-10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85">
                <a:solidFill>
                  <a:srgbClr val="FF0000"/>
                </a:solidFill>
                <a:latin typeface="Calibri"/>
                <a:cs typeface="Calibri"/>
              </a:rPr>
              <a:t>∆</a:t>
            </a:r>
            <a:r>
              <a:rPr dirty="0" sz="1100" spc="-105" i="1">
                <a:solidFill>
                  <a:srgbClr val="FF0000"/>
                </a:solidFill>
                <a:latin typeface="Calibri"/>
                <a:cs typeface="Calibri"/>
              </a:rPr>
              <a:t>θ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dirty="0" sz="1100" spc="-2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85">
                <a:latin typeface="Calibri"/>
                <a:cs typeface="Calibri"/>
              </a:rPr>
              <a:t>∆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72323" y="230305"/>
            <a:ext cx="726440" cy="726440"/>
            <a:chOff x="2672323" y="230305"/>
            <a:chExt cx="726440" cy="726440"/>
          </a:xfrm>
        </p:grpSpPr>
        <p:sp>
          <p:nvSpPr>
            <p:cNvPr id="33" name="object 33"/>
            <p:cNvSpPr/>
            <p:nvPr/>
          </p:nvSpPr>
          <p:spPr>
            <a:xfrm>
              <a:off x="3034855" y="233908"/>
              <a:ext cx="360045" cy="720090"/>
            </a:xfrm>
            <a:custGeom>
              <a:avLst/>
              <a:gdLst/>
              <a:ahLst/>
              <a:cxnLst/>
              <a:rect l="l" t="t" r="r" b="b"/>
              <a:pathLst>
                <a:path w="360045" h="720090">
                  <a:moveTo>
                    <a:pt x="0" y="0"/>
                  </a:moveTo>
                  <a:lnTo>
                    <a:pt x="360006" y="0"/>
                  </a:lnTo>
                </a:path>
                <a:path w="360045" h="720090">
                  <a:moveTo>
                    <a:pt x="0" y="720013"/>
                  </a:moveTo>
                  <a:lnTo>
                    <a:pt x="360006" y="0"/>
                  </a:lnTo>
                </a:path>
              </a:pathLst>
            </a:custGeom>
            <a:ln w="5060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674853" y="237489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4" h="716915">
                  <a:moveTo>
                    <a:pt x="0" y="716432"/>
                  </a:moveTo>
                  <a:lnTo>
                    <a:pt x="71642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352990" y="23283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0" y="0"/>
                  </a:moveTo>
                  <a:lnTo>
                    <a:pt x="11706" y="5169"/>
                  </a:lnTo>
                  <a:lnTo>
                    <a:pt x="22345" y="6911"/>
                  </a:lnTo>
                  <a:lnTo>
                    <a:pt x="31831" y="5913"/>
                  </a:lnTo>
                  <a:lnTo>
                    <a:pt x="40081" y="2863"/>
                  </a:lnTo>
                  <a:lnTo>
                    <a:pt x="37031" y="11113"/>
                  </a:lnTo>
                  <a:lnTo>
                    <a:pt x="36033" y="20599"/>
                  </a:lnTo>
                  <a:lnTo>
                    <a:pt x="37774" y="31238"/>
                  </a:lnTo>
                  <a:lnTo>
                    <a:pt x="42943" y="42945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7" name="object 3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4634"/>
            <a:ext cx="4055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ease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notation,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u</a:t>
            </a:r>
            <a:r>
              <a:rPr dirty="0" sz="1100" spc="40">
                <a:latin typeface="Calibri"/>
                <a:cs typeface="Calibri"/>
              </a:rPr>
              <a:t>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Taylor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series,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480648" y="216884"/>
            <a:ext cx="370205" cy="1115695"/>
            <a:chOff x="1480648" y="216884"/>
            <a:chExt cx="370205" cy="1115695"/>
          </a:xfrm>
        </p:grpSpPr>
        <p:sp>
          <p:nvSpPr>
            <p:cNvPr id="23" name="object 23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65706" y="855012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5340" y="8524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65706" y="221946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35340" y="219415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616519" y="0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8117" y="551369"/>
            <a:ext cx="11353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Calibri"/>
                <a:cs typeface="Calibri"/>
              </a:rPr>
              <a:t>bias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−</a:t>
            </a:r>
            <a:r>
              <a:rPr dirty="0" sz="1100" spc="-55">
                <a:latin typeface="Calibri"/>
                <a:cs typeface="Calibri"/>
              </a:rPr>
              <a:t>0</a:t>
            </a:r>
            <a:r>
              <a:rPr dirty="0" sz="1100" spc="-55" i="1">
                <a:latin typeface="Calibri"/>
                <a:cs typeface="Calibri"/>
              </a:rPr>
              <a:t>.</a:t>
            </a:r>
            <a:r>
              <a:rPr dirty="0" sz="1100" spc="-55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4912" y="1051901"/>
            <a:ext cx="4895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13472" y="1224912"/>
            <a:ext cx="899794" cy="486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344170">
              <a:lnSpc>
                <a:spcPct val="137500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baseline="-10416" sz="1200" spc="127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</a:t>
            </a:r>
            <a:r>
              <a:rPr dirty="0" sz="1100" spc="85" i="1">
                <a:latin typeface="Calibri"/>
                <a:cs typeface="Calibri"/>
              </a:rPr>
              <a:t>r</a:t>
            </a:r>
            <a:r>
              <a:rPr dirty="0" sz="1100" spc="85" i="1">
                <a:latin typeface="Calibri"/>
                <a:cs typeface="Calibri"/>
              </a:rPr>
              <a:t>itics</a:t>
            </a:r>
            <a:r>
              <a:rPr dirty="0" sz="1100" spc="155" i="1">
                <a:latin typeface="Calibri"/>
                <a:cs typeface="Calibri"/>
              </a:rPr>
              <a:t>R</a:t>
            </a:r>
            <a:r>
              <a:rPr dirty="0" sz="1100" spc="60" i="1">
                <a:latin typeface="Calibri"/>
                <a:cs typeface="Calibri"/>
              </a:rPr>
              <a:t>atin</a:t>
            </a: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734957" y="100849"/>
            <a:ext cx="2824480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thresholding</a:t>
            </a:r>
            <a:r>
              <a:rPr dirty="0" sz="1100" spc="20">
                <a:latin typeface="Calibri"/>
                <a:cs typeface="Calibri"/>
              </a:rPr>
              <a:t> logic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harsh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example,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20">
                <a:latin typeface="Calibri"/>
                <a:cs typeface="Calibri"/>
              </a:rPr>
              <a:t>return </a:t>
            </a:r>
            <a:r>
              <a:rPr dirty="0" sz="1100" spc="10">
                <a:latin typeface="Calibri"/>
                <a:cs typeface="Calibri"/>
              </a:rPr>
              <a:t>to our problem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dislike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base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-5">
                <a:latin typeface="Calibri"/>
                <a:cs typeface="Calibri"/>
              </a:rPr>
              <a:t> 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70" i="1">
                <a:latin typeface="Calibri"/>
                <a:cs typeface="Calibri"/>
              </a:rPr>
              <a:t>criticsRating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5">
                <a:latin typeface="Calibri"/>
                <a:cs typeface="Calibri"/>
              </a:rPr>
              <a:t>lies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15">
                <a:latin typeface="Calibri"/>
                <a:cs typeface="Calibri"/>
              </a:rPr>
              <a:t> 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504721"/>
            <a:ext cx="63233" cy="6323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2734957" y="1419236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0.5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-10416" sz="1200" spc="44">
                <a:latin typeface="Calibri"/>
                <a:cs typeface="Calibri"/>
              </a:rPr>
              <a:t>0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−</a:t>
            </a:r>
            <a:r>
              <a:rPr dirty="0" sz="1100" spc="-25">
                <a:latin typeface="Calibri"/>
                <a:cs typeface="Calibri"/>
              </a:rPr>
              <a:t>0</a:t>
            </a:r>
            <a:r>
              <a:rPr dirty="0" sz="1100" spc="-25" i="1">
                <a:latin typeface="Calibri"/>
                <a:cs typeface="Calibri"/>
              </a:rPr>
              <a:t>.</a:t>
            </a:r>
            <a:r>
              <a:rPr dirty="0" sz="1100" spc="-25">
                <a:latin typeface="Calibri"/>
                <a:cs typeface="Calibri"/>
              </a:rPr>
              <a:t>5)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60357" y="1591321"/>
            <a:ext cx="277304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criticsRating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</a:t>
            </a:r>
            <a:r>
              <a:rPr dirty="0" sz="1100" spc="-5" i="1">
                <a:latin typeface="Calibri"/>
                <a:cs typeface="Calibri"/>
              </a:rPr>
              <a:t>.</a:t>
            </a:r>
            <a:r>
              <a:rPr dirty="0" sz="1100" spc="-5">
                <a:latin typeface="Calibri"/>
                <a:cs typeface="Calibri"/>
              </a:rPr>
              <a:t>51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39" y="3121418"/>
            <a:ext cx="5760085" cy="118745"/>
            <a:chOff x="139" y="3121418"/>
            <a:chExt cx="5760085" cy="118745"/>
          </a:xfrm>
        </p:grpSpPr>
        <p:sp>
          <p:nvSpPr>
            <p:cNvPr id="41" name="object 41"/>
            <p:cNvSpPr/>
            <p:nvPr/>
          </p:nvSpPr>
          <p:spPr>
            <a:xfrm>
              <a:off x="139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80144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08365" y="3133506"/>
            <a:ext cx="77660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75495" y="313350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7299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96985" y="372756"/>
            <a:ext cx="140589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39190" algn="l"/>
                <a:tab pos="1338580" algn="l"/>
              </a:tabLst>
            </a:pPr>
            <a:r>
              <a:rPr dirty="0" sz="800" spc="100">
                <a:latin typeface="Calibri"/>
                <a:cs typeface="Calibri"/>
              </a:rPr>
              <a:t>T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T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84053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34594" y="0"/>
            <a:ext cx="4620895" cy="51371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ease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notation,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u</a:t>
            </a:r>
            <a:r>
              <a:rPr dirty="0" sz="1100" spc="40">
                <a:latin typeface="Calibri"/>
                <a:cs typeface="Calibri"/>
              </a:rPr>
              <a:t>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Taylor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series,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  <a:p>
            <a:pPr marL="2642235">
              <a:lnSpc>
                <a:spcPct val="100000"/>
              </a:lnSpc>
              <a:spcBef>
                <a:spcPts val="605"/>
              </a:spcBef>
              <a:tabLst>
                <a:tab pos="3849370" algn="l"/>
                <a:tab pos="4429125" algn="l"/>
              </a:tabLst>
            </a:pP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2	</a:t>
            </a: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3	</a:t>
            </a: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3909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2635" y="392631"/>
            <a:ext cx="4634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-10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θ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ηu</a:t>
            </a:r>
            <a:r>
              <a:rPr dirty="0" sz="1100" spc="4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8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 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95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2!</a:t>
            </a:r>
            <a:r>
              <a:rPr dirty="0" baseline="-37878" sz="1650" spc="315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8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 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130">
                <a:latin typeface="Lucida Sans Unicode"/>
                <a:cs typeface="Lucida Sans Unicode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40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θ</a:t>
            </a:r>
            <a:r>
              <a:rPr dirty="0" sz="1100" spc="40">
                <a:latin typeface="Calibri"/>
                <a:cs typeface="Calibri"/>
              </a:rPr>
              <a:t>)</a:t>
            </a:r>
            <a:r>
              <a:rPr dirty="0" sz="1100" spc="40" i="1">
                <a:latin typeface="Calibri"/>
                <a:cs typeface="Calibri"/>
              </a:rPr>
              <a:t>u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3!</a:t>
            </a:r>
            <a:r>
              <a:rPr dirty="0" baseline="-37878" sz="1650" spc="322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60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...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4!</a:t>
            </a:r>
            <a:r>
              <a:rPr dirty="0" baseline="-37878" sz="1650" spc="322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60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7299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96985" y="372756"/>
            <a:ext cx="140589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39190" algn="l"/>
                <a:tab pos="1338580" algn="l"/>
              </a:tabLst>
            </a:pPr>
            <a:r>
              <a:rPr dirty="0" sz="800" spc="100">
                <a:latin typeface="Calibri"/>
                <a:cs typeface="Calibri"/>
              </a:rPr>
              <a:t>T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T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84053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34594" y="0"/>
            <a:ext cx="4620895" cy="51371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ease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notation,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u</a:t>
            </a:r>
            <a:r>
              <a:rPr dirty="0" sz="1100" spc="40">
                <a:latin typeface="Calibri"/>
                <a:cs typeface="Calibri"/>
              </a:rPr>
              <a:t>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Taylor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series,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  <a:p>
            <a:pPr marL="2642235">
              <a:lnSpc>
                <a:spcPct val="100000"/>
              </a:lnSpc>
              <a:spcBef>
                <a:spcPts val="605"/>
              </a:spcBef>
              <a:tabLst>
                <a:tab pos="3849370" algn="l"/>
                <a:tab pos="4429125" algn="l"/>
              </a:tabLst>
            </a:pP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2	</a:t>
            </a: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3	</a:t>
            </a: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3909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2635" y="392631"/>
            <a:ext cx="4634865" cy="4641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-10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θ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ηu</a:t>
            </a:r>
            <a:r>
              <a:rPr dirty="0" sz="1100" spc="4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8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 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95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2!</a:t>
            </a:r>
            <a:r>
              <a:rPr dirty="0" baseline="-37878" sz="1650" spc="315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8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 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130">
                <a:latin typeface="Lucida Sans Unicode"/>
                <a:cs typeface="Lucida Sans Unicode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40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θ</a:t>
            </a:r>
            <a:r>
              <a:rPr dirty="0" sz="1100" spc="40">
                <a:latin typeface="Calibri"/>
                <a:cs typeface="Calibri"/>
              </a:rPr>
              <a:t>)</a:t>
            </a:r>
            <a:r>
              <a:rPr dirty="0" sz="1100" spc="40" i="1">
                <a:latin typeface="Calibri"/>
                <a:cs typeface="Calibri"/>
              </a:rPr>
              <a:t>u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3!</a:t>
            </a:r>
            <a:r>
              <a:rPr dirty="0" baseline="-37878" sz="1650" spc="322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60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...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4!</a:t>
            </a:r>
            <a:r>
              <a:rPr dirty="0" baseline="-37878" sz="1650" spc="322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60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1646555">
              <a:lnSpc>
                <a:spcPts val="555"/>
              </a:lnSpc>
              <a:spcBef>
                <a:spcPts val="670"/>
              </a:spcBef>
              <a:tabLst>
                <a:tab pos="3796665" algn="l"/>
                <a:tab pos="3992245" algn="l"/>
              </a:tabLst>
            </a:pPr>
            <a:r>
              <a:rPr dirty="0" sz="800" spc="100">
                <a:latin typeface="Calibri"/>
                <a:cs typeface="Calibri"/>
              </a:rPr>
              <a:t>T	</a:t>
            </a:r>
            <a:r>
              <a:rPr dirty="0" sz="800" spc="15">
                <a:latin typeface="Calibri"/>
                <a:cs typeface="Calibri"/>
              </a:rPr>
              <a:t>2	3</a:t>
            </a:r>
            <a:endParaRPr sz="800">
              <a:latin typeface="Calibri"/>
              <a:cs typeface="Calibri"/>
            </a:endParaRPr>
          </a:p>
          <a:p>
            <a:pPr marL="723265">
              <a:lnSpc>
                <a:spcPts val="915"/>
              </a:lnSpc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32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 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18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is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typically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small,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2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2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0]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7299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96985" y="372756"/>
            <a:ext cx="140589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39190" algn="l"/>
                <a:tab pos="1338580" algn="l"/>
              </a:tabLst>
            </a:pPr>
            <a:r>
              <a:rPr dirty="0" sz="800" spc="100">
                <a:latin typeface="Calibri"/>
                <a:cs typeface="Calibri"/>
              </a:rPr>
              <a:t>T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T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84053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34594" y="0"/>
            <a:ext cx="4620895" cy="51371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ease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notation,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u</a:t>
            </a:r>
            <a:r>
              <a:rPr dirty="0" sz="1100" spc="40">
                <a:latin typeface="Calibri"/>
                <a:cs typeface="Calibri"/>
              </a:rPr>
              <a:t>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Taylor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series,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  <a:p>
            <a:pPr marL="2642235">
              <a:lnSpc>
                <a:spcPct val="100000"/>
              </a:lnSpc>
              <a:spcBef>
                <a:spcPts val="605"/>
              </a:spcBef>
              <a:tabLst>
                <a:tab pos="3849370" algn="l"/>
                <a:tab pos="4429125" algn="l"/>
              </a:tabLst>
            </a:pP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2	</a:t>
            </a: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3	</a:t>
            </a: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3909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1894" y="392631"/>
            <a:ext cx="4875530" cy="7753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8765">
              <a:lnSpc>
                <a:spcPct val="100000"/>
              </a:lnSpc>
              <a:spcBef>
                <a:spcPts val="90"/>
              </a:spcBef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-10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θ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ηu</a:t>
            </a:r>
            <a:r>
              <a:rPr dirty="0" sz="1100" spc="4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8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 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95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2!</a:t>
            </a:r>
            <a:r>
              <a:rPr dirty="0" baseline="-37878" sz="1650" spc="315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8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 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130">
                <a:latin typeface="Lucida Sans Unicode"/>
                <a:cs typeface="Lucida Sans Unicode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40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θ</a:t>
            </a:r>
            <a:r>
              <a:rPr dirty="0" sz="1100" spc="40">
                <a:latin typeface="Calibri"/>
                <a:cs typeface="Calibri"/>
              </a:rPr>
              <a:t>)</a:t>
            </a:r>
            <a:r>
              <a:rPr dirty="0" sz="1100" spc="40" i="1">
                <a:latin typeface="Calibri"/>
                <a:cs typeface="Calibri"/>
              </a:rPr>
              <a:t>u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3!</a:t>
            </a:r>
            <a:r>
              <a:rPr dirty="0" baseline="-37878" sz="1650" spc="322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60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...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4!</a:t>
            </a:r>
            <a:r>
              <a:rPr dirty="0" baseline="-37878" sz="1650" spc="322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60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1887220">
              <a:lnSpc>
                <a:spcPts val="555"/>
              </a:lnSpc>
              <a:spcBef>
                <a:spcPts val="670"/>
              </a:spcBef>
              <a:tabLst>
                <a:tab pos="4037329" algn="l"/>
                <a:tab pos="4232910" algn="l"/>
              </a:tabLst>
            </a:pPr>
            <a:r>
              <a:rPr dirty="0" sz="800" spc="100">
                <a:latin typeface="Calibri"/>
                <a:cs typeface="Calibri"/>
              </a:rPr>
              <a:t>T	</a:t>
            </a:r>
            <a:r>
              <a:rPr dirty="0" sz="800" spc="15">
                <a:latin typeface="Calibri"/>
                <a:cs typeface="Calibri"/>
              </a:rPr>
              <a:t>2	3</a:t>
            </a:r>
            <a:endParaRPr sz="800">
              <a:latin typeface="Calibri"/>
              <a:cs typeface="Calibri"/>
            </a:endParaRPr>
          </a:p>
          <a:p>
            <a:pPr marL="963930">
              <a:lnSpc>
                <a:spcPts val="915"/>
              </a:lnSpc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32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 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18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is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typically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small,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2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2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0]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130"/>
              </a:spcBef>
            </a:pPr>
            <a:r>
              <a:rPr dirty="0" sz="1100" spc="15">
                <a:latin typeface="Calibri"/>
                <a:cs typeface="Calibri"/>
              </a:rPr>
              <a:t>Note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move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(</a:t>
            </a:r>
            <a:r>
              <a:rPr dirty="0" sz="1100" spc="55" i="1">
                <a:latin typeface="Calibri"/>
                <a:cs typeface="Calibri"/>
              </a:rPr>
              <a:t>ηu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favorable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280" y="1287156"/>
            <a:ext cx="44659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-10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θ</a:t>
            </a:r>
            <a:r>
              <a:rPr dirty="0" sz="1100" spc="2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ηu</a:t>
            </a:r>
            <a:r>
              <a:rPr dirty="0" sz="1100" spc="45">
                <a:latin typeface="Calibri"/>
                <a:cs typeface="Calibri"/>
              </a:rPr>
              <a:t>)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95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6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[</a:t>
            </a:r>
            <a:r>
              <a:rPr dirty="0" sz="1100" spc="30" i="1">
                <a:latin typeface="Calibri"/>
                <a:cs typeface="Calibri"/>
              </a:rPr>
              <a:t>i.e.,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if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new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loss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is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less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than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previous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loss</a:t>
            </a:r>
            <a:r>
              <a:rPr dirty="0" sz="110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7299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96985" y="372756"/>
            <a:ext cx="140589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39190" algn="l"/>
                <a:tab pos="1338580" algn="l"/>
              </a:tabLst>
            </a:pPr>
            <a:r>
              <a:rPr dirty="0" sz="800" spc="100">
                <a:latin typeface="Calibri"/>
                <a:cs typeface="Calibri"/>
              </a:rPr>
              <a:t>T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T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84053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34594" y="0"/>
            <a:ext cx="4620895" cy="51371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ease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notation,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∆</a:t>
            </a:r>
            <a:r>
              <a:rPr dirty="0" sz="1100" spc="90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u</a:t>
            </a:r>
            <a:r>
              <a:rPr dirty="0" sz="1100" spc="40">
                <a:latin typeface="Calibri"/>
                <a:cs typeface="Calibri"/>
              </a:rPr>
              <a:t>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Taylor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series,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  <a:p>
            <a:pPr marL="2642235">
              <a:lnSpc>
                <a:spcPct val="100000"/>
              </a:lnSpc>
              <a:spcBef>
                <a:spcPts val="605"/>
              </a:spcBef>
              <a:tabLst>
                <a:tab pos="3849370" algn="l"/>
                <a:tab pos="4429125" algn="l"/>
              </a:tabLst>
            </a:pP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2	</a:t>
            </a: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3	</a:t>
            </a:r>
            <a:r>
              <a:rPr dirty="0" baseline="-20202" sz="1650" spc="7" i="1">
                <a:latin typeface="Calibri"/>
                <a:cs typeface="Calibri"/>
              </a:rPr>
              <a:t>η</a:t>
            </a:r>
            <a:r>
              <a:rPr dirty="0" sz="800" spc="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3909" y="509244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0">
                <a:moveTo>
                  <a:pt x="0" y="0"/>
                </a:moveTo>
                <a:lnTo>
                  <a:pt x="13385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1894" y="392631"/>
            <a:ext cx="4875530" cy="7753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8765">
              <a:lnSpc>
                <a:spcPct val="100000"/>
              </a:lnSpc>
              <a:spcBef>
                <a:spcPts val="90"/>
              </a:spcBef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-10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θ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ηu</a:t>
            </a:r>
            <a:r>
              <a:rPr dirty="0" sz="1100" spc="4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8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 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95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2!</a:t>
            </a:r>
            <a:r>
              <a:rPr dirty="0" baseline="-37878" sz="1650" spc="315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8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 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130">
                <a:latin typeface="Lucida Sans Unicode"/>
                <a:cs typeface="Lucida Sans Unicode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40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θ</a:t>
            </a:r>
            <a:r>
              <a:rPr dirty="0" sz="1100" spc="40">
                <a:latin typeface="Calibri"/>
                <a:cs typeface="Calibri"/>
              </a:rPr>
              <a:t>)</a:t>
            </a:r>
            <a:r>
              <a:rPr dirty="0" sz="1100" spc="40" i="1">
                <a:latin typeface="Calibri"/>
                <a:cs typeface="Calibri"/>
              </a:rPr>
              <a:t>u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3!</a:t>
            </a:r>
            <a:r>
              <a:rPr dirty="0" baseline="-37878" sz="1650" spc="322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60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...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baseline="-37878" sz="1650" spc="-52">
                <a:latin typeface="Calibri"/>
                <a:cs typeface="Calibri"/>
              </a:rPr>
              <a:t>4!</a:t>
            </a:r>
            <a:r>
              <a:rPr dirty="0" baseline="-37878" sz="1650" spc="322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60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1887220">
              <a:lnSpc>
                <a:spcPts val="555"/>
              </a:lnSpc>
              <a:spcBef>
                <a:spcPts val="670"/>
              </a:spcBef>
              <a:tabLst>
                <a:tab pos="4037329" algn="l"/>
                <a:tab pos="4232910" algn="l"/>
              </a:tabLst>
            </a:pPr>
            <a:r>
              <a:rPr dirty="0" sz="800" spc="100">
                <a:latin typeface="Calibri"/>
                <a:cs typeface="Calibri"/>
              </a:rPr>
              <a:t>T	</a:t>
            </a:r>
            <a:r>
              <a:rPr dirty="0" sz="800" spc="15">
                <a:latin typeface="Calibri"/>
                <a:cs typeface="Calibri"/>
              </a:rPr>
              <a:t>2	3</a:t>
            </a:r>
            <a:endParaRPr sz="800">
              <a:latin typeface="Calibri"/>
              <a:cs typeface="Calibri"/>
            </a:endParaRPr>
          </a:p>
          <a:p>
            <a:pPr marL="963930">
              <a:lnSpc>
                <a:spcPts val="915"/>
              </a:lnSpc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32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 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18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is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typically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small,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2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-40" i="1">
                <a:latin typeface="Calibri"/>
                <a:cs typeface="Calibri"/>
              </a:rPr>
              <a:t>η</a:t>
            </a:r>
            <a:r>
              <a:rPr dirty="0" sz="1100" spc="2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0]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130"/>
              </a:spcBef>
            </a:pPr>
            <a:r>
              <a:rPr dirty="0" sz="1100" spc="15">
                <a:latin typeface="Calibri"/>
                <a:cs typeface="Calibri"/>
              </a:rPr>
              <a:t>Note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move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(</a:t>
            </a:r>
            <a:r>
              <a:rPr dirty="0" sz="1100" spc="55" i="1">
                <a:latin typeface="Calibri"/>
                <a:cs typeface="Calibri"/>
              </a:rPr>
              <a:t>ηu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favorable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4606" y="1287156"/>
            <a:ext cx="4791075" cy="1100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25120">
              <a:lnSpc>
                <a:spcPct val="100000"/>
              </a:lnSpc>
              <a:spcBef>
                <a:spcPts val="90"/>
              </a:spcBef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-10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θ</a:t>
            </a:r>
            <a:r>
              <a:rPr dirty="0" sz="1100" spc="2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ηu</a:t>
            </a:r>
            <a:r>
              <a:rPr dirty="0" sz="1100" spc="45">
                <a:latin typeface="Calibri"/>
                <a:cs typeface="Calibri"/>
              </a:rPr>
              <a:t>)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95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6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[</a:t>
            </a:r>
            <a:r>
              <a:rPr dirty="0" sz="1100" spc="30" i="1">
                <a:latin typeface="Calibri"/>
                <a:cs typeface="Calibri"/>
              </a:rPr>
              <a:t>i.e.,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if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new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loss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is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less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than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previous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loss</a:t>
            </a:r>
            <a:r>
              <a:rPr dirty="0" sz="110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implies,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Calibri"/>
              <a:cs typeface="Calibri"/>
            </a:endParaRPr>
          </a:p>
          <a:p>
            <a:pPr marL="325120">
              <a:lnSpc>
                <a:spcPct val="100000"/>
              </a:lnSpc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31250" sz="1200" spc="150">
                <a:latin typeface="Calibri"/>
                <a:cs typeface="Calibri"/>
              </a:rPr>
              <a:t>T</a:t>
            </a:r>
            <a:r>
              <a:rPr dirty="0" baseline="31250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3080385" cy="8147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Okay,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  <a:p>
            <a:pPr marL="50800" marR="43180" indent="2061210">
              <a:lnSpc>
                <a:spcPct val="185700"/>
              </a:lnSpc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31250" sz="1200" spc="150">
                <a:latin typeface="Calibri"/>
                <a:cs typeface="Calibri"/>
              </a:rPr>
              <a:t>T</a:t>
            </a:r>
            <a:r>
              <a:rPr dirty="0" baseline="31250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0  </a:t>
            </a:r>
            <a:r>
              <a:rPr dirty="0" sz="1100" spc="70">
                <a:latin typeface="Calibri"/>
                <a:cs typeface="Calibri"/>
              </a:rPr>
              <a:t>But,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range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27777" sz="1200" spc="15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3268345" cy="8147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Okay,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  <a:p>
            <a:pPr marL="50800" marR="43180" indent="2061210">
              <a:lnSpc>
                <a:spcPct val="185700"/>
              </a:lnSpc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31250" sz="1200" spc="150">
                <a:latin typeface="Calibri"/>
                <a:cs typeface="Calibri"/>
              </a:rPr>
              <a:t>T</a:t>
            </a:r>
            <a:r>
              <a:rPr dirty="0" baseline="31250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0  </a:t>
            </a:r>
            <a:r>
              <a:rPr dirty="0" sz="1100" spc="70">
                <a:latin typeface="Calibri"/>
                <a:cs typeface="Calibri"/>
              </a:rPr>
              <a:t>But,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range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27777" sz="1200" spc="15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see....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3959225" cy="986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Okay,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  <a:p>
            <a:pPr marL="50800" marR="733425" indent="2061210">
              <a:lnSpc>
                <a:spcPct val="185700"/>
              </a:lnSpc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31250" sz="1200" spc="150">
                <a:latin typeface="Calibri"/>
                <a:cs typeface="Calibri"/>
              </a:rPr>
              <a:t>T</a:t>
            </a:r>
            <a:r>
              <a:rPr dirty="0" baseline="31250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0  </a:t>
            </a:r>
            <a:r>
              <a:rPr dirty="0" sz="1100" spc="70">
                <a:latin typeface="Calibri"/>
                <a:cs typeface="Calibri"/>
              </a:rPr>
              <a:t>But,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range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27777" sz="1200" spc="15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see....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70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95" i="1">
                <a:latin typeface="Arial"/>
                <a:cs typeface="Arial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 i="1">
                <a:latin typeface="Calibri"/>
                <a:cs typeface="Calibri"/>
              </a:rPr>
              <a:t>θ</a:t>
            </a:r>
            <a:r>
              <a:rPr dirty="0" sz="1100" spc="30">
                <a:latin typeface="Calibri"/>
                <a:cs typeface="Calibri"/>
              </a:rPr>
              <a:t>),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that,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3959225" cy="986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Okay,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  <a:p>
            <a:pPr marL="50800" marR="733425" indent="2061210">
              <a:lnSpc>
                <a:spcPct val="185700"/>
              </a:lnSpc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31250" sz="1200" spc="150">
                <a:latin typeface="Calibri"/>
                <a:cs typeface="Calibri"/>
              </a:rPr>
              <a:t>T</a:t>
            </a:r>
            <a:r>
              <a:rPr dirty="0" baseline="31250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0  </a:t>
            </a:r>
            <a:r>
              <a:rPr dirty="0" sz="1100" spc="70">
                <a:latin typeface="Calibri"/>
                <a:cs typeface="Calibri"/>
              </a:rPr>
              <a:t>But,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range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27777" sz="1200" spc="15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see....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70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95" i="1">
                <a:latin typeface="Arial"/>
                <a:cs typeface="Arial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 i="1">
                <a:latin typeface="Calibri"/>
                <a:cs typeface="Calibri"/>
              </a:rPr>
              <a:t>θ</a:t>
            </a:r>
            <a:r>
              <a:rPr dirty="0" sz="1100" spc="30">
                <a:latin typeface="Calibri"/>
                <a:cs typeface="Calibri"/>
              </a:rPr>
              <a:t>),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0504" y="1198853"/>
            <a:ext cx="9499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4">
                <a:latin typeface="Lucida Sans Unicode"/>
                <a:cs typeface="Lucida Sans Unicode"/>
              </a:rPr>
              <a:t>—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90" i="1">
                <a:latin typeface="Calibri"/>
                <a:cs typeface="Calibri"/>
              </a:rPr>
              <a:t>β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0474" y="1105127"/>
            <a:ext cx="738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27777" sz="1200" spc="15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1142" y="1315465"/>
            <a:ext cx="1017269" cy="0"/>
          </a:xfrm>
          <a:custGeom>
            <a:avLst/>
            <a:gdLst/>
            <a:ahLst/>
            <a:cxnLst/>
            <a:rect l="l" t="t" r="r" b="b"/>
            <a:pathLst>
              <a:path w="1017270" h="0">
                <a:moveTo>
                  <a:pt x="0" y="0"/>
                </a:moveTo>
                <a:lnTo>
                  <a:pt x="1017257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84969" y="1353780"/>
            <a:ext cx="755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35">
                <a:latin typeface="Calibri"/>
                <a:cs typeface="Calibri"/>
              </a:rPr>
              <a:t>θ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28442" y="1293887"/>
            <a:ext cx="104266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100">
                <a:latin typeface="Lucida Sans Unicode"/>
                <a:cs typeface="Lucida Sans Unicode"/>
              </a:rPr>
              <a:t>||∇</a:t>
            </a:r>
            <a:r>
              <a:rPr dirty="0" sz="1100" spc="120">
                <a:latin typeface="Lucida Sans Unicode"/>
                <a:cs typeface="Lucida Sans Unicode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9370" y="1198853"/>
            <a:ext cx="2413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3959225" cy="986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Okay,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  <a:p>
            <a:pPr marL="50800" marR="733425" indent="2061210">
              <a:lnSpc>
                <a:spcPct val="185700"/>
              </a:lnSpc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31250" sz="1200" spc="150">
                <a:latin typeface="Calibri"/>
                <a:cs typeface="Calibri"/>
              </a:rPr>
              <a:t>T</a:t>
            </a:r>
            <a:r>
              <a:rPr dirty="0" baseline="31250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0  </a:t>
            </a:r>
            <a:r>
              <a:rPr dirty="0" sz="1100" spc="70">
                <a:latin typeface="Calibri"/>
                <a:cs typeface="Calibri"/>
              </a:rPr>
              <a:t>But,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range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27777" sz="1200" spc="15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see....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70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95" i="1">
                <a:latin typeface="Arial"/>
                <a:cs typeface="Arial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 i="1">
                <a:latin typeface="Calibri"/>
                <a:cs typeface="Calibri"/>
              </a:rPr>
              <a:t>θ</a:t>
            </a:r>
            <a:r>
              <a:rPr dirty="0" sz="1100" spc="30">
                <a:latin typeface="Calibri"/>
                <a:cs typeface="Calibri"/>
              </a:rPr>
              <a:t>),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0504" y="1198853"/>
            <a:ext cx="9499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4">
                <a:latin typeface="Lucida Sans Unicode"/>
                <a:cs typeface="Lucida Sans Unicode"/>
              </a:rPr>
              <a:t>—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90" i="1">
                <a:latin typeface="Calibri"/>
                <a:cs typeface="Calibri"/>
              </a:rPr>
              <a:t>β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0474" y="1105127"/>
            <a:ext cx="738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27777" sz="1200" spc="15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1142" y="1315465"/>
            <a:ext cx="1017269" cy="0"/>
          </a:xfrm>
          <a:custGeom>
            <a:avLst/>
            <a:gdLst/>
            <a:ahLst/>
            <a:cxnLst/>
            <a:rect l="l" t="t" r="r" b="b"/>
            <a:pathLst>
              <a:path w="1017270" h="0">
                <a:moveTo>
                  <a:pt x="0" y="0"/>
                </a:moveTo>
                <a:lnTo>
                  <a:pt x="1017257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84969" y="1353780"/>
            <a:ext cx="755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35">
                <a:latin typeface="Calibri"/>
                <a:cs typeface="Calibri"/>
              </a:rPr>
              <a:t>θ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28442" y="1293887"/>
            <a:ext cx="104266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100">
                <a:latin typeface="Lucida Sans Unicode"/>
                <a:cs typeface="Lucida Sans Unicode"/>
              </a:rPr>
              <a:t>||∇</a:t>
            </a:r>
            <a:r>
              <a:rPr dirty="0" sz="1100" spc="120">
                <a:latin typeface="Lucida Sans Unicode"/>
                <a:cs typeface="Lucida Sans Unicode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9370" y="1198853"/>
            <a:ext cx="2413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3959225" cy="986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Okay,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  <a:p>
            <a:pPr marL="50800" marR="733425" indent="2061210">
              <a:lnSpc>
                <a:spcPct val="185700"/>
              </a:lnSpc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31250" sz="1200" spc="150">
                <a:latin typeface="Calibri"/>
                <a:cs typeface="Calibri"/>
              </a:rPr>
              <a:t>T</a:t>
            </a:r>
            <a:r>
              <a:rPr dirty="0" baseline="31250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0  </a:t>
            </a:r>
            <a:r>
              <a:rPr dirty="0" sz="1100" spc="70">
                <a:latin typeface="Calibri"/>
                <a:cs typeface="Calibri"/>
              </a:rPr>
              <a:t>But,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range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27777" sz="1200" spc="15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see....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70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95" i="1">
                <a:latin typeface="Arial"/>
                <a:cs typeface="Arial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 i="1">
                <a:latin typeface="Calibri"/>
                <a:cs typeface="Calibri"/>
              </a:rPr>
              <a:t>θ</a:t>
            </a:r>
            <a:r>
              <a:rPr dirty="0" sz="1100" spc="30">
                <a:latin typeface="Calibri"/>
                <a:cs typeface="Calibri"/>
              </a:rPr>
              <a:t>),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4111" y="1198853"/>
            <a:ext cx="9499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4">
                <a:latin typeface="Lucida Sans Unicode"/>
                <a:cs typeface="Lucida Sans Unicode"/>
              </a:rPr>
              <a:t>—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90" i="1">
                <a:latin typeface="Calibri"/>
                <a:cs typeface="Calibri"/>
              </a:rPr>
              <a:t>β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4081" y="1105127"/>
            <a:ext cx="738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27777" sz="1200" spc="15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4749" y="1315465"/>
            <a:ext cx="1017269" cy="0"/>
          </a:xfrm>
          <a:custGeom>
            <a:avLst/>
            <a:gdLst/>
            <a:ahLst/>
            <a:cxnLst/>
            <a:rect l="l" t="t" r="r" b="b"/>
            <a:pathLst>
              <a:path w="1017270" h="0">
                <a:moveTo>
                  <a:pt x="0" y="0"/>
                </a:moveTo>
                <a:lnTo>
                  <a:pt x="1017257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88576" y="1353780"/>
            <a:ext cx="755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35">
                <a:latin typeface="Calibri"/>
                <a:cs typeface="Calibri"/>
              </a:rPr>
              <a:t>θ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32049" y="1293887"/>
            <a:ext cx="104266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100">
                <a:latin typeface="Lucida Sans Unicode"/>
                <a:cs typeface="Lucida Sans Unicode"/>
              </a:rPr>
              <a:t>||∇</a:t>
            </a:r>
            <a:r>
              <a:rPr dirty="0" sz="1100" spc="120">
                <a:latin typeface="Lucida Sans Unicode"/>
                <a:cs typeface="Lucida Sans Unicode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02976" y="1198853"/>
            <a:ext cx="2413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894" y="1622220"/>
            <a:ext cx="3572510" cy="541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multiply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throughout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80">
                <a:latin typeface="Lucida Sans Unicode"/>
                <a:cs typeface="Lucida Sans Unicode"/>
              </a:rPr>
              <a:t>||</a:t>
            </a:r>
            <a:r>
              <a:rPr dirty="0" sz="1100" spc="-80" i="1">
                <a:latin typeface="Calibri"/>
                <a:cs typeface="Calibri"/>
              </a:rPr>
              <a:t>u</a:t>
            </a:r>
            <a:r>
              <a:rPr dirty="0" sz="1100" spc="-80">
                <a:latin typeface="Lucida Sans Unicode"/>
                <a:cs typeface="Lucida Sans Unicode"/>
              </a:rPr>
              <a:t>||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320">
                <a:latin typeface="Lucida Sans Unicode"/>
                <a:cs typeface="Lucida Sans Unicode"/>
              </a:rPr>
              <a:t> </a:t>
            </a:r>
            <a:r>
              <a:rPr dirty="0" sz="1100" spc="-85">
                <a:latin typeface="Lucida Sans Unicode"/>
                <a:cs typeface="Lucida Sans Unicode"/>
              </a:rPr>
              <a:t>||∇</a:t>
            </a:r>
            <a:r>
              <a:rPr dirty="0" baseline="-13888" sz="1200" spc="-127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-25">
                <a:latin typeface="Calibri"/>
                <a:cs typeface="Calibri"/>
              </a:rPr>
              <a:t>(</a:t>
            </a:r>
            <a:r>
              <a:rPr dirty="0" sz="1100" spc="-25" i="1">
                <a:latin typeface="Calibri"/>
                <a:cs typeface="Calibri"/>
              </a:rPr>
              <a:t>θ</a:t>
            </a:r>
            <a:r>
              <a:rPr dirty="0" sz="1100" spc="-25">
                <a:latin typeface="Calibri"/>
                <a:cs typeface="Calibri"/>
              </a:rPr>
              <a:t>)</a:t>
            </a:r>
            <a:r>
              <a:rPr dirty="0" sz="1100" spc="-25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  <a:p>
            <a:pPr algn="r" marR="807720">
              <a:lnSpc>
                <a:spcPts val="555"/>
              </a:lnSpc>
              <a:spcBef>
                <a:spcPts val="1280"/>
              </a:spcBef>
            </a:pPr>
            <a:r>
              <a:rPr dirty="0" sz="800" spc="100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1437640">
              <a:lnSpc>
                <a:spcPts val="915"/>
              </a:lnSpc>
            </a:pPr>
            <a:r>
              <a:rPr dirty="0" sz="1100" spc="-254">
                <a:latin typeface="Lucida Sans Unicode"/>
                <a:cs typeface="Lucida Sans Unicode"/>
              </a:rPr>
              <a:t>—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25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90" i="1">
                <a:latin typeface="Calibri"/>
                <a:cs typeface="Calibri"/>
              </a:rPr>
              <a:t>β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85" i="1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480648" y="216884"/>
            <a:ext cx="370205" cy="1115695"/>
            <a:chOff x="1480648" y="216884"/>
            <a:chExt cx="370205" cy="1115695"/>
          </a:xfrm>
        </p:grpSpPr>
        <p:sp>
          <p:nvSpPr>
            <p:cNvPr id="23" name="object 23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65706" y="855012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5340" y="8524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65706" y="221946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35340" y="219415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616519" y="0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8117" y="551369"/>
            <a:ext cx="11353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Calibri"/>
                <a:cs typeface="Calibri"/>
              </a:rPr>
              <a:t>bias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−</a:t>
            </a:r>
            <a:r>
              <a:rPr dirty="0" sz="1100" spc="-55">
                <a:latin typeface="Calibri"/>
                <a:cs typeface="Calibri"/>
              </a:rPr>
              <a:t>0</a:t>
            </a:r>
            <a:r>
              <a:rPr dirty="0" sz="1100" spc="-55" i="1">
                <a:latin typeface="Calibri"/>
                <a:cs typeface="Calibri"/>
              </a:rPr>
              <a:t>.</a:t>
            </a:r>
            <a:r>
              <a:rPr dirty="0" sz="1100" spc="-55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4912" y="1051901"/>
            <a:ext cx="4895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13472" y="1224912"/>
            <a:ext cx="899794" cy="486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344170">
              <a:lnSpc>
                <a:spcPct val="137500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baseline="-10416" sz="1200" spc="127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</a:t>
            </a:r>
            <a:r>
              <a:rPr dirty="0" sz="1100" spc="85" i="1">
                <a:latin typeface="Calibri"/>
                <a:cs typeface="Calibri"/>
              </a:rPr>
              <a:t>r</a:t>
            </a:r>
            <a:r>
              <a:rPr dirty="0" sz="1100" spc="85" i="1">
                <a:latin typeface="Calibri"/>
                <a:cs typeface="Calibri"/>
              </a:rPr>
              <a:t>itics</a:t>
            </a:r>
            <a:r>
              <a:rPr dirty="0" sz="1100" spc="155" i="1">
                <a:latin typeface="Calibri"/>
                <a:cs typeface="Calibri"/>
              </a:rPr>
              <a:t>R</a:t>
            </a:r>
            <a:r>
              <a:rPr dirty="0" sz="1100" spc="60" i="1">
                <a:latin typeface="Calibri"/>
                <a:cs typeface="Calibri"/>
              </a:rPr>
              <a:t>atin</a:t>
            </a: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734957" y="100849"/>
            <a:ext cx="2824480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thresholding</a:t>
            </a:r>
            <a:r>
              <a:rPr dirty="0" sz="1100" spc="20">
                <a:latin typeface="Calibri"/>
                <a:cs typeface="Calibri"/>
              </a:rPr>
              <a:t> logic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harsh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example,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20">
                <a:latin typeface="Calibri"/>
                <a:cs typeface="Calibri"/>
              </a:rPr>
              <a:t>return </a:t>
            </a:r>
            <a:r>
              <a:rPr dirty="0" sz="1100" spc="10">
                <a:latin typeface="Calibri"/>
                <a:cs typeface="Calibri"/>
              </a:rPr>
              <a:t>to our problem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dislike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base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-5">
                <a:latin typeface="Calibri"/>
                <a:cs typeface="Calibri"/>
              </a:rPr>
              <a:t> 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70" i="1">
                <a:latin typeface="Calibri"/>
                <a:cs typeface="Calibri"/>
              </a:rPr>
              <a:t>criticsRating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5">
                <a:latin typeface="Calibri"/>
                <a:cs typeface="Calibri"/>
              </a:rPr>
              <a:t>lies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15">
                <a:latin typeface="Calibri"/>
                <a:cs typeface="Calibri"/>
              </a:rPr>
              <a:t> 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504721"/>
            <a:ext cx="63233" cy="6323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2734957" y="1419236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0.5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-10416" sz="1200" spc="44">
                <a:latin typeface="Calibri"/>
                <a:cs typeface="Calibri"/>
              </a:rPr>
              <a:t>0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−</a:t>
            </a:r>
            <a:r>
              <a:rPr dirty="0" sz="1100" spc="-25">
                <a:latin typeface="Calibri"/>
                <a:cs typeface="Calibri"/>
              </a:rPr>
              <a:t>0</a:t>
            </a:r>
            <a:r>
              <a:rPr dirty="0" sz="1100" spc="-25" i="1">
                <a:latin typeface="Calibri"/>
                <a:cs typeface="Calibri"/>
              </a:rPr>
              <a:t>.</a:t>
            </a:r>
            <a:r>
              <a:rPr dirty="0" sz="1100" spc="-25">
                <a:latin typeface="Calibri"/>
                <a:cs typeface="Calibri"/>
              </a:rPr>
              <a:t>5)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60357" y="1591321"/>
            <a:ext cx="277304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criticsRating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</a:t>
            </a:r>
            <a:r>
              <a:rPr dirty="0" sz="1100" spc="-5" i="1">
                <a:latin typeface="Calibri"/>
                <a:cs typeface="Calibri"/>
              </a:rPr>
              <a:t>.</a:t>
            </a:r>
            <a:r>
              <a:rPr dirty="0" sz="1100" spc="-5">
                <a:latin typeface="Calibri"/>
                <a:cs typeface="Calibri"/>
              </a:rPr>
              <a:t>51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(like)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0" y="3121443"/>
            <a:ext cx="5760720" cy="118745"/>
            <a:chOff x="0" y="3121443"/>
            <a:chExt cx="5760720" cy="118745"/>
          </a:xfrm>
        </p:grpSpPr>
        <p:sp>
          <p:nvSpPr>
            <p:cNvPr id="41" name="object 4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106" y="-63"/>
                  </a:moveTo>
                  <a:lnTo>
                    <a:pt x="101" y="-63"/>
                  </a:lnTo>
                  <a:lnTo>
                    <a:pt x="101" y="118427"/>
                  </a:lnTo>
                  <a:lnTo>
                    <a:pt x="2880106" y="118427"/>
                  </a:lnTo>
                  <a:lnTo>
                    <a:pt x="2880106" y="-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80105" y="312144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08365" y="3133506"/>
            <a:ext cx="77660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75495" y="313350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3959225" cy="986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Okay,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have,</a:t>
            </a:r>
            <a:endParaRPr sz="1100">
              <a:latin typeface="Calibri"/>
              <a:cs typeface="Calibri"/>
            </a:endParaRPr>
          </a:p>
          <a:p>
            <a:pPr marL="50800" marR="733425" indent="2061210">
              <a:lnSpc>
                <a:spcPct val="185700"/>
              </a:lnSpc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31250" sz="1200" spc="150">
                <a:latin typeface="Calibri"/>
                <a:cs typeface="Calibri"/>
              </a:rPr>
              <a:t>T</a:t>
            </a:r>
            <a:r>
              <a:rPr dirty="0" baseline="31250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0  </a:t>
            </a:r>
            <a:r>
              <a:rPr dirty="0" sz="1100" spc="70">
                <a:latin typeface="Calibri"/>
                <a:cs typeface="Calibri"/>
              </a:rPr>
              <a:t>But,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range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27777" sz="1200" spc="15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see....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70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95" i="1">
                <a:latin typeface="Arial"/>
                <a:cs typeface="Arial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 i="1">
                <a:latin typeface="Calibri"/>
                <a:cs typeface="Calibri"/>
              </a:rPr>
              <a:t>θ</a:t>
            </a:r>
            <a:r>
              <a:rPr dirty="0" sz="1100" spc="30">
                <a:latin typeface="Calibri"/>
                <a:cs typeface="Calibri"/>
              </a:rPr>
              <a:t>),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4111" y="1198853"/>
            <a:ext cx="9499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4">
                <a:latin typeface="Lucida Sans Unicode"/>
                <a:cs typeface="Lucida Sans Unicode"/>
              </a:rPr>
              <a:t>—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90" i="1">
                <a:latin typeface="Calibri"/>
                <a:cs typeface="Calibri"/>
              </a:rPr>
              <a:t>β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4081" y="1105127"/>
            <a:ext cx="738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baseline="27777" sz="1200" spc="15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4749" y="1315465"/>
            <a:ext cx="1017269" cy="0"/>
          </a:xfrm>
          <a:custGeom>
            <a:avLst/>
            <a:gdLst/>
            <a:ahLst/>
            <a:cxnLst/>
            <a:rect l="l" t="t" r="r" b="b"/>
            <a:pathLst>
              <a:path w="1017270" h="0">
                <a:moveTo>
                  <a:pt x="0" y="0"/>
                </a:moveTo>
                <a:lnTo>
                  <a:pt x="1017257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88576" y="1353780"/>
            <a:ext cx="755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35">
                <a:latin typeface="Calibri"/>
                <a:cs typeface="Calibri"/>
              </a:rPr>
              <a:t>θ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32049" y="1293887"/>
            <a:ext cx="104266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100">
                <a:latin typeface="Lucida Sans Unicode"/>
                <a:cs typeface="Lucida Sans Unicode"/>
              </a:rPr>
              <a:t>||∇</a:t>
            </a:r>
            <a:r>
              <a:rPr dirty="0" sz="1100" spc="120">
                <a:latin typeface="Lucida Sans Unicode"/>
                <a:cs typeface="Lucida Sans Unicode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02976" y="1198853"/>
            <a:ext cx="2413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494" y="1622220"/>
            <a:ext cx="4979670" cy="10744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multiply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throughout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80">
                <a:latin typeface="Lucida Sans Unicode"/>
                <a:cs typeface="Lucida Sans Unicode"/>
              </a:rPr>
              <a:t>||</a:t>
            </a:r>
            <a:r>
              <a:rPr dirty="0" sz="1100" spc="-80" i="1">
                <a:latin typeface="Calibri"/>
                <a:cs typeface="Calibri"/>
              </a:rPr>
              <a:t>u</a:t>
            </a:r>
            <a:r>
              <a:rPr dirty="0" sz="1100" spc="-80">
                <a:latin typeface="Lucida Sans Unicode"/>
                <a:cs typeface="Lucida Sans Unicode"/>
              </a:rPr>
              <a:t>||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320">
                <a:latin typeface="Lucida Sans Unicode"/>
                <a:cs typeface="Lucida Sans Unicode"/>
              </a:rPr>
              <a:t> </a:t>
            </a:r>
            <a:r>
              <a:rPr dirty="0" sz="1100" spc="-85">
                <a:latin typeface="Lucida Sans Unicode"/>
                <a:cs typeface="Lucida Sans Unicode"/>
              </a:rPr>
              <a:t>||∇</a:t>
            </a:r>
            <a:r>
              <a:rPr dirty="0" baseline="-13888" sz="1200" spc="-127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-25">
                <a:latin typeface="Calibri"/>
                <a:cs typeface="Calibri"/>
              </a:rPr>
              <a:t>(</a:t>
            </a:r>
            <a:r>
              <a:rPr dirty="0" sz="1100" spc="-25" i="1">
                <a:latin typeface="Calibri"/>
                <a:cs typeface="Calibri"/>
              </a:rPr>
              <a:t>θ</a:t>
            </a:r>
            <a:r>
              <a:rPr dirty="0" sz="1100" spc="-25">
                <a:latin typeface="Calibri"/>
                <a:cs typeface="Calibri"/>
              </a:rPr>
              <a:t>)</a:t>
            </a:r>
            <a:r>
              <a:rPr dirty="0" sz="1100" spc="-25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  <a:p>
            <a:pPr algn="ctr" marL="522605">
              <a:lnSpc>
                <a:spcPts val="555"/>
              </a:lnSpc>
              <a:spcBef>
                <a:spcPts val="1280"/>
              </a:spcBef>
            </a:pPr>
            <a:r>
              <a:rPr dirty="0" sz="800" spc="100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algn="ctr" marL="43180">
              <a:lnSpc>
                <a:spcPts val="915"/>
              </a:lnSpc>
            </a:pPr>
            <a:r>
              <a:rPr dirty="0" sz="1100" spc="-254">
                <a:latin typeface="Lucida Sans Unicode"/>
                <a:cs typeface="Lucida Sans Unicode"/>
              </a:rPr>
              <a:t>—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25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90" i="1">
                <a:latin typeface="Calibri"/>
                <a:cs typeface="Calibri"/>
              </a:rPr>
              <a:t>β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85" i="1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baseline="-13888" sz="1200" spc="-5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75" i="1">
                <a:latin typeface="Calibri"/>
                <a:cs typeface="Calibri"/>
              </a:rPr>
              <a:t>θ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1520"/>
              </a:spcBef>
            </a:pPr>
            <a:r>
              <a:rPr dirty="0" sz="1100" spc="55">
                <a:latin typeface="Calibri"/>
                <a:cs typeface="Calibri"/>
              </a:rPr>
              <a:t>Thus,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-10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θ</a:t>
            </a:r>
            <a:r>
              <a:rPr dirty="0" sz="1100" spc="2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ηu</a:t>
            </a:r>
            <a:r>
              <a:rPr dirty="0" sz="1100" spc="4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u</a:t>
            </a:r>
            <a:r>
              <a:rPr dirty="0" baseline="27777" sz="1200" spc="120">
                <a:latin typeface="Calibri"/>
                <a:cs typeface="Calibri"/>
              </a:rPr>
              <a:t>T</a:t>
            </a:r>
            <a:r>
              <a:rPr dirty="0" baseline="27777" sz="1200" spc="-22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∇</a:t>
            </a:r>
            <a:r>
              <a:rPr dirty="0" baseline="-13888" sz="1200" spc="-82">
                <a:latin typeface="Calibri"/>
                <a:cs typeface="Calibri"/>
              </a:rPr>
              <a:t>θ</a:t>
            </a:r>
            <a:r>
              <a:rPr dirty="0" baseline="-13888" sz="1200" spc="-1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35">
                <a:latin typeface="Calibri"/>
                <a:cs typeface="Calibri"/>
              </a:rPr>
              <a:t>(</a:t>
            </a:r>
            <a:r>
              <a:rPr dirty="0" sz="1100" spc="35" i="1">
                <a:latin typeface="Calibri"/>
                <a:cs typeface="Calibri"/>
              </a:rPr>
              <a:t>θ</a:t>
            </a:r>
            <a:r>
              <a:rPr dirty="0" sz="1100" spc="3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25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320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cos</a:t>
            </a:r>
            <a:r>
              <a:rPr dirty="0" sz="1100" spc="55">
                <a:latin typeface="Calibri"/>
                <a:cs typeface="Calibri"/>
              </a:rPr>
              <a:t>(</a:t>
            </a:r>
            <a:r>
              <a:rPr dirty="0" sz="1100" spc="55" i="1">
                <a:latin typeface="Calibri"/>
                <a:cs typeface="Calibri"/>
              </a:rPr>
              <a:t>β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most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negative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endParaRPr sz="11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5"/>
              </a:spcBef>
            </a:pPr>
            <a:r>
              <a:rPr dirty="0" sz="1100" spc="55" i="1">
                <a:latin typeface="Calibri"/>
                <a:cs typeface="Calibri"/>
              </a:rPr>
              <a:t>cos</a:t>
            </a:r>
            <a:r>
              <a:rPr dirty="0" sz="1100" spc="55">
                <a:latin typeface="Calibri"/>
                <a:cs typeface="Calibri"/>
              </a:rPr>
              <a:t>(</a:t>
            </a:r>
            <a:r>
              <a:rPr dirty="0" sz="1100" spc="55" i="1">
                <a:latin typeface="Calibri"/>
                <a:cs typeface="Calibri"/>
              </a:rPr>
              <a:t>β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−</a:t>
            </a:r>
            <a:r>
              <a:rPr dirty="0" sz="1100" spc="-110">
                <a:latin typeface="Calibri"/>
                <a:cs typeface="Calibri"/>
              </a:rPr>
              <a:t>1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i.e.</a:t>
            </a:r>
            <a:r>
              <a:rPr dirty="0" sz="1100" spc="3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180°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244487"/>
            <a:ext cx="5193030" cy="664210"/>
            <a:chOff x="309193" y="244487"/>
            <a:chExt cx="5193030" cy="664210"/>
          </a:xfrm>
        </p:grpSpPr>
        <p:sp>
          <p:nvSpPr>
            <p:cNvPr id="3" name="object 3"/>
            <p:cNvSpPr/>
            <p:nvPr/>
          </p:nvSpPr>
          <p:spPr>
            <a:xfrm>
              <a:off x="309193" y="244487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71" y="178597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410438"/>
              <a:ext cx="5141670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806830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794130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65" y="288734"/>
              <a:ext cx="50736" cy="5180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454710"/>
              <a:ext cx="5142230" cy="403225"/>
            </a:xfrm>
            <a:custGeom>
              <a:avLst/>
              <a:gdLst/>
              <a:ahLst/>
              <a:cxnLst/>
              <a:rect l="l" t="t" r="r" b="b"/>
              <a:pathLst>
                <a:path w="5142230" h="403225">
                  <a:moveTo>
                    <a:pt x="5141671" y="0"/>
                  </a:moveTo>
                  <a:lnTo>
                    <a:pt x="0" y="0"/>
                  </a:lnTo>
                  <a:lnTo>
                    <a:pt x="0" y="352120"/>
                  </a:lnTo>
                  <a:lnTo>
                    <a:pt x="4008" y="371844"/>
                  </a:lnTo>
                  <a:lnTo>
                    <a:pt x="14922" y="387997"/>
                  </a:lnTo>
                  <a:lnTo>
                    <a:pt x="31075" y="398912"/>
                  </a:lnTo>
                  <a:lnTo>
                    <a:pt x="50800" y="402920"/>
                  </a:lnTo>
                  <a:lnTo>
                    <a:pt x="5090871" y="402920"/>
                  </a:lnTo>
                  <a:lnTo>
                    <a:pt x="5110596" y="398912"/>
                  </a:lnTo>
                  <a:lnTo>
                    <a:pt x="5126749" y="387997"/>
                  </a:lnTo>
                  <a:lnTo>
                    <a:pt x="5137663" y="371844"/>
                  </a:lnTo>
                  <a:lnTo>
                    <a:pt x="5141671" y="352120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65" y="326819"/>
              <a:ext cx="0" cy="499109"/>
            </a:xfrm>
            <a:custGeom>
              <a:avLst/>
              <a:gdLst/>
              <a:ahLst/>
              <a:cxnLst/>
              <a:rect l="l" t="t" r="r" b="b"/>
              <a:pathLst>
                <a:path w="0" h="499109">
                  <a:moveTo>
                    <a:pt x="0" y="4990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65" y="3141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65" y="3014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65" y="2887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510476"/>
              <a:ext cx="63233" cy="6323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47294" y="196377"/>
            <a:ext cx="5064760" cy="42037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Gradient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Descent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5">
                <a:solidFill>
                  <a:srgbClr val="3333B2"/>
                </a:solidFill>
                <a:latin typeface="Calibri"/>
                <a:cs typeface="Calibri"/>
              </a:rPr>
              <a:t>Rule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23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direction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intend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move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should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180°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w.r.t.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gradient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78" y="25"/>
                  </a:moveTo>
                  <a:lnTo>
                    <a:pt x="-25" y="25"/>
                  </a:lnTo>
                  <a:lnTo>
                    <a:pt x="-25" y="118516"/>
                  </a:lnTo>
                  <a:lnTo>
                    <a:pt x="2879978" y="118516"/>
                  </a:lnTo>
                  <a:lnTo>
                    <a:pt x="2879978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79979" y="312153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279" y="3133620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244487"/>
            <a:ext cx="5193030" cy="664210"/>
            <a:chOff x="309193" y="244487"/>
            <a:chExt cx="5193030" cy="664210"/>
          </a:xfrm>
        </p:grpSpPr>
        <p:sp>
          <p:nvSpPr>
            <p:cNvPr id="3" name="object 3"/>
            <p:cNvSpPr/>
            <p:nvPr/>
          </p:nvSpPr>
          <p:spPr>
            <a:xfrm>
              <a:off x="309193" y="244487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71" y="178597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410438"/>
              <a:ext cx="5141670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806830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794130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65" y="288734"/>
              <a:ext cx="50736" cy="5180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454710"/>
              <a:ext cx="5142230" cy="403225"/>
            </a:xfrm>
            <a:custGeom>
              <a:avLst/>
              <a:gdLst/>
              <a:ahLst/>
              <a:cxnLst/>
              <a:rect l="l" t="t" r="r" b="b"/>
              <a:pathLst>
                <a:path w="5142230" h="403225">
                  <a:moveTo>
                    <a:pt x="5141671" y="0"/>
                  </a:moveTo>
                  <a:lnTo>
                    <a:pt x="0" y="0"/>
                  </a:lnTo>
                  <a:lnTo>
                    <a:pt x="0" y="352120"/>
                  </a:lnTo>
                  <a:lnTo>
                    <a:pt x="4008" y="371844"/>
                  </a:lnTo>
                  <a:lnTo>
                    <a:pt x="14922" y="387997"/>
                  </a:lnTo>
                  <a:lnTo>
                    <a:pt x="31075" y="398912"/>
                  </a:lnTo>
                  <a:lnTo>
                    <a:pt x="50800" y="402920"/>
                  </a:lnTo>
                  <a:lnTo>
                    <a:pt x="5090871" y="402920"/>
                  </a:lnTo>
                  <a:lnTo>
                    <a:pt x="5110596" y="398912"/>
                  </a:lnTo>
                  <a:lnTo>
                    <a:pt x="5126749" y="387997"/>
                  </a:lnTo>
                  <a:lnTo>
                    <a:pt x="5137663" y="371844"/>
                  </a:lnTo>
                  <a:lnTo>
                    <a:pt x="5141671" y="352120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65" y="326819"/>
              <a:ext cx="0" cy="499109"/>
            </a:xfrm>
            <a:custGeom>
              <a:avLst/>
              <a:gdLst/>
              <a:ahLst/>
              <a:cxnLst/>
              <a:rect l="l" t="t" r="r" b="b"/>
              <a:pathLst>
                <a:path w="0" h="499109">
                  <a:moveTo>
                    <a:pt x="0" y="4990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65" y="3141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65" y="3014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65" y="2887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510476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720509"/>
              <a:ext cx="63233" cy="6323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47294" y="196377"/>
            <a:ext cx="5064760" cy="63055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Gradient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Descent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5">
                <a:solidFill>
                  <a:srgbClr val="3333B2"/>
                </a:solidFill>
                <a:latin typeface="Calibri"/>
                <a:cs typeface="Calibri"/>
              </a:rPr>
              <a:t>Rule</a:t>
            </a:r>
            <a:endParaRPr sz="1100">
              <a:latin typeface="Calibri"/>
              <a:cs typeface="Calibri"/>
            </a:endParaRPr>
          </a:p>
          <a:p>
            <a:pPr marL="289560" marR="5080">
              <a:lnSpc>
                <a:spcPts val="1650"/>
              </a:lnSpc>
              <a:spcBef>
                <a:spcPts val="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direction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u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intend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move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should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180°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w.r.t.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gradient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words,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move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opposite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gradient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7" name="object 1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975279" y="3133620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244487"/>
            <a:ext cx="5193030" cy="664210"/>
            <a:chOff x="309193" y="244487"/>
            <a:chExt cx="5193030" cy="664210"/>
          </a:xfrm>
        </p:grpSpPr>
        <p:sp>
          <p:nvSpPr>
            <p:cNvPr id="3" name="object 3"/>
            <p:cNvSpPr/>
            <p:nvPr/>
          </p:nvSpPr>
          <p:spPr>
            <a:xfrm>
              <a:off x="309193" y="244487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71" y="178597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410438"/>
              <a:ext cx="5141670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806830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794130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65" y="288734"/>
              <a:ext cx="50736" cy="5180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454710"/>
              <a:ext cx="5142230" cy="403225"/>
            </a:xfrm>
            <a:custGeom>
              <a:avLst/>
              <a:gdLst/>
              <a:ahLst/>
              <a:cxnLst/>
              <a:rect l="l" t="t" r="r" b="b"/>
              <a:pathLst>
                <a:path w="5142230" h="403225">
                  <a:moveTo>
                    <a:pt x="5141671" y="0"/>
                  </a:moveTo>
                  <a:lnTo>
                    <a:pt x="0" y="0"/>
                  </a:lnTo>
                  <a:lnTo>
                    <a:pt x="0" y="352120"/>
                  </a:lnTo>
                  <a:lnTo>
                    <a:pt x="4008" y="371844"/>
                  </a:lnTo>
                  <a:lnTo>
                    <a:pt x="14922" y="387997"/>
                  </a:lnTo>
                  <a:lnTo>
                    <a:pt x="31075" y="398912"/>
                  </a:lnTo>
                  <a:lnTo>
                    <a:pt x="50800" y="402920"/>
                  </a:lnTo>
                  <a:lnTo>
                    <a:pt x="5090871" y="402920"/>
                  </a:lnTo>
                  <a:lnTo>
                    <a:pt x="5110596" y="398912"/>
                  </a:lnTo>
                  <a:lnTo>
                    <a:pt x="5126749" y="387997"/>
                  </a:lnTo>
                  <a:lnTo>
                    <a:pt x="5137663" y="371844"/>
                  </a:lnTo>
                  <a:lnTo>
                    <a:pt x="5141671" y="352120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65" y="326819"/>
              <a:ext cx="0" cy="499109"/>
            </a:xfrm>
            <a:custGeom>
              <a:avLst/>
              <a:gdLst/>
              <a:ahLst/>
              <a:cxnLst/>
              <a:rect l="l" t="t" r="r" b="b"/>
              <a:pathLst>
                <a:path w="0" h="499109">
                  <a:moveTo>
                    <a:pt x="0" y="4990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65" y="3141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65" y="3014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65" y="2887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510476"/>
              <a:ext cx="63233" cy="63233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7294" y="196377"/>
            <a:ext cx="5064760" cy="420370"/>
          </a:xfrm>
          <a:prstGeom prst="rect"/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5">
                <a:solidFill>
                  <a:srgbClr val="3333B2"/>
                </a:solidFill>
              </a:rPr>
              <a:t>Gradient</a:t>
            </a:r>
            <a:r>
              <a:rPr dirty="0" spc="85">
                <a:solidFill>
                  <a:srgbClr val="3333B2"/>
                </a:solidFill>
              </a:rPr>
              <a:t> </a:t>
            </a:r>
            <a:r>
              <a:rPr dirty="0" spc="10">
                <a:solidFill>
                  <a:srgbClr val="3333B2"/>
                </a:solidFill>
              </a:rPr>
              <a:t>Descent</a:t>
            </a:r>
            <a:r>
              <a:rPr dirty="0" spc="85">
                <a:solidFill>
                  <a:srgbClr val="3333B2"/>
                </a:solidFill>
              </a:rPr>
              <a:t> </a:t>
            </a:r>
            <a:r>
              <a:rPr dirty="0" spc="55">
                <a:solidFill>
                  <a:srgbClr val="3333B2"/>
                </a:solidFill>
              </a:rPr>
              <a:t>Rule</a:t>
            </a:r>
          </a:p>
          <a:p>
            <a:pPr marL="289560">
              <a:lnSpc>
                <a:spcPct val="100000"/>
              </a:lnSpc>
              <a:spcBef>
                <a:spcPts val="235"/>
              </a:spcBef>
            </a:pPr>
            <a:r>
              <a:rPr dirty="0" spc="70"/>
              <a:t>The</a:t>
            </a:r>
            <a:r>
              <a:rPr dirty="0" spc="75"/>
              <a:t> </a:t>
            </a:r>
            <a:r>
              <a:rPr dirty="0" spc="15"/>
              <a:t>direction</a:t>
            </a:r>
            <a:r>
              <a:rPr dirty="0" spc="85"/>
              <a:t> </a:t>
            </a:r>
            <a:r>
              <a:rPr dirty="0" spc="55" i="1">
                <a:latin typeface="Calibri"/>
                <a:cs typeface="Calibri"/>
              </a:rPr>
              <a:t>u</a:t>
            </a:r>
            <a:r>
              <a:rPr dirty="0" spc="85" i="1">
                <a:latin typeface="Calibri"/>
                <a:cs typeface="Calibri"/>
              </a:rPr>
              <a:t> </a:t>
            </a:r>
            <a:r>
              <a:rPr dirty="0" spc="35"/>
              <a:t>that</a:t>
            </a:r>
            <a:r>
              <a:rPr dirty="0" spc="85"/>
              <a:t> </a:t>
            </a:r>
            <a:r>
              <a:rPr dirty="0" spc="-50"/>
              <a:t>we</a:t>
            </a:r>
            <a:r>
              <a:rPr dirty="0" spc="85"/>
              <a:t> </a:t>
            </a:r>
            <a:r>
              <a:rPr dirty="0" spc="15"/>
              <a:t>intend</a:t>
            </a:r>
            <a:r>
              <a:rPr dirty="0" spc="85"/>
              <a:t> </a:t>
            </a:r>
            <a:r>
              <a:rPr dirty="0" spc="10"/>
              <a:t>to</a:t>
            </a:r>
            <a:r>
              <a:rPr dirty="0" spc="80"/>
              <a:t> </a:t>
            </a:r>
            <a:r>
              <a:rPr dirty="0" spc="-15"/>
              <a:t>move</a:t>
            </a:r>
            <a:r>
              <a:rPr dirty="0" spc="85"/>
              <a:t> </a:t>
            </a:r>
            <a:r>
              <a:rPr dirty="0" spc="35"/>
              <a:t>in</a:t>
            </a:r>
            <a:r>
              <a:rPr dirty="0" spc="85"/>
              <a:t> </a:t>
            </a:r>
            <a:r>
              <a:rPr dirty="0" spc="15"/>
              <a:t>should</a:t>
            </a:r>
            <a:r>
              <a:rPr dirty="0" spc="85"/>
              <a:t> </a:t>
            </a:r>
            <a:r>
              <a:rPr dirty="0" spc="-5"/>
              <a:t>be</a:t>
            </a:r>
            <a:r>
              <a:rPr dirty="0" spc="85"/>
              <a:t> </a:t>
            </a:r>
            <a:r>
              <a:rPr dirty="0" spc="35"/>
              <a:t>at</a:t>
            </a:r>
            <a:r>
              <a:rPr dirty="0" spc="85"/>
              <a:t> </a:t>
            </a:r>
            <a:r>
              <a:rPr dirty="0" spc="-15"/>
              <a:t>180°</a:t>
            </a:r>
            <a:r>
              <a:rPr dirty="0" spc="75"/>
              <a:t> </a:t>
            </a:r>
            <a:r>
              <a:rPr dirty="0" spc="25"/>
              <a:t>w.r.t.</a:t>
            </a:r>
            <a:r>
              <a:rPr dirty="0" spc="229"/>
              <a:t> </a:t>
            </a:r>
            <a:r>
              <a:rPr dirty="0" spc="5"/>
              <a:t>the</a:t>
            </a:r>
            <a:r>
              <a:rPr dirty="0" spc="85"/>
              <a:t> </a:t>
            </a:r>
            <a:r>
              <a:rPr dirty="0" spc="15"/>
              <a:t>gradient</a:t>
            </a: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583" y="720509"/>
            <a:ext cx="63233" cy="63233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09193" y="1009560"/>
            <a:ext cx="5142230" cy="186690"/>
          </a:xfrm>
          <a:custGeom>
            <a:avLst/>
            <a:gdLst/>
            <a:ahLst/>
            <a:cxnLst/>
            <a:rect l="l" t="t" r="r" b="b"/>
            <a:pathLst>
              <a:path w="5142230" h="186690">
                <a:moveTo>
                  <a:pt x="5090871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5141671" y="186558"/>
                </a:lnTo>
                <a:lnTo>
                  <a:pt x="5141671" y="50800"/>
                </a:lnTo>
                <a:lnTo>
                  <a:pt x="5137663" y="31075"/>
                </a:lnTo>
                <a:lnTo>
                  <a:pt x="5126749" y="14922"/>
                </a:lnTo>
                <a:lnTo>
                  <a:pt x="5110596" y="4008"/>
                </a:lnTo>
                <a:lnTo>
                  <a:pt x="5090871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47294" y="635024"/>
            <a:ext cx="3941445" cy="5492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8956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words,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move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opposite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gradient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Parameter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3333B2"/>
                </a:solidFill>
                <a:latin typeface="Calibri"/>
                <a:cs typeface="Calibri"/>
              </a:rPr>
              <a:t>Update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Equations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9193" y="1053782"/>
            <a:ext cx="5193030" cy="1145540"/>
            <a:chOff x="309193" y="1053782"/>
            <a:chExt cx="5193030" cy="114554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194" y="1183462"/>
              <a:ext cx="5141670" cy="506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097430"/>
              <a:ext cx="101600" cy="101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084730"/>
              <a:ext cx="5090807" cy="114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0865" y="1053795"/>
              <a:ext cx="50736" cy="10436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09193" y="1227735"/>
              <a:ext cx="5142230" cy="920750"/>
            </a:xfrm>
            <a:custGeom>
              <a:avLst/>
              <a:gdLst/>
              <a:ahLst/>
              <a:cxnLst/>
              <a:rect l="l" t="t" r="r" b="b"/>
              <a:pathLst>
                <a:path w="5142230" h="920750">
                  <a:moveTo>
                    <a:pt x="5141671" y="0"/>
                  </a:moveTo>
                  <a:lnTo>
                    <a:pt x="0" y="0"/>
                  </a:lnTo>
                  <a:lnTo>
                    <a:pt x="0" y="869694"/>
                  </a:lnTo>
                  <a:lnTo>
                    <a:pt x="4008" y="889419"/>
                  </a:lnTo>
                  <a:lnTo>
                    <a:pt x="14922" y="905572"/>
                  </a:lnTo>
                  <a:lnTo>
                    <a:pt x="31075" y="916486"/>
                  </a:lnTo>
                  <a:lnTo>
                    <a:pt x="50800" y="920495"/>
                  </a:lnTo>
                  <a:lnTo>
                    <a:pt x="5090871" y="920495"/>
                  </a:lnTo>
                  <a:lnTo>
                    <a:pt x="5110596" y="916486"/>
                  </a:lnTo>
                  <a:lnTo>
                    <a:pt x="5126749" y="905572"/>
                  </a:lnTo>
                  <a:lnTo>
                    <a:pt x="5137663" y="889419"/>
                  </a:lnTo>
                  <a:lnTo>
                    <a:pt x="5141671" y="869694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450865" y="1091882"/>
              <a:ext cx="0" cy="1024890"/>
            </a:xfrm>
            <a:custGeom>
              <a:avLst/>
              <a:gdLst/>
              <a:ahLst/>
              <a:cxnLst/>
              <a:rect l="l" t="t" r="r" b="b"/>
              <a:pathLst>
                <a:path w="0" h="1024889">
                  <a:moveTo>
                    <a:pt x="0" y="10245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450865" y="10791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450865" y="10664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450865" y="10537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472387" y="1889618"/>
            <a:ext cx="64769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8057" y="1831516"/>
            <a:ext cx="87121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55" i="1">
                <a:latin typeface="Calibri"/>
                <a:cs typeface="Calibri"/>
              </a:rPr>
              <a:t>he</a:t>
            </a:r>
            <a:r>
              <a:rPr dirty="0" sz="1100" spc="70" i="1">
                <a:latin typeface="Calibri"/>
                <a:cs typeface="Calibri"/>
              </a:rPr>
              <a:t>r</a:t>
            </a:r>
            <a:r>
              <a:rPr dirty="0" sz="1100" i="1">
                <a:latin typeface="Calibri"/>
                <a:cs typeface="Calibri"/>
              </a:rPr>
              <a:t>e,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0386" y="1277833"/>
            <a:ext cx="1183640" cy="652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7470" marR="30480" indent="-40005">
              <a:lnSpc>
                <a:spcPct val="125299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5" i="1">
                <a:latin typeface="Calibri"/>
                <a:cs typeface="Calibri"/>
              </a:rPr>
              <a:t>η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t 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5" i="1">
                <a:latin typeface="Calibri"/>
                <a:cs typeface="Calibri"/>
              </a:rPr>
              <a:t>η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endParaRPr baseline="-10416" sz="1200">
              <a:latin typeface="Calibri"/>
              <a:cs typeface="Calibri"/>
            </a:endParaRPr>
          </a:p>
          <a:p>
            <a:pPr marL="519430">
              <a:lnSpc>
                <a:spcPct val="100000"/>
              </a:lnSpc>
              <a:spcBef>
                <a:spcPts val="305"/>
              </a:spcBef>
            </a:pPr>
            <a:r>
              <a:rPr dirty="0" u="sng" sz="1100" spc="5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u="sng" sz="1100" spc="34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dirty="0" u="sng" sz="1100" spc="-10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100" spc="8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</a:t>
            </a:r>
            <a:r>
              <a:rPr dirty="0" u="sng" sz="1100" spc="2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sz="1100" spc="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,</a:t>
            </a:r>
            <a:r>
              <a:rPr dirty="0" u="sng" sz="1100" spc="-7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100" spc="-10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</a:t>
            </a:r>
            <a:r>
              <a:rPr dirty="0" u="sng" sz="1100" spc="8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05673" y="1932875"/>
            <a:ext cx="1169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0050" algn="l"/>
              </a:tabLst>
            </a:pPr>
            <a:r>
              <a:rPr dirty="0" baseline="2525" sz="1650" spc="75" i="1">
                <a:latin typeface="Calibri"/>
                <a:cs typeface="Calibri"/>
              </a:rPr>
              <a:t>∂</a:t>
            </a:r>
            <a:r>
              <a:rPr dirty="0" baseline="2525" sz="1650" spc="-15" i="1">
                <a:latin typeface="Calibri"/>
                <a:cs typeface="Calibri"/>
              </a:rPr>
              <a:t>w</a:t>
            </a:r>
            <a:r>
              <a:rPr dirty="0" baseline="2525" sz="1650" i="1">
                <a:latin typeface="Calibri"/>
                <a:cs typeface="Calibri"/>
              </a:rPr>
              <a:t>	</a:t>
            </a:r>
            <a:r>
              <a:rPr dirty="0" sz="800" spc="-40" i="1">
                <a:latin typeface="Verdana"/>
                <a:cs typeface="Verdana"/>
              </a:rPr>
              <a:t>at</a:t>
            </a:r>
            <a:r>
              <a:rPr dirty="0" sz="800" spc="25" i="1">
                <a:latin typeface="Verdana"/>
                <a:cs typeface="Verdana"/>
              </a:rPr>
              <a:t> </a:t>
            </a:r>
            <a:r>
              <a:rPr dirty="0" sz="800" spc="35">
                <a:latin typeface="Calibri"/>
                <a:cs typeface="Calibri"/>
              </a:rPr>
              <a:t>w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,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-60">
                <a:latin typeface="Calibri"/>
                <a:cs typeface="Calibri"/>
              </a:rPr>
              <a:t>b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-60">
                <a:latin typeface="Calibri"/>
                <a:cs typeface="Calibri"/>
              </a:rPr>
              <a:t>b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24213" y="2008154"/>
            <a:ext cx="38735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7820" algn="l"/>
              </a:tabLst>
            </a:pPr>
            <a:r>
              <a:rPr dirty="0" sz="600" spc="45" i="1">
                <a:latin typeface="Verdana"/>
                <a:cs typeface="Verdana"/>
              </a:rPr>
              <a:t>t</a:t>
            </a:r>
            <a:r>
              <a:rPr dirty="0" sz="600" spc="45" i="1">
                <a:latin typeface="Verdana"/>
                <a:cs typeface="Verdana"/>
              </a:rPr>
              <a:t>	</a:t>
            </a:r>
            <a:r>
              <a:rPr dirty="0" sz="600" spc="45" i="1">
                <a:latin typeface="Verdana"/>
                <a:cs typeface="Verdana"/>
              </a:rPr>
              <a:t>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98800" y="1831516"/>
            <a:ext cx="4083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35197" y="1715285"/>
            <a:ext cx="586105" cy="40322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dirty="0" u="sng" sz="1100" spc="5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u="sng" sz="1100" spc="34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dirty="0" u="sng" sz="1100" spc="-10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100" spc="8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</a:t>
            </a:r>
            <a:r>
              <a:rPr dirty="0" u="sng" sz="1100" spc="2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sz="1100" spc="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,</a:t>
            </a:r>
            <a:r>
              <a:rPr dirty="0" u="sng" sz="1100" spc="-7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100" spc="-10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</a:t>
            </a:r>
            <a:r>
              <a:rPr dirty="0" u="sng" sz="1100" spc="8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dirty="0" sz="1100" spc="-25" i="1">
                <a:latin typeface="Calibri"/>
                <a:cs typeface="Calibri"/>
              </a:rPr>
              <a:t>∂b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10977" y="1970200"/>
            <a:ext cx="78232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40" i="1">
                <a:latin typeface="Verdana"/>
                <a:cs typeface="Verdana"/>
              </a:rPr>
              <a:t>at</a:t>
            </a:r>
            <a:r>
              <a:rPr dirty="0" sz="800" spc="25" i="1">
                <a:latin typeface="Verdana"/>
                <a:cs typeface="Verdana"/>
              </a:rPr>
              <a:t> </a:t>
            </a:r>
            <a:r>
              <a:rPr dirty="0" sz="800" spc="35">
                <a:latin typeface="Calibri"/>
                <a:cs typeface="Calibri"/>
              </a:rPr>
              <a:t>w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,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-60">
                <a:latin typeface="Calibri"/>
                <a:cs typeface="Calibri"/>
              </a:rPr>
              <a:t>b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-60">
                <a:latin typeface="Calibri"/>
                <a:cs typeface="Calibri"/>
              </a:rPr>
              <a:t>b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41951" y="2008154"/>
            <a:ext cx="38735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7820" algn="l"/>
              </a:tabLst>
            </a:pPr>
            <a:r>
              <a:rPr dirty="0" sz="600" spc="45" i="1">
                <a:latin typeface="Verdana"/>
                <a:cs typeface="Verdana"/>
              </a:rPr>
              <a:t>t</a:t>
            </a:r>
            <a:r>
              <a:rPr dirty="0" sz="600" spc="45" i="1">
                <a:latin typeface="Verdana"/>
                <a:cs typeface="Verdana"/>
              </a:rPr>
              <a:t>	</a:t>
            </a:r>
            <a:r>
              <a:rPr dirty="0" sz="600" spc="45" i="1">
                <a:latin typeface="Verdana"/>
                <a:cs typeface="Verdana"/>
              </a:rPr>
              <a:t>t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8" name="object 3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975279" y="3133620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244487"/>
            <a:ext cx="5193030" cy="664210"/>
            <a:chOff x="309193" y="244487"/>
            <a:chExt cx="5193030" cy="664210"/>
          </a:xfrm>
        </p:grpSpPr>
        <p:sp>
          <p:nvSpPr>
            <p:cNvPr id="3" name="object 3"/>
            <p:cNvSpPr/>
            <p:nvPr/>
          </p:nvSpPr>
          <p:spPr>
            <a:xfrm>
              <a:off x="309193" y="244487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71" y="178597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410438"/>
              <a:ext cx="5141670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806830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794130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65" y="288734"/>
              <a:ext cx="50736" cy="5180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454710"/>
              <a:ext cx="5142230" cy="403225"/>
            </a:xfrm>
            <a:custGeom>
              <a:avLst/>
              <a:gdLst/>
              <a:ahLst/>
              <a:cxnLst/>
              <a:rect l="l" t="t" r="r" b="b"/>
              <a:pathLst>
                <a:path w="5142230" h="403225">
                  <a:moveTo>
                    <a:pt x="5141671" y="0"/>
                  </a:moveTo>
                  <a:lnTo>
                    <a:pt x="0" y="0"/>
                  </a:lnTo>
                  <a:lnTo>
                    <a:pt x="0" y="352120"/>
                  </a:lnTo>
                  <a:lnTo>
                    <a:pt x="4008" y="371844"/>
                  </a:lnTo>
                  <a:lnTo>
                    <a:pt x="14922" y="387997"/>
                  </a:lnTo>
                  <a:lnTo>
                    <a:pt x="31075" y="398912"/>
                  </a:lnTo>
                  <a:lnTo>
                    <a:pt x="50800" y="402920"/>
                  </a:lnTo>
                  <a:lnTo>
                    <a:pt x="5090871" y="402920"/>
                  </a:lnTo>
                  <a:lnTo>
                    <a:pt x="5110596" y="398912"/>
                  </a:lnTo>
                  <a:lnTo>
                    <a:pt x="5126749" y="387997"/>
                  </a:lnTo>
                  <a:lnTo>
                    <a:pt x="5137663" y="371844"/>
                  </a:lnTo>
                  <a:lnTo>
                    <a:pt x="5141671" y="352120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65" y="326819"/>
              <a:ext cx="0" cy="499109"/>
            </a:xfrm>
            <a:custGeom>
              <a:avLst/>
              <a:gdLst/>
              <a:ahLst/>
              <a:cxnLst/>
              <a:rect l="l" t="t" r="r" b="b"/>
              <a:pathLst>
                <a:path w="0" h="499109">
                  <a:moveTo>
                    <a:pt x="0" y="4990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65" y="3141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65" y="3014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65" y="2887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510476"/>
              <a:ext cx="63233" cy="63233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7294" y="196377"/>
            <a:ext cx="5064760" cy="420370"/>
          </a:xfrm>
          <a:prstGeom prst="rect"/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5">
                <a:solidFill>
                  <a:srgbClr val="3333B2"/>
                </a:solidFill>
              </a:rPr>
              <a:t>Gradient</a:t>
            </a:r>
            <a:r>
              <a:rPr dirty="0" spc="85">
                <a:solidFill>
                  <a:srgbClr val="3333B2"/>
                </a:solidFill>
              </a:rPr>
              <a:t> </a:t>
            </a:r>
            <a:r>
              <a:rPr dirty="0" spc="10">
                <a:solidFill>
                  <a:srgbClr val="3333B2"/>
                </a:solidFill>
              </a:rPr>
              <a:t>Descent</a:t>
            </a:r>
            <a:r>
              <a:rPr dirty="0" spc="85">
                <a:solidFill>
                  <a:srgbClr val="3333B2"/>
                </a:solidFill>
              </a:rPr>
              <a:t> </a:t>
            </a:r>
            <a:r>
              <a:rPr dirty="0" spc="55">
                <a:solidFill>
                  <a:srgbClr val="3333B2"/>
                </a:solidFill>
              </a:rPr>
              <a:t>Rule</a:t>
            </a:r>
          </a:p>
          <a:p>
            <a:pPr marL="289560">
              <a:lnSpc>
                <a:spcPct val="100000"/>
              </a:lnSpc>
              <a:spcBef>
                <a:spcPts val="235"/>
              </a:spcBef>
            </a:pPr>
            <a:r>
              <a:rPr dirty="0" spc="70"/>
              <a:t>The</a:t>
            </a:r>
            <a:r>
              <a:rPr dirty="0" spc="75"/>
              <a:t> </a:t>
            </a:r>
            <a:r>
              <a:rPr dirty="0" spc="15"/>
              <a:t>direction</a:t>
            </a:r>
            <a:r>
              <a:rPr dirty="0" spc="85"/>
              <a:t> </a:t>
            </a:r>
            <a:r>
              <a:rPr dirty="0" spc="55" i="1">
                <a:latin typeface="Calibri"/>
                <a:cs typeface="Calibri"/>
              </a:rPr>
              <a:t>u</a:t>
            </a:r>
            <a:r>
              <a:rPr dirty="0" spc="85" i="1">
                <a:latin typeface="Calibri"/>
                <a:cs typeface="Calibri"/>
              </a:rPr>
              <a:t> </a:t>
            </a:r>
            <a:r>
              <a:rPr dirty="0" spc="35"/>
              <a:t>that</a:t>
            </a:r>
            <a:r>
              <a:rPr dirty="0" spc="85"/>
              <a:t> </a:t>
            </a:r>
            <a:r>
              <a:rPr dirty="0" spc="-50"/>
              <a:t>we</a:t>
            </a:r>
            <a:r>
              <a:rPr dirty="0" spc="85"/>
              <a:t> </a:t>
            </a:r>
            <a:r>
              <a:rPr dirty="0" spc="15"/>
              <a:t>intend</a:t>
            </a:r>
            <a:r>
              <a:rPr dirty="0" spc="85"/>
              <a:t> </a:t>
            </a:r>
            <a:r>
              <a:rPr dirty="0" spc="10"/>
              <a:t>to</a:t>
            </a:r>
            <a:r>
              <a:rPr dirty="0" spc="80"/>
              <a:t> </a:t>
            </a:r>
            <a:r>
              <a:rPr dirty="0" spc="-15"/>
              <a:t>move</a:t>
            </a:r>
            <a:r>
              <a:rPr dirty="0" spc="85"/>
              <a:t> </a:t>
            </a:r>
            <a:r>
              <a:rPr dirty="0" spc="35"/>
              <a:t>in</a:t>
            </a:r>
            <a:r>
              <a:rPr dirty="0" spc="85"/>
              <a:t> </a:t>
            </a:r>
            <a:r>
              <a:rPr dirty="0" spc="15"/>
              <a:t>should</a:t>
            </a:r>
            <a:r>
              <a:rPr dirty="0" spc="85"/>
              <a:t> </a:t>
            </a:r>
            <a:r>
              <a:rPr dirty="0" spc="-5"/>
              <a:t>be</a:t>
            </a:r>
            <a:r>
              <a:rPr dirty="0" spc="85"/>
              <a:t> </a:t>
            </a:r>
            <a:r>
              <a:rPr dirty="0" spc="35"/>
              <a:t>at</a:t>
            </a:r>
            <a:r>
              <a:rPr dirty="0" spc="85"/>
              <a:t> </a:t>
            </a:r>
            <a:r>
              <a:rPr dirty="0" spc="-15"/>
              <a:t>180°</a:t>
            </a:r>
            <a:r>
              <a:rPr dirty="0" spc="75"/>
              <a:t> </a:t>
            </a:r>
            <a:r>
              <a:rPr dirty="0" spc="25"/>
              <a:t>w.r.t.</a:t>
            </a:r>
            <a:r>
              <a:rPr dirty="0" spc="229"/>
              <a:t> </a:t>
            </a:r>
            <a:r>
              <a:rPr dirty="0" spc="5"/>
              <a:t>the</a:t>
            </a:r>
            <a:r>
              <a:rPr dirty="0" spc="85"/>
              <a:t> </a:t>
            </a:r>
            <a:r>
              <a:rPr dirty="0" spc="15"/>
              <a:t>gradient</a:t>
            </a: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583" y="720509"/>
            <a:ext cx="63233" cy="63233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09193" y="1009560"/>
            <a:ext cx="5142230" cy="186690"/>
          </a:xfrm>
          <a:custGeom>
            <a:avLst/>
            <a:gdLst/>
            <a:ahLst/>
            <a:cxnLst/>
            <a:rect l="l" t="t" r="r" b="b"/>
            <a:pathLst>
              <a:path w="5142230" h="186690">
                <a:moveTo>
                  <a:pt x="5090871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5141671" y="186558"/>
                </a:lnTo>
                <a:lnTo>
                  <a:pt x="5141671" y="50800"/>
                </a:lnTo>
                <a:lnTo>
                  <a:pt x="5137663" y="31075"/>
                </a:lnTo>
                <a:lnTo>
                  <a:pt x="5126749" y="14922"/>
                </a:lnTo>
                <a:lnTo>
                  <a:pt x="5110596" y="4008"/>
                </a:lnTo>
                <a:lnTo>
                  <a:pt x="5090871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47294" y="635024"/>
            <a:ext cx="3941445" cy="5492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8956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words,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move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direction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opposite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gradient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Parameter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3333B2"/>
                </a:solidFill>
                <a:latin typeface="Calibri"/>
                <a:cs typeface="Calibri"/>
              </a:rPr>
              <a:t>Update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Equations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9193" y="1053782"/>
            <a:ext cx="5193030" cy="1145540"/>
            <a:chOff x="309193" y="1053782"/>
            <a:chExt cx="5193030" cy="114554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194" y="1183462"/>
              <a:ext cx="5141670" cy="506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097430"/>
              <a:ext cx="101600" cy="101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084730"/>
              <a:ext cx="5090807" cy="114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0865" y="1053795"/>
              <a:ext cx="50736" cy="10436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09193" y="1227735"/>
              <a:ext cx="5142230" cy="920750"/>
            </a:xfrm>
            <a:custGeom>
              <a:avLst/>
              <a:gdLst/>
              <a:ahLst/>
              <a:cxnLst/>
              <a:rect l="l" t="t" r="r" b="b"/>
              <a:pathLst>
                <a:path w="5142230" h="920750">
                  <a:moveTo>
                    <a:pt x="5141671" y="0"/>
                  </a:moveTo>
                  <a:lnTo>
                    <a:pt x="0" y="0"/>
                  </a:lnTo>
                  <a:lnTo>
                    <a:pt x="0" y="869694"/>
                  </a:lnTo>
                  <a:lnTo>
                    <a:pt x="4008" y="889419"/>
                  </a:lnTo>
                  <a:lnTo>
                    <a:pt x="14922" y="905572"/>
                  </a:lnTo>
                  <a:lnTo>
                    <a:pt x="31075" y="916486"/>
                  </a:lnTo>
                  <a:lnTo>
                    <a:pt x="50800" y="920495"/>
                  </a:lnTo>
                  <a:lnTo>
                    <a:pt x="5090871" y="920495"/>
                  </a:lnTo>
                  <a:lnTo>
                    <a:pt x="5110596" y="916486"/>
                  </a:lnTo>
                  <a:lnTo>
                    <a:pt x="5126749" y="905572"/>
                  </a:lnTo>
                  <a:lnTo>
                    <a:pt x="5137663" y="889419"/>
                  </a:lnTo>
                  <a:lnTo>
                    <a:pt x="5141671" y="869694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450865" y="1091882"/>
              <a:ext cx="0" cy="1024890"/>
            </a:xfrm>
            <a:custGeom>
              <a:avLst/>
              <a:gdLst/>
              <a:ahLst/>
              <a:cxnLst/>
              <a:rect l="l" t="t" r="r" b="b"/>
              <a:pathLst>
                <a:path w="0" h="1024889">
                  <a:moveTo>
                    <a:pt x="0" y="10245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450865" y="10791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450865" y="10664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450865" y="10537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472387" y="1889618"/>
            <a:ext cx="64769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8057" y="1831516"/>
            <a:ext cx="87121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55" i="1">
                <a:latin typeface="Calibri"/>
                <a:cs typeface="Calibri"/>
              </a:rPr>
              <a:t>he</a:t>
            </a:r>
            <a:r>
              <a:rPr dirty="0" sz="1100" spc="70" i="1">
                <a:latin typeface="Calibri"/>
                <a:cs typeface="Calibri"/>
              </a:rPr>
              <a:t>r</a:t>
            </a:r>
            <a:r>
              <a:rPr dirty="0" sz="1100" i="1">
                <a:latin typeface="Calibri"/>
                <a:cs typeface="Calibri"/>
              </a:rPr>
              <a:t>e,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0386" y="1277833"/>
            <a:ext cx="1183640" cy="652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7470" marR="30480" indent="-40005">
              <a:lnSpc>
                <a:spcPct val="125299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5" i="1">
                <a:latin typeface="Calibri"/>
                <a:cs typeface="Calibri"/>
              </a:rPr>
              <a:t>η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t 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5" i="1">
                <a:latin typeface="Calibri"/>
                <a:cs typeface="Calibri"/>
              </a:rPr>
              <a:t>η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endParaRPr baseline="-10416" sz="1200">
              <a:latin typeface="Calibri"/>
              <a:cs typeface="Calibri"/>
            </a:endParaRPr>
          </a:p>
          <a:p>
            <a:pPr marL="519430">
              <a:lnSpc>
                <a:spcPct val="100000"/>
              </a:lnSpc>
              <a:spcBef>
                <a:spcPts val="305"/>
              </a:spcBef>
            </a:pPr>
            <a:r>
              <a:rPr dirty="0" u="sng" sz="1100" spc="5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u="sng" sz="1100" spc="34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dirty="0" u="sng" sz="1100" spc="-10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100" spc="8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</a:t>
            </a:r>
            <a:r>
              <a:rPr dirty="0" u="sng" sz="1100" spc="2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sz="1100" spc="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,</a:t>
            </a:r>
            <a:r>
              <a:rPr dirty="0" u="sng" sz="1100" spc="-7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100" spc="-10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</a:t>
            </a:r>
            <a:r>
              <a:rPr dirty="0" u="sng" sz="1100" spc="8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05673" y="1932875"/>
            <a:ext cx="1169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0050" algn="l"/>
              </a:tabLst>
            </a:pPr>
            <a:r>
              <a:rPr dirty="0" baseline="2525" sz="1650" spc="75" i="1">
                <a:latin typeface="Calibri"/>
                <a:cs typeface="Calibri"/>
              </a:rPr>
              <a:t>∂</a:t>
            </a:r>
            <a:r>
              <a:rPr dirty="0" baseline="2525" sz="1650" spc="-15" i="1">
                <a:latin typeface="Calibri"/>
                <a:cs typeface="Calibri"/>
              </a:rPr>
              <a:t>w</a:t>
            </a:r>
            <a:r>
              <a:rPr dirty="0" baseline="2525" sz="1650" i="1">
                <a:latin typeface="Calibri"/>
                <a:cs typeface="Calibri"/>
              </a:rPr>
              <a:t>	</a:t>
            </a:r>
            <a:r>
              <a:rPr dirty="0" sz="800" spc="-40" i="1">
                <a:latin typeface="Verdana"/>
                <a:cs typeface="Verdana"/>
              </a:rPr>
              <a:t>at</a:t>
            </a:r>
            <a:r>
              <a:rPr dirty="0" sz="800" spc="25" i="1">
                <a:latin typeface="Verdana"/>
                <a:cs typeface="Verdana"/>
              </a:rPr>
              <a:t> </a:t>
            </a:r>
            <a:r>
              <a:rPr dirty="0" sz="800" spc="35">
                <a:latin typeface="Calibri"/>
                <a:cs typeface="Calibri"/>
              </a:rPr>
              <a:t>w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,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-60">
                <a:latin typeface="Calibri"/>
                <a:cs typeface="Calibri"/>
              </a:rPr>
              <a:t>b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-60">
                <a:latin typeface="Calibri"/>
                <a:cs typeface="Calibri"/>
              </a:rPr>
              <a:t>b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24213" y="2008154"/>
            <a:ext cx="38735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7820" algn="l"/>
              </a:tabLst>
            </a:pPr>
            <a:r>
              <a:rPr dirty="0" sz="600" spc="45" i="1">
                <a:latin typeface="Verdana"/>
                <a:cs typeface="Verdana"/>
              </a:rPr>
              <a:t>t</a:t>
            </a:r>
            <a:r>
              <a:rPr dirty="0" sz="600" spc="45" i="1">
                <a:latin typeface="Verdana"/>
                <a:cs typeface="Verdana"/>
              </a:rPr>
              <a:t>	</a:t>
            </a:r>
            <a:r>
              <a:rPr dirty="0" sz="600" spc="45" i="1">
                <a:latin typeface="Verdana"/>
                <a:cs typeface="Verdana"/>
              </a:rPr>
              <a:t>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98800" y="1831516"/>
            <a:ext cx="4083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35197" y="1715285"/>
            <a:ext cx="586105" cy="40322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dirty="0" u="sng" sz="1100" spc="5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u="sng" sz="1100" spc="34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dirty="0" u="sng" sz="1100" spc="-10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100" spc="8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</a:t>
            </a:r>
            <a:r>
              <a:rPr dirty="0" u="sng" sz="1100" spc="2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sz="1100" spc="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,</a:t>
            </a:r>
            <a:r>
              <a:rPr dirty="0" u="sng" sz="1100" spc="-7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100" spc="-10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</a:t>
            </a:r>
            <a:r>
              <a:rPr dirty="0" u="sng" sz="1100" spc="8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dirty="0" sz="1100" spc="-25" i="1">
                <a:latin typeface="Calibri"/>
                <a:cs typeface="Calibri"/>
              </a:rPr>
              <a:t>∂b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10977" y="1970200"/>
            <a:ext cx="78232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40" i="1">
                <a:latin typeface="Verdana"/>
                <a:cs typeface="Verdana"/>
              </a:rPr>
              <a:t>at</a:t>
            </a:r>
            <a:r>
              <a:rPr dirty="0" sz="800" spc="25" i="1">
                <a:latin typeface="Verdana"/>
                <a:cs typeface="Verdana"/>
              </a:rPr>
              <a:t> </a:t>
            </a:r>
            <a:r>
              <a:rPr dirty="0" sz="800" spc="35">
                <a:latin typeface="Calibri"/>
                <a:cs typeface="Calibri"/>
              </a:rPr>
              <a:t>w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,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-60">
                <a:latin typeface="Calibri"/>
                <a:cs typeface="Calibri"/>
              </a:rPr>
              <a:t>b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-60">
                <a:latin typeface="Calibri"/>
                <a:cs typeface="Calibri"/>
              </a:rPr>
              <a:t>b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41951" y="2008154"/>
            <a:ext cx="38735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7820" algn="l"/>
              </a:tabLst>
            </a:pPr>
            <a:r>
              <a:rPr dirty="0" sz="600" spc="45" i="1">
                <a:latin typeface="Verdana"/>
                <a:cs typeface="Verdana"/>
              </a:rPr>
              <a:t>t</a:t>
            </a:r>
            <a:r>
              <a:rPr dirty="0" sz="600" spc="45" i="1">
                <a:latin typeface="Verdana"/>
                <a:cs typeface="Verdana"/>
              </a:rPr>
              <a:t>	</a:t>
            </a:r>
            <a:r>
              <a:rPr dirty="0" sz="600" spc="45" i="1">
                <a:latin typeface="Verdana"/>
                <a:cs typeface="Verdana"/>
              </a:rPr>
              <a:t>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7294" y="2219717"/>
            <a:ext cx="504380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0">
                <a:latin typeface="Calibri"/>
                <a:cs typeface="Calibri"/>
              </a:rPr>
              <a:t>So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principled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way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moving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w</a:t>
            </a:r>
            <a:r>
              <a:rPr dirty="0" sz="1100" spc="-20">
                <a:latin typeface="Calibri"/>
                <a:cs typeface="Calibri"/>
              </a:rPr>
              <a:t>-</a:t>
            </a:r>
            <a:r>
              <a:rPr dirty="0" sz="1100" spc="-20" i="1">
                <a:latin typeface="Calibri"/>
                <a:cs typeface="Calibri"/>
              </a:rPr>
              <a:t>b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plane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“guess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work”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9" name="object 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975279" y="3133620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00849"/>
            <a:ext cx="2673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create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rule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37095" y="334695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49843" y="466445"/>
            <a:ext cx="41910" cy="0"/>
          </a:xfrm>
          <a:custGeom>
            <a:avLst/>
            <a:gdLst/>
            <a:ahLst/>
            <a:cxnLst/>
            <a:rect l="l" t="t" r="r" b="b"/>
            <a:pathLst>
              <a:path w="41910" h="0">
                <a:moveTo>
                  <a:pt x="0" y="0"/>
                </a:moveTo>
                <a:lnTo>
                  <a:pt x="4156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7095" y="5339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9467" y="854341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 h="0">
                <a:moveTo>
                  <a:pt x="0" y="0"/>
                </a:moveTo>
                <a:lnTo>
                  <a:pt x="4156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65706" y="1026413"/>
            <a:ext cx="42545" cy="0"/>
          </a:xfrm>
          <a:custGeom>
            <a:avLst/>
            <a:gdLst/>
            <a:ahLst/>
            <a:cxnLst/>
            <a:rect l="l" t="t" r="r" b="b"/>
            <a:pathLst>
              <a:path w="42544" h="0">
                <a:moveTo>
                  <a:pt x="0" y="0"/>
                </a:moveTo>
                <a:lnTo>
                  <a:pt x="4248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8888" y="1080566"/>
            <a:ext cx="0" cy="516255"/>
          </a:xfrm>
          <a:custGeom>
            <a:avLst/>
            <a:gdLst/>
            <a:ahLst/>
            <a:cxnLst/>
            <a:rect l="l" t="t" r="r" b="b"/>
            <a:pathLst>
              <a:path w="0" h="516255">
                <a:moveTo>
                  <a:pt x="0" y="51622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6295" y="50225"/>
            <a:ext cx="2750185" cy="1720214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489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create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rule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85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gradient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descent()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80"/>
              </a:spcBef>
            </a:pP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75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dirty="0" sz="1100" spc="80" i="1">
                <a:latin typeface="Calibri"/>
                <a:cs typeface="Calibri"/>
              </a:rPr>
              <a:t>max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iterations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65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Calibri"/>
                <a:cs typeface="Calibri"/>
              </a:rPr>
              <a:t>1000;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max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iterations</a:t>
            </a:r>
            <a:r>
              <a:rPr dirty="0" sz="1100" spc="10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  <a:p>
            <a:pPr marL="263525" marR="1295400">
              <a:lnSpc>
                <a:spcPct val="102699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5" i="1">
                <a:latin typeface="Calibri"/>
                <a:cs typeface="Calibri"/>
              </a:rPr>
              <a:t>η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>
                <a:latin typeface="Calibri"/>
                <a:cs typeface="Calibri"/>
              </a:rPr>
              <a:t>t</a:t>
            </a:r>
            <a:r>
              <a:rPr dirty="0" sz="1100" spc="5">
                <a:latin typeface="Calibri"/>
                <a:cs typeface="Calibri"/>
              </a:rPr>
              <a:t>; 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5" i="1">
                <a:latin typeface="Calibri"/>
                <a:cs typeface="Calibri"/>
              </a:rPr>
              <a:t>η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127">
                <a:latin typeface="Calibri"/>
                <a:cs typeface="Calibri"/>
              </a:rPr>
              <a:t>t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  <a:spcBef>
                <a:spcPts val="35"/>
              </a:spcBef>
            </a:pP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70">
                <a:latin typeface="Lucida Sans Unicode"/>
                <a:cs typeface="Lucida Sans Unicode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7095" y="1811883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3121456"/>
            <a:ext cx="5760085" cy="118745"/>
            <a:chOff x="0" y="3121456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-50"/>
                  </a:moveTo>
                  <a:lnTo>
                    <a:pt x="0" y="-50"/>
                  </a:lnTo>
                  <a:lnTo>
                    <a:pt x="0" y="118440"/>
                  </a:lnTo>
                  <a:lnTo>
                    <a:pt x="2880004" y="118440"/>
                  </a:lnTo>
                  <a:lnTo>
                    <a:pt x="2880004" y="-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456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37095" y="334695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49843" y="466445"/>
            <a:ext cx="41910" cy="0"/>
          </a:xfrm>
          <a:custGeom>
            <a:avLst/>
            <a:gdLst/>
            <a:ahLst/>
            <a:cxnLst/>
            <a:rect l="l" t="t" r="r" b="b"/>
            <a:pathLst>
              <a:path w="41910" h="0">
                <a:moveTo>
                  <a:pt x="0" y="0"/>
                </a:moveTo>
                <a:lnTo>
                  <a:pt x="4156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7095" y="5339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9467" y="854341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 h="0">
                <a:moveTo>
                  <a:pt x="0" y="0"/>
                </a:moveTo>
                <a:lnTo>
                  <a:pt x="4156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65706" y="1026413"/>
            <a:ext cx="42545" cy="0"/>
          </a:xfrm>
          <a:custGeom>
            <a:avLst/>
            <a:gdLst/>
            <a:ahLst/>
            <a:cxnLst/>
            <a:rect l="l" t="t" r="r" b="b"/>
            <a:pathLst>
              <a:path w="42544" h="0">
                <a:moveTo>
                  <a:pt x="0" y="0"/>
                </a:moveTo>
                <a:lnTo>
                  <a:pt x="4248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8888" y="1080566"/>
            <a:ext cx="0" cy="516255"/>
          </a:xfrm>
          <a:custGeom>
            <a:avLst/>
            <a:gdLst/>
            <a:ahLst/>
            <a:cxnLst/>
            <a:rect l="l" t="t" r="r" b="b"/>
            <a:pathLst>
              <a:path w="0" h="516255">
                <a:moveTo>
                  <a:pt x="0" y="51622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7095" y="1811883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935962"/>
            <a:ext cx="63233" cy="632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0895" y="50225"/>
            <a:ext cx="4877435" cy="2164080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489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create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rule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385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gradient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descent()</a:t>
            </a:r>
            <a:endParaRPr sz="11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380"/>
              </a:spcBef>
            </a:pP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75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35"/>
              </a:spcBef>
            </a:pPr>
            <a:r>
              <a:rPr dirty="0" sz="1100" spc="80" i="1">
                <a:latin typeface="Calibri"/>
                <a:cs typeface="Calibri"/>
              </a:rPr>
              <a:t>max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iterations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65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Calibri"/>
                <a:cs typeface="Calibri"/>
              </a:rPr>
              <a:t>1000;</a:t>
            </a:r>
            <a:endParaRPr sz="11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max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iterations</a:t>
            </a:r>
            <a:r>
              <a:rPr dirty="0" sz="1100" spc="10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  <a:p>
            <a:pPr marL="288925" marR="3397250">
              <a:lnSpc>
                <a:spcPct val="102699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5" i="1">
                <a:latin typeface="Calibri"/>
                <a:cs typeface="Calibri"/>
              </a:rPr>
              <a:t>η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>
                <a:latin typeface="Calibri"/>
                <a:cs typeface="Calibri"/>
              </a:rPr>
              <a:t>t</a:t>
            </a:r>
            <a:r>
              <a:rPr dirty="0" sz="1100" spc="5">
                <a:latin typeface="Calibri"/>
                <a:cs typeface="Calibri"/>
              </a:rPr>
              <a:t>; 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52">
                <a:latin typeface="Calibri"/>
                <a:cs typeface="Calibri"/>
              </a:rPr>
              <a:t>t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5" i="1">
                <a:latin typeface="Calibri"/>
                <a:cs typeface="Calibri"/>
              </a:rPr>
              <a:t>η</a:t>
            </a: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baseline="-10416" sz="1200" spc="127">
                <a:latin typeface="Calibri"/>
                <a:cs typeface="Calibri"/>
              </a:rPr>
              <a:t>t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88925">
              <a:lnSpc>
                <a:spcPct val="100000"/>
              </a:lnSpc>
              <a:spcBef>
                <a:spcPts val="35"/>
              </a:spcBef>
            </a:pP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70">
                <a:latin typeface="Lucida Sans Unicode"/>
                <a:cs typeface="Lucida Sans Unicode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76200" marR="30480">
              <a:lnSpc>
                <a:spcPct val="102600"/>
              </a:lnSpc>
              <a:spcBef>
                <a:spcPts val="785"/>
              </a:spcBef>
            </a:pPr>
            <a:r>
              <a:rPr dirty="0" sz="1100" spc="60">
                <a:latin typeface="Calibri"/>
                <a:cs typeface="Calibri"/>
              </a:rPr>
              <a:t>To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practice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first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derive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40">
                <a:latin typeface="Lucida Sans Unicode"/>
                <a:cs typeface="Lucida Sans Unicode"/>
              </a:rPr>
              <a:t>∇</a:t>
            </a:r>
            <a:r>
              <a:rPr dirty="0" sz="1100" spc="-4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85">
                <a:latin typeface="Lucida Sans Unicode"/>
                <a:cs typeface="Lucida Sans Unicode"/>
              </a:rPr>
              <a:t>∇</a:t>
            </a:r>
            <a:r>
              <a:rPr dirty="0" sz="1100" spc="-85" i="1">
                <a:latin typeface="Calibri"/>
                <a:cs typeface="Calibri"/>
              </a:rPr>
              <a:t>b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toy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neural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35837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312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265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4248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081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6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1415" y="187562"/>
            <a:ext cx="1047115" cy="354330"/>
            <a:chOff x="551415" y="187562"/>
            <a:chExt cx="1047115" cy="354330"/>
          </a:xfrm>
        </p:grpSpPr>
        <p:sp>
          <p:nvSpPr>
            <p:cNvPr id="12" name="object 12"/>
            <p:cNvSpPr/>
            <p:nvPr/>
          </p:nvSpPr>
          <p:spPr>
            <a:xfrm>
              <a:off x="553946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5701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8900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6699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5672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6940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716" y="1063688"/>
            <a:ext cx="2194560" cy="163769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0" y="3121469"/>
            <a:ext cx="5760085" cy="118745"/>
            <a:chOff x="0" y="3121469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42" y="-38"/>
                  </a:moveTo>
                  <a:lnTo>
                    <a:pt x="38" y="-38"/>
                  </a:lnTo>
                  <a:lnTo>
                    <a:pt x="38" y="118452"/>
                  </a:lnTo>
                  <a:lnTo>
                    <a:pt x="2880042" y="118452"/>
                  </a:lnTo>
                  <a:lnTo>
                    <a:pt x="2880042" y="-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42" y="3121469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75343" y="3133557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35837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312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265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4248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081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6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1415" y="187562"/>
            <a:ext cx="1047115" cy="354330"/>
            <a:chOff x="551415" y="187562"/>
            <a:chExt cx="1047115" cy="354330"/>
          </a:xfrm>
        </p:grpSpPr>
        <p:sp>
          <p:nvSpPr>
            <p:cNvPr id="12" name="object 12"/>
            <p:cNvSpPr/>
            <p:nvPr/>
          </p:nvSpPr>
          <p:spPr>
            <a:xfrm>
              <a:off x="553946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5701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8900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6699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5672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6940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716" y="1063688"/>
            <a:ext cx="2194560" cy="163769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987306" y="653502"/>
            <a:ext cx="24206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Let’s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assume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fit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21" name="object 2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42" y="-25"/>
                  </a:moveTo>
                  <a:lnTo>
                    <a:pt x="38" y="-25"/>
                  </a:lnTo>
                  <a:lnTo>
                    <a:pt x="38" y="118465"/>
                  </a:lnTo>
                  <a:lnTo>
                    <a:pt x="2880042" y="118465"/>
                  </a:lnTo>
                  <a:lnTo>
                    <a:pt x="2880042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80042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975343" y="3133557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480648" y="216884"/>
            <a:ext cx="370205" cy="1115695"/>
            <a:chOff x="1480648" y="216884"/>
            <a:chExt cx="370205" cy="1115695"/>
          </a:xfrm>
        </p:grpSpPr>
        <p:sp>
          <p:nvSpPr>
            <p:cNvPr id="23" name="object 23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65706" y="855012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5340" y="8524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65706" y="221946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35340" y="219415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616519" y="0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8117" y="551369"/>
            <a:ext cx="11353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Calibri"/>
                <a:cs typeface="Calibri"/>
              </a:rPr>
              <a:t>bias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−</a:t>
            </a:r>
            <a:r>
              <a:rPr dirty="0" sz="1100" spc="-55">
                <a:latin typeface="Calibri"/>
                <a:cs typeface="Calibri"/>
              </a:rPr>
              <a:t>0</a:t>
            </a:r>
            <a:r>
              <a:rPr dirty="0" sz="1100" spc="-55" i="1">
                <a:latin typeface="Calibri"/>
                <a:cs typeface="Calibri"/>
              </a:rPr>
              <a:t>.</a:t>
            </a:r>
            <a:r>
              <a:rPr dirty="0" sz="1100" spc="-55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4912" y="1051901"/>
            <a:ext cx="4895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13472" y="1224912"/>
            <a:ext cx="899794" cy="486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344170">
              <a:lnSpc>
                <a:spcPct val="137500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baseline="-10416" sz="1200" spc="127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</a:t>
            </a:r>
            <a:r>
              <a:rPr dirty="0" sz="1100" spc="85" i="1">
                <a:latin typeface="Calibri"/>
                <a:cs typeface="Calibri"/>
              </a:rPr>
              <a:t>r</a:t>
            </a:r>
            <a:r>
              <a:rPr dirty="0" sz="1100" spc="85" i="1">
                <a:latin typeface="Calibri"/>
                <a:cs typeface="Calibri"/>
              </a:rPr>
              <a:t>itics</a:t>
            </a:r>
            <a:r>
              <a:rPr dirty="0" sz="1100" spc="155" i="1">
                <a:latin typeface="Calibri"/>
                <a:cs typeface="Calibri"/>
              </a:rPr>
              <a:t>R</a:t>
            </a:r>
            <a:r>
              <a:rPr dirty="0" sz="1100" spc="60" i="1">
                <a:latin typeface="Calibri"/>
                <a:cs typeface="Calibri"/>
              </a:rPr>
              <a:t>atin</a:t>
            </a: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734957" y="100849"/>
            <a:ext cx="2824480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thresholding</a:t>
            </a:r>
            <a:r>
              <a:rPr dirty="0" sz="1100" spc="20">
                <a:latin typeface="Calibri"/>
                <a:cs typeface="Calibri"/>
              </a:rPr>
              <a:t> logic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harsh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example,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20">
                <a:latin typeface="Calibri"/>
                <a:cs typeface="Calibri"/>
              </a:rPr>
              <a:t>return </a:t>
            </a:r>
            <a:r>
              <a:rPr dirty="0" sz="1100" spc="10">
                <a:latin typeface="Calibri"/>
                <a:cs typeface="Calibri"/>
              </a:rPr>
              <a:t>to our problem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dislike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base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-5">
                <a:latin typeface="Calibri"/>
                <a:cs typeface="Calibri"/>
              </a:rPr>
              <a:t> 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70" i="1">
                <a:latin typeface="Calibri"/>
                <a:cs typeface="Calibri"/>
              </a:rPr>
              <a:t>criticsRating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5">
                <a:latin typeface="Calibri"/>
                <a:cs typeface="Calibri"/>
              </a:rPr>
              <a:t>lies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15">
                <a:latin typeface="Calibri"/>
                <a:cs typeface="Calibri"/>
              </a:rPr>
              <a:t> 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504721"/>
            <a:ext cx="63233" cy="6323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2734957" y="1419236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0.5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-10416" sz="1200" spc="44">
                <a:latin typeface="Calibri"/>
                <a:cs typeface="Calibri"/>
              </a:rPr>
              <a:t>0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−</a:t>
            </a:r>
            <a:r>
              <a:rPr dirty="0" sz="1100" spc="-25">
                <a:latin typeface="Calibri"/>
                <a:cs typeface="Calibri"/>
              </a:rPr>
              <a:t>0</a:t>
            </a:r>
            <a:r>
              <a:rPr dirty="0" sz="1100" spc="-25" i="1">
                <a:latin typeface="Calibri"/>
                <a:cs typeface="Calibri"/>
              </a:rPr>
              <a:t>.</a:t>
            </a:r>
            <a:r>
              <a:rPr dirty="0" sz="1100" spc="-25">
                <a:latin typeface="Calibri"/>
                <a:cs typeface="Calibri"/>
              </a:rPr>
              <a:t>5)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60357" y="1591321"/>
            <a:ext cx="277304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criticsRating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</a:t>
            </a:r>
            <a:r>
              <a:rPr dirty="0" sz="1100" spc="-5" i="1">
                <a:latin typeface="Calibri"/>
                <a:cs typeface="Calibri"/>
              </a:rPr>
              <a:t>.</a:t>
            </a:r>
            <a:r>
              <a:rPr dirty="0" sz="1100" spc="-5">
                <a:latin typeface="Calibri"/>
                <a:cs typeface="Calibri"/>
              </a:rPr>
              <a:t>51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(like)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2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95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criticsRating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5">
                <a:latin typeface="Calibri"/>
                <a:cs typeface="Calibri"/>
              </a:rPr>
              <a:t>0</a:t>
            </a:r>
            <a:r>
              <a:rPr dirty="0" sz="1100" spc="-5" i="1">
                <a:latin typeface="Calibri"/>
                <a:cs typeface="Calibri"/>
              </a:rPr>
              <a:t>.</a:t>
            </a:r>
            <a:r>
              <a:rPr dirty="0" sz="1100" spc="-5">
                <a:latin typeface="Calibri"/>
                <a:cs typeface="Calibri"/>
              </a:rPr>
              <a:t>49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2058898"/>
            <a:ext cx="63233" cy="63233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42" name="object 4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08365" y="3133506"/>
            <a:ext cx="77660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75495" y="313350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35837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312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265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4248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081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6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1415" y="187562"/>
            <a:ext cx="1047115" cy="354330"/>
            <a:chOff x="551415" y="187562"/>
            <a:chExt cx="1047115" cy="354330"/>
          </a:xfrm>
        </p:grpSpPr>
        <p:sp>
          <p:nvSpPr>
            <p:cNvPr id="12" name="object 12"/>
            <p:cNvSpPr/>
            <p:nvPr/>
          </p:nvSpPr>
          <p:spPr>
            <a:xfrm>
              <a:off x="553946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5701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8900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6699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5672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6940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716" y="1063688"/>
            <a:ext cx="2194560" cy="163769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987306" y="653502"/>
            <a:ext cx="24206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Let’s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assume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fit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0994" y="1139290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0994" y="1328050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71747" y="1233016"/>
            <a:ext cx="1539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07085" algn="l"/>
              </a:tabLst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5969" y="121314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42" y="-25"/>
                  </a:moveTo>
                  <a:lnTo>
                    <a:pt x="38" y="-25"/>
                  </a:lnTo>
                  <a:lnTo>
                    <a:pt x="38" y="118465"/>
                  </a:lnTo>
                  <a:lnTo>
                    <a:pt x="2880042" y="118465"/>
                  </a:lnTo>
                  <a:lnTo>
                    <a:pt x="2880042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42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43" y="3133557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35837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312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265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4248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081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6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1415" y="187562"/>
            <a:ext cx="1047115" cy="354330"/>
            <a:chOff x="551415" y="187562"/>
            <a:chExt cx="1047115" cy="354330"/>
          </a:xfrm>
        </p:grpSpPr>
        <p:sp>
          <p:nvSpPr>
            <p:cNvPr id="12" name="object 12"/>
            <p:cNvSpPr/>
            <p:nvPr/>
          </p:nvSpPr>
          <p:spPr>
            <a:xfrm>
              <a:off x="553946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5701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8900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6699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5672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6940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716" y="1063688"/>
            <a:ext cx="2194560" cy="163769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987306" y="653502"/>
            <a:ext cx="24206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Let’s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assume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fit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0994" y="1139290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0994" y="1328050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71747" y="1233016"/>
            <a:ext cx="1539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07085" algn="l"/>
              </a:tabLst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5969" y="121314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57029" y="1576297"/>
            <a:ext cx="390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latin typeface="Lucida Sans Unicode"/>
                <a:cs typeface="Lucida Sans Unicode"/>
              </a:rPr>
              <a:t>∇</a:t>
            </a:r>
            <a:r>
              <a:rPr dirty="0" sz="1100" spc="-40" i="1">
                <a:latin typeface="Calibri"/>
                <a:cs typeface="Calibri"/>
              </a:rPr>
              <a:t>w</a:t>
            </a:r>
            <a:r>
              <a:rPr dirty="0" sz="1100" spc="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88004" y="1692910"/>
            <a:ext cx="560705" cy="0"/>
          </a:xfrm>
          <a:custGeom>
            <a:avLst/>
            <a:gdLst/>
            <a:ahLst/>
            <a:cxnLst/>
            <a:rect l="l" t="t" r="r" b="b"/>
            <a:pathLst>
              <a:path w="560704" h="0">
                <a:moveTo>
                  <a:pt x="0" y="0"/>
                </a:moveTo>
                <a:lnTo>
                  <a:pt x="56059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63694" y="1692910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5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475304" y="1482571"/>
            <a:ext cx="11239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39469" algn="l"/>
                <a:tab pos="1040765" algn="l"/>
              </a:tabLst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∂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16716" y="1692910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 h="0">
                <a:moveTo>
                  <a:pt x="0" y="0"/>
                </a:moveTo>
                <a:lnTo>
                  <a:pt x="6927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663518" y="1671331"/>
            <a:ext cx="935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00075" algn="l"/>
              </a:tabLst>
            </a:pPr>
            <a:r>
              <a:rPr dirty="0" sz="1100" spc="20" i="1">
                <a:latin typeface="Calibri"/>
                <a:cs typeface="Calibri"/>
              </a:rPr>
              <a:t>∂w	∂w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38991" y="1556421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89565" y="1576297"/>
            <a:ext cx="1373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73380" algn="l"/>
                <a:tab pos="54229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4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3" name="object 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975343" y="3133557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3240405"/>
            <a:chOff x="0" y="0"/>
            <a:chExt cx="5760085" cy="3240405"/>
          </a:xfrm>
        </p:grpSpPr>
        <p:sp>
          <p:nvSpPr>
            <p:cNvPr id="3" name="object 3"/>
            <p:cNvSpPr/>
            <p:nvPr/>
          </p:nvSpPr>
          <p:spPr>
            <a:xfrm>
              <a:off x="2766834" y="35382"/>
              <a:ext cx="0" cy="3048635"/>
            </a:xfrm>
            <a:custGeom>
              <a:avLst/>
              <a:gdLst/>
              <a:ahLst/>
              <a:cxnLst/>
              <a:rect l="l" t="t" r="r" b="b"/>
              <a:pathLst>
                <a:path w="0" h="3048635">
                  <a:moveTo>
                    <a:pt x="0" y="304812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641197" y="463016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9958" y="252677"/>
            <a:ext cx="2965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13995" algn="l"/>
              </a:tabLst>
            </a:pPr>
            <a:r>
              <a:rPr dirty="0" sz="1100" spc="-1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4219" y="463016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 h="0">
                <a:moveTo>
                  <a:pt x="0" y="0"/>
                </a:moveTo>
                <a:lnTo>
                  <a:pt x="6927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8497" y="441438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∂w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16493" y="32652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223" y="346403"/>
            <a:ext cx="1630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9920" algn="l"/>
                <a:tab pos="798830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97" y="463016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9958" y="252677"/>
            <a:ext cx="2965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13995" algn="l"/>
              </a:tabLst>
            </a:pPr>
            <a:r>
              <a:rPr dirty="0" sz="1100" spc="-1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4219" y="463016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 h="0">
                <a:moveTo>
                  <a:pt x="0" y="0"/>
                </a:moveTo>
                <a:lnTo>
                  <a:pt x="6927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8497" y="441438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∂w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6493" y="32652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223" y="346403"/>
            <a:ext cx="1630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9920" algn="l"/>
                <a:tab pos="798830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197" y="798601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 h="0">
                <a:moveTo>
                  <a:pt x="0" y="0"/>
                </a:moveTo>
                <a:lnTo>
                  <a:pt x="6927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8497" y="588262"/>
            <a:ext cx="1370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83335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0804" y="798601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5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67067" y="681988"/>
            <a:ext cx="2264410" cy="287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035"/>
              </a:lnSpc>
              <a:spcBef>
                <a:spcPts val="90"/>
              </a:spcBef>
              <a:tabLst>
                <a:tab pos="288925" algn="l"/>
                <a:tab pos="159258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[2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)]</a:t>
            </a:r>
            <a:endParaRPr sz="1100">
              <a:latin typeface="Calibri"/>
              <a:cs typeface="Calibri"/>
            </a:endParaRPr>
          </a:p>
          <a:p>
            <a:pPr marL="173990">
              <a:lnSpc>
                <a:spcPts val="1035"/>
              </a:lnSpc>
              <a:tabLst>
                <a:tab pos="1393190" algn="l"/>
              </a:tabLst>
            </a:pPr>
            <a:r>
              <a:rPr dirty="0" sz="1100" spc="-15">
                <a:latin typeface="Calibri"/>
                <a:cs typeface="Calibri"/>
              </a:rPr>
              <a:t>2	</a:t>
            </a:r>
            <a:r>
              <a:rPr dirty="0" sz="1100" spc="20" i="1">
                <a:latin typeface="Calibri"/>
                <a:cs typeface="Calibri"/>
              </a:rPr>
              <a:t>∂w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5382"/>
            <a:ext cx="5760085" cy="3204845"/>
            <a:chOff x="0" y="35382"/>
            <a:chExt cx="5760085" cy="3204845"/>
          </a:xfrm>
        </p:grpSpPr>
        <p:sp>
          <p:nvSpPr>
            <p:cNvPr id="13" name="object 13"/>
            <p:cNvSpPr/>
            <p:nvPr/>
          </p:nvSpPr>
          <p:spPr>
            <a:xfrm>
              <a:off x="2766834" y="35382"/>
              <a:ext cx="0" cy="3048635"/>
            </a:xfrm>
            <a:custGeom>
              <a:avLst/>
              <a:gdLst/>
              <a:ahLst/>
              <a:cxnLst/>
              <a:rect l="l" t="t" r="r" b="b"/>
              <a:pathLst>
                <a:path w="0" h="3048635">
                  <a:moveTo>
                    <a:pt x="0" y="304812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97" y="463016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9958" y="252677"/>
            <a:ext cx="2965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13995" algn="l"/>
              </a:tabLst>
            </a:pPr>
            <a:r>
              <a:rPr dirty="0" sz="1100" spc="-1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4219" y="463016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 h="0">
                <a:moveTo>
                  <a:pt x="0" y="0"/>
                </a:moveTo>
                <a:lnTo>
                  <a:pt x="6927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8497" y="441438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∂w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6493" y="32652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223" y="346403"/>
            <a:ext cx="1630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9920" algn="l"/>
                <a:tab pos="798830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197" y="798601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 h="0">
                <a:moveTo>
                  <a:pt x="0" y="0"/>
                </a:moveTo>
                <a:lnTo>
                  <a:pt x="6927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8497" y="588262"/>
            <a:ext cx="1370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83335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0804" y="798601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5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30477" y="923847"/>
            <a:ext cx="99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91716" y="1134173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1667" y="681988"/>
            <a:ext cx="2315210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1035"/>
              </a:lnSpc>
              <a:spcBef>
                <a:spcPts val="90"/>
              </a:spcBef>
              <a:tabLst>
                <a:tab pos="314325" algn="l"/>
                <a:tab pos="161798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[2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)]</a:t>
            </a:r>
            <a:endParaRPr sz="1100">
              <a:latin typeface="Calibri"/>
              <a:cs typeface="Calibri"/>
            </a:endParaRPr>
          </a:p>
          <a:p>
            <a:pPr marL="199390">
              <a:lnSpc>
                <a:spcPts val="1035"/>
              </a:lnSpc>
              <a:tabLst>
                <a:tab pos="1418590" algn="l"/>
              </a:tabLst>
            </a:pPr>
            <a:r>
              <a:rPr dirty="0" sz="1100" spc="-15">
                <a:latin typeface="Calibri"/>
                <a:cs typeface="Calibri"/>
              </a:rPr>
              <a:t>2	</a:t>
            </a:r>
            <a:r>
              <a:rPr dirty="0" sz="1100" spc="20" i="1">
                <a:latin typeface="Calibri"/>
                <a:cs typeface="Calibri"/>
              </a:rPr>
              <a:t>∂w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75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10">
                <a:latin typeface="Lucida Sans Unicode"/>
                <a:cs typeface="Lucida Sans Unicode"/>
              </a:rPr>
              <a:t> </a:t>
            </a:r>
            <a:r>
              <a:rPr dirty="0" baseline="-37878" sz="1650" spc="75" i="1">
                <a:latin typeface="Calibri"/>
                <a:cs typeface="Calibri"/>
              </a:rPr>
              <a:t>∂</a:t>
            </a:r>
            <a:r>
              <a:rPr dirty="0" baseline="-37878" sz="1650" spc="-15" i="1">
                <a:latin typeface="Calibri"/>
                <a:cs typeface="Calibri"/>
              </a:rPr>
              <a:t>w</a:t>
            </a:r>
            <a:r>
              <a:rPr dirty="0" baseline="-37878" sz="1650" spc="-15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5382"/>
            <a:ext cx="5760085" cy="3204845"/>
            <a:chOff x="0" y="35382"/>
            <a:chExt cx="5760085" cy="3204845"/>
          </a:xfrm>
        </p:grpSpPr>
        <p:sp>
          <p:nvSpPr>
            <p:cNvPr id="15" name="object 15"/>
            <p:cNvSpPr/>
            <p:nvPr/>
          </p:nvSpPr>
          <p:spPr>
            <a:xfrm>
              <a:off x="2766834" y="35382"/>
              <a:ext cx="0" cy="3048635"/>
            </a:xfrm>
            <a:custGeom>
              <a:avLst/>
              <a:gdLst/>
              <a:ahLst/>
              <a:cxnLst/>
              <a:rect l="l" t="t" r="r" b="b"/>
              <a:pathLst>
                <a:path w="0" h="3048635">
                  <a:moveTo>
                    <a:pt x="0" y="304812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97" y="463016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9958" y="252677"/>
            <a:ext cx="2965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13995" algn="l"/>
              </a:tabLst>
            </a:pPr>
            <a:r>
              <a:rPr dirty="0" sz="1100" spc="-1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4219" y="463016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 h="0">
                <a:moveTo>
                  <a:pt x="0" y="0"/>
                </a:moveTo>
                <a:lnTo>
                  <a:pt x="6927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8497" y="441438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∂w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6493" y="32652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223" y="346403"/>
            <a:ext cx="1630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9920" algn="l"/>
                <a:tab pos="798830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197" y="798601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 h="0">
                <a:moveTo>
                  <a:pt x="0" y="0"/>
                </a:moveTo>
                <a:lnTo>
                  <a:pt x="6927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8497" y="588262"/>
            <a:ext cx="1370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83335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0804" y="798601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5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30477" y="923847"/>
            <a:ext cx="99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91716" y="1134173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1667" y="681988"/>
            <a:ext cx="2315210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1035"/>
              </a:lnSpc>
              <a:spcBef>
                <a:spcPts val="90"/>
              </a:spcBef>
              <a:tabLst>
                <a:tab pos="314325" algn="l"/>
                <a:tab pos="161798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[2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)]</a:t>
            </a:r>
            <a:endParaRPr sz="1100">
              <a:latin typeface="Calibri"/>
              <a:cs typeface="Calibri"/>
            </a:endParaRPr>
          </a:p>
          <a:p>
            <a:pPr marL="199390">
              <a:lnSpc>
                <a:spcPts val="1035"/>
              </a:lnSpc>
              <a:tabLst>
                <a:tab pos="1418590" algn="l"/>
              </a:tabLst>
            </a:pPr>
            <a:r>
              <a:rPr dirty="0" sz="1100" spc="-15">
                <a:latin typeface="Calibri"/>
                <a:cs typeface="Calibri"/>
              </a:rPr>
              <a:t>2	</a:t>
            </a:r>
            <a:r>
              <a:rPr dirty="0" sz="1100" spc="20" i="1">
                <a:latin typeface="Calibri"/>
                <a:cs typeface="Calibri"/>
              </a:rPr>
              <a:t>∂w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75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10">
                <a:latin typeface="Lucida Sans Unicode"/>
                <a:cs typeface="Lucida Sans Unicode"/>
              </a:rPr>
              <a:t> </a:t>
            </a:r>
            <a:r>
              <a:rPr dirty="0" baseline="-37878" sz="1650" spc="75" i="1">
                <a:latin typeface="Calibri"/>
                <a:cs typeface="Calibri"/>
              </a:rPr>
              <a:t>∂</a:t>
            </a:r>
            <a:r>
              <a:rPr dirty="0" baseline="-37878" sz="1650" spc="-15" i="1">
                <a:latin typeface="Calibri"/>
                <a:cs typeface="Calibri"/>
              </a:rPr>
              <a:t>w</a:t>
            </a:r>
            <a:r>
              <a:rPr dirty="0" baseline="-37878" sz="1650" spc="-15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067" y="1353158"/>
            <a:ext cx="891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9016" y="1448192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9016" y="1259432"/>
            <a:ext cx="680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5070" y="1259432"/>
            <a:ext cx="433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03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0885" y="1413826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8368" y="1199373"/>
            <a:ext cx="968375" cy="19177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872490" algn="l"/>
              </a:tabLst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r>
              <a:rPr dirty="0" sz="1100" spc="300">
                <a:latin typeface="Lucida Sans Unicode"/>
                <a:cs typeface="Lucida Sans Unicode"/>
              </a:rPr>
              <a:t>	</a:t>
            </a: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35382"/>
            <a:ext cx="5760085" cy="3204845"/>
            <a:chOff x="0" y="35382"/>
            <a:chExt cx="5760085" cy="3204845"/>
          </a:xfrm>
        </p:grpSpPr>
        <p:sp>
          <p:nvSpPr>
            <p:cNvPr id="21" name="object 21"/>
            <p:cNvSpPr/>
            <p:nvPr/>
          </p:nvSpPr>
          <p:spPr>
            <a:xfrm>
              <a:off x="2766834" y="35382"/>
              <a:ext cx="0" cy="3048635"/>
            </a:xfrm>
            <a:custGeom>
              <a:avLst/>
              <a:gdLst/>
              <a:ahLst/>
              <a:cxnLst/>
              <a:rect l="l" t="t" r="r" b="b"/>
              <a:pathLst>
                <a:path w="0" h="3048635">
                  <a:moveTo>
                    <a:pt x="0" y="304812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497" y="252677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543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497" y="441438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∂w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6493" y="32652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223" y="346403"/>
            <a:ext cx="1630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9920" algn="l"/>
                <a:tab pos="798830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197" y="798601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 h="0">
                <a:moveTo>
                  <a:pt x="0" y="0"/>
                </a:moveTo>
                <a:lnTo>
                  <a:pt x="6927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28497" y="588262"/>
            <a:ext cx="1370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83335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60804" y="798601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5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30477" y="923847"/>
            <a:ext cx="99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1716" y="1134173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1667" y="681988"/>
            <a:ext cx="2315210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1035"/>
              </a:lnSpc>
              <a:spcBef>
                <a:spcPts val="90"/>
              </a:spcBef>
              <a:tabLst>
                <a:tab pos="314325" algn="l"/>
                <a:tab pos="161798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[2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)]</a:t>
            </a:r>
            <a:endParaRPr sz="1100">
              <a:latin typeface="Calibri"/>
              <a:cs typeface="Calibri"/>
            </a:endParaRPr>
          </a:p>
          <a:p>
            <a:pPr marL="199390">
              <a:lnSpc>
                <a:spcPts val="1035"/>
              </a:lnSpc>
              <a:tabLst>
                <a:tab pos="1418590" algn="l"/>
              </a:tabLst>
            </a:pPr>
            <a:r>
              <a:rPr dirty="0" sz="1100" spc="-15">
                <a:latin typeface="Calibri"/>
                <a:cs typeface="Calibri"/>
              </a:rPr>
              <a:t>2	</a:t>
            </a:r>
            <a:r>
              <a:rPr dirty="0" sz="1100" spc="20" i="1">
                <a:latin typeface="Calibri"/>
                <a:cs typeface="Calibri"/>
              </a:rPr>
              <a:t>∂w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75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10">
                <a:latin typeface="Lucida Sans Unicode"/>
                <a:cs typeface="Lucida Sans Unicode"/>
              </a:rPr>
              <a:t> </a:t>
            </a:r>
            <a:r>
              <a:rPr dirty="0" baseline="-37878" sz="1650" spc="75" i="1">
                <a:latin typeface="Calibri"/>
                <a:cs typeface="Calibri"/>
              </a:rPr>
              <a:t>∂</a:t>
            </a:r>
            <a:r>
              <a:rPr dirty="0" baseline="-37878" sz="1650" spc="-15" i="1">
                <a:latin typeface="Calibri"/>
                <a:cs typeface="Calibri"/>
              </a:rPr>
              <a:t>w</a:t>
            </a:r>
            <a:r>
              <a:rPr dirty="0" baseline="-37878" sz="1650" spc="-15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067" y="1353158"/>
            <a:ext cx="891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9016" y="1448192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9016" y="1259432"/>
            <a:ext cx="680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15070" y="1259432"/>
            <a:ext cx="433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03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50885" y="1413826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78368" y="1199373"/>
            <a:ext cx="968375" cy="19177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872490" algn="l"/>
              </a:tabLst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r>
              <a:rPr dirty="0" sz="1100" spc="300">
                <a:latin typeface="Lucida Sans Unicode"/>
                <a:cs typeface="Lucida Sans Unicode"/>
              </a:rPr>
              <a:t>	</a:t>
            </a: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5382"/>
            <a:ext cx="5760720" cy="3204845"/>
            <a:chOff x="0" y="35382"/>
            <a:chExt cx="5760720" cy="3204845"/>
          </a:xfrm>
        </p:grpSpPr>
        <p:sp>
          <p:nvSpPr>
            <p:cNvPr id="19" name="object 19"/>
            <p:cNvSpPr/>
            <p:nvPr/>
          </p:nvSpPr>
          <p:spPr>
            <a:xfrm>
              <a:off x="2766834" y="35382"/>
              <a:ext cx="0" cy="3048635"/>
            </a:xfrm>
            <a:custGeom>
              <a:avLst/>
              <a:gdLst/>
              <a:ahLst/>
              <a:cxnLst/>
              <a:rect l="l" t="t" r="r" b="b"/>
              <a:pathLst>
                <a:path w="0" h="3048635">
                  <a:moveTo>
                    <a:pt x="0" y="304812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93" y="-76"/>
                  </a:moveTo>
                  <a:lnTo>
                    <a:pt x="88" y="-76"/>
                  </a:lnTo>
                  <a:lnTo>
                    <a:pt x="88" y="118414"/>
                  </a:lnTo>
                  <a:lnTo>
                    <a:pt x="2880093" y="118414"/>
                  </a:lnTo>
                  <a:lnTo>
                    <a:pt x="2880093" y="-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93" y="3121431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818041" y="441387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17380" y="192568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18041" y="252627"/>
            <a:ext cx="680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54095" y="252627"/>
            <a:ext cx="433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03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89910" y="407020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77322" y="192568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497" y="252677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543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497" y="441438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∂w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6493" y="32652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223" y="346403"/>
            <a:ext cx="1630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9920" algn="l"/>
                <a:tab pos="798830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497" y="588262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8104" y="588262"/>
            <a:ext cx="1504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497" y="777022"/>
            <a:ext cx="14255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31900" algn="l"/>
              </a:tabLst>
            </a:pP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7067" y="681988"/>
            <a:ext cx="2264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  <a:tab pos="159258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[2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)]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0477" y="923847"/>
            <a:ext cx="99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1716" y="1134173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0" y="0"/>
                </a:moveTo>
                <a:lnTo>
                  <a:pt x="18416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1667" y="1017573"/>
            <a:ext cx="15652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10">
                <a:latin typeface="Lucida Sans Unicode"/>
                <a:cs typeface="Lucida Sans Unicode"/>
              </a:rPr>
              <a:t> </a:t>
            </a:r>
            <a:r>
              <a:rPr dirty="0" baseline="-37878" sz="1650" spc="75" i="1">
                <a:latin typeface="Calibri"/>
                <a:cs typeface="Calibri"/>
              </a:rPr>
              <a:t>∂</a:t>
            </a:r>
            <a:r>
              <a:rPr dirty="0" baseline="-37878" sz="1650" spc="-15" i="1">
                <a:latin typeface="Calibri"/>
                <a:cs typeface="Calibri"/>
              </a:rPr>
              <a:t>w</a:t>
            </a:r>
            <a:r>
              <a:rPr dirty="0" baseline="-37878" sz="1650" spc="-15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067" y="1353158"/>
            <a:ext cx="891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9016" y="1448192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8368" y="1199373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9016" y="1259432"/>
            <a:ext cx="680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5070" y="1259432"/>
            <a:ext cx="433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03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0885" y="1413826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38311" y="1199373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35382"/>
            <a:ext cx="5760720" cy="3204845"/>
            <a:chOff x="0" y="35382"/>
            <a:chExt cx="5760720" cy="3204845"/>
          </a:xfrm>
        </p:grpSpPr>
        <p:sp>
          <p:nvSpPr>
            <p:cNvPr id="21" name="object 21"/>
            <p:cNvSpPr/>
            <p:nvPr/>
          </p:nvSpPr>
          <p:spPr>
            <a:xfrm>
              <a:off x="2766834" y="35382"/>
              <a:ext cx="0" cy="3048635"/>
            </a:xfrm>
            <a:custGeom>
              <a:avLst/>
              <a:gdLst/>
              <a:ahLst/>
              <a:cxnLst/>
              <a:rect l="l" t="t" r="r" b="b"/>
              <a:pathLst>
                <a:path w="0" h="3048635">
                  <a:moveTo>
                    <a:pt x="0" y="304812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93" y="-76"/>
                  </a:moveTo>
                  <a:lnTo>
                    <a:pt x="88" y="-76"/>
                  </a:lnTo>
                  <a:lnTo>
                    <a:pt x="88" y="118414"/>
                  </a:lnTo>
                  <a:lnTo>
                    <a:pt x="2880093" y="118414"/>
                  </a:lnTo>
                  <a:lnTo>
                    <a:pt x="2880093" y="-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93" y="3121431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818041" y="441387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18041" y="252627"/>
            <a:ext cx="680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54095" y="252627"/>
            <a:ext cx="433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03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89910" y="407020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17380" y="192568"/>
            <a:ext cx="968375" cy="19177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872490" algn="l"/>
              </a:tabLst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r>
              <a:rPr dirty="0" sz="1100" spc="300">
                <a:latin typeface="Lucida Sans Unicode"/>
                <a:cs typeface="Lucida Sans Unicode"/>
              </a:rPr>
              <a:t>	</a:t>
            </a: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77362" y="760207"/>
            <a:ext cx="1202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37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r>
              <a:rPr dirty="0" baseline="-15151" sz="1650" spc="135">
                <a:latin typeface="Calibri"/>
                <a:cs typeface="Calibri"/>
              </a:rPr>
              <a:t>)</a:t>
            </a:r>
            <a:r>
              <a:rPr dirty="0" sz="800" spc="90">
                <a:latin typeface="Calibri"/>
                <a:cs typeface="Calibri"/>
              </a:rPr>
              <a:t>2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baseline="-12626" sz="1650" spc="30" i="1">
                <a:latin typeface="Calibri"/>
                <a:cs typeface="Calibri"/>
              </a:rPr>
              <a:t>∂w</a:t>
            </a:r>
            <a:endParaRPr baseline="-12626" sz="16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15932" y="605610"/>
            <a:ext cx="2052320" cy="228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99390">
              <a:lnSpc>
                <a:spcPts val="805"/>
              </a:lnSpc>
              <a:spcBef>
                <a:spcPts val="90"/>
              </a:spcBef>
              <a:tabLst>
                <a:tab pos="567690" algn="l"/>
                <a:tab pos="119570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ts val="805"/>
              </a:lnSpc>
              <a:tabLst>
                <a:tab pos="1343660" algn="l"/>
              </a:tabLst>
            </a:pPr>
            <a:r>
              <a:rPr dirty="0" baseline="-22727" sz="1650" spc="442">
                <a:latin typeface="Calibri"/>
                <a:cs typeface="Calibri"/>
              </a:rPr>
              <a:t>=	</a:t>
            </a:r>
            <a:r>
              <a:rPr dirty="0" baseline="-22727" sz="1650" spc="142">
                <a:latin typeface="Calibri"/>
                <a:cs typeface="Calibri"/>
              </a:rPr>
              <a:t>(</a:t>
            </a:r>
            <a:r>
              <a:rPr dirty="0" baseline="-22727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22727" sz="1650" spc="142">
                <a:latin typeface="Calibri"/>
                <a:cs typeface="Calibri"/>
              </a:rPr>
              <a:t>))</a:t>
            </a:r>
            <a:endParaRPr baseline="-22727" sz="165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497" y="252677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543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497" y="441438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∂w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6493" y="32652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223" y="346403"/>
            <a:ext cx="1630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9920" algn="l"/>
                <a:tab pos="798830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497" y="588262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8104" y="588262"/>
            <a:ext cx="1504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497" y="777022"/>
            <a:ext cx="14255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31900" algn="l"/>
              </a:tabLst>
            </a:pP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7067" y="681988"/>
            <a:ext cx="2264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  <a:tab pos="159258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[2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)]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9016" y="923847"/>
            <a:ext cx="1504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9016" y="1112607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067" y="1017573"/>
            <a:ext cx="151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2331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067" y="1353158"/>
            <a:ext cx="891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9016" y="1448192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8368" y="1199373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9016" y="1259432"/>
            <a:ext cx="680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5070" y="1259432"/>
            <a:ext cx="433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03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0885" y="1413826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38311" y="1199373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35382"/>
            <a:ext cx="5760720" cy="3204845"/>
            <a:chOff x="0" y="35382"/>
            <a:chExt cx="5760720" cy="3204845"/>
          </a:xfrm>
        </p:grpSpPr>
        <p:sp>
          <p:nvSpPr>
            <p:cNvPr id="21" name="object 21"/>
            <p:cNvSpPr/>
            <p:nvPr/>
          </p:nvSpPr>
          <p:spPr>
            <a:xfrm>
              <a:off x="2766834" y="35382"/>
              <a:ext cx="0" cy="3048635"/>
            </a:xfrm>
            <a:custGeom>
              <a:avLst/>
              <a:gdLst/>
              <a:ahLst/>
              <a:cxnLst/>
              <a:rect l="l" t="t" r="r" b="b"/>
              <a:pathLst>
                <a:path w="0" h="3048635">
                  <a:moveTo>
                    <a:pt x="0" y="304812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93" y="-76"/>
                  </a:moveTo>
                  <a:lnTo>
                    <a:pt x="88" y="-76"/>
                  </a:lnTo>
                  <a:lnTo>
                    <a:pt x="88" y="118414"/>
                  </a:lnTo>
                  <a:lnTo>
                    <a:pt x="2880093" y="118414"/>
                  </a:lnTo>
                  <a:lnTo>
                    <a:pt x="2880093" y="-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93" y="3121431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818041" y="441387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18041" y="252627"/>
            <a:ext cx="680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54095" y="252627"/>
            <a:ext cx="433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03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89910" y="407020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17380" y="192568"/>
            <a:ext cx="968375" cy="19177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872490" algn="l"/>
              </a:tabLst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r>
              <a:rPr dirty="0" sz="1100" spc="300">
                <a:latin typeface="Lucida Sans Unicode"/>
                <a:cs typeface="Lucida Sans Unicode"/>
              </a:rPr>
              <a:t>	</a:t>
            </a: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77362" y="760207"/>
            <a:ext cx="1202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37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r>
              <a:rPr dirty="0" baseline="-15151" sz="1650" spc="135">
                <a:latin typeface="Calibri"/>
                <a:cs typeface="Calibri"/>
              </a:rPr>
              <a:t>)</a:t>
            </a:r>
            <a:r>
              <a:rPr dirty="0" sz="800" spc="90">
                <a:latin typeface="Calibri"/>
                <a:cs typeface="Calibri"/>
              </a:rPr>
              <a:t>2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baseline="-12626" sz="1650" spc="30" i="1">
                <a:latin typeface="Calibri"/>
                <a:cs typeface="Calibri"/>
              </a:rPr>
              <a:t>∂w</a:t>
            </a:r>
            <a:endParaRPr baseline="-12626" sz="16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15932" y="605610"/>
            <a:ext cx="2052320" cy="228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99390">
              <a:lnSpc>
                <a:spcPts val="805"/>
              </a:lnSpc>
              <a:spcBef>
                <a:spcPts val="90"/>
              </a:spcBef>
              <a:tabLst>
                <a:tab pos="567690" algn="l"/>
                <a:tab pos="119570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ts val="805"/>
              </a:lnSpc>
              <a:tabLst>
                <a:tab pos="1343660" algn="l"/>
              </a:tabLst>
            </a:pPr>
            <a:r>
              <a:rPr dirty="0" baseline="-22727" sz="1650" spc="442">
                <a:latin typeface="Calibri"/>
                <a:cs typeface="Calibri"/>
              </a:rPr>
              <a:t>=	</a:t>
            </a:r>
            <a:r>
              <a:rPr dirty="0" baseline="-22727" sz="1650" spc="142">
                <a:latin typeface="Calibri"/>
                <a:cs typeface="Calibri"/>
              </a:rPr>
              <a:t>(</a:t>
            </a:r>
            <a:r>
              <a:rPr dirty="0" baseline="-22727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22727" sz="1650" spc="142">
                <a:latin typeface="Calibri"/>
                <a:cs typeface="Calibri"/>
              </a:rPr>
              <a:t>))</a:t>
            </a:r>
            <a:endParaRPr baseline="-22727" sz="16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02762" y="981683"/>
            <a:ext cx="9404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81000" algn="l"/>
                <a:tab pos="92710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15932" y="1075421"/>
            <a:ext cx="1416685" cy="2527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00"/>
              </a:lnSpc>
              <a:spcBef>
                <a:spcPts val="90"/>
              </a:spcBef>
              <a:tabLst>
                <a:tab pos="115951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20" i="1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  <a:p>
            <a:pPr marL="199390">
              <a:lnSpc>
                <a:spcPts val="900"/>
              </a:lnSpc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r>
              <a:rPr dirty="0" baseline="-15151" sz="1650" spc="135">
                <a:latin typeface="Calibri"/>
                <a:cs typeface="Calibri"/>
              </a:rPr>
              <a:t>)</a:t>
            </a:r>
            <a:r>
              <a:rPr dirty="0" sz="800" spc="90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56468" y="1018208"/>
            <a:ext cx="714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800" spc="110">
                <a:latin typeface="Cambria"/>
                <a:cs typeface="Cambria"/>
              </a:rPr>
              <a:t>−</a:t>
            </a:r>
            <a:r>
              <a:rPr dirty="0" sz="800" spc="110">
                <a:latin typeface="Calibri"/>
                <a:cs typeface="Calibri"/>
              </a:rPr>
              <a:t>(wx+b) </a:t>
            </a:r>
            <a:r>
              <a:rPr dirty="0" u="sng" baseline="20833" sz="1200" spc="16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20833" sz="1200" spc="3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15151" sz="1650" spc="-1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baseline="15151" sz="16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25594" y="1075421"/>
            <a:ext cx="1082040" cy="287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035"/>
              </a:lnSpc>
              <a:spcBef>
                <a:spcPts val="90"/>
              </a:spcBef>
              <a:tabLst>
                <a:tab pos="280670" algn="l"/>
              </a:tabLst>
            </a:pPr>
            <a:r>
              <a:rPr dirty="0" sz="1100" spc="85">
                <a:latin typeface="Calibri"/>
                <a:cs typeface="Calibri"/>
              </a:rPr>
              <a:t>)	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25">
                <a:latin typeface="Lucida Sans Unicode"/>
                <a:cs typeface="Lucida Sans Unicode"/>
              </a:rPr>
              <a:t>−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25" i="1">
                <a:latin typeface="Calibri"/>
                <a:cs typeface="Calibri"/>
              </a:rPr>
              <a:t>wx</a:t>
            </a:r>
            <a:r>
              <a:rPr dirty="0" sz="1100" spc="-3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b</a:t>
            </a:r>
            <a:r>
              <a:rPr dirty="0" sz="1100" spc="40">
                <a:latin typeface="Calibri"/>
                <a:cs typeface="Calibri"/>
              </a:rPr>
              <a:t>)))</a:t>
            </a:r>
            <a:endParaRPr sz="1100">
              <a:latin typeface="Calibri"/>
              <a:cs typeface="Calibri"/>
            </a:endParaRPr>
          </a:p>
          <a:p>
            <a:pPr marL="81280">
              <a:lnSpc>
                <a:spcPts val="1035"/>
              </a:lnSpc>
            </a:pPr>
            <a:r>
              <a:rPr dirty="0" sz="1100" spc="20" i="1">
                <a:latin typeface="Calibri"/>
                <a:cs typeface="Calibri"/>
              </a:rPr>
              <a:t>∂w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497" y="252677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543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497" y="441438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∂w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6493" y="32652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223" y="346403"/>
            <a:ext cx="1630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9920" algn="l"/>
                <a:tab pos="798830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497" y="588262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8104" y="588262"/>
            <a:ext cx="1504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497" y="777022"/>
            <a:ext cx="14255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31900" algn="l"/>
              </a:tabLst>
            </a:pP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7067" y="681988"/>
            <a:ext cx="2264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  <a:tab pos="159258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[2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)]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9016" y="923847"/>
            <a:ext cx="1504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9016" y="1112607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067" y="1017573"/>
            <a:ext cx="151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2331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067" y="1353158"/>
            <a:ext cx="891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9016" y="1448192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8368" y="1199373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9016" y="1259432"/>
            <a:ext cx="10699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  <a:tab pos="105664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0885" y="1413826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38311" y="1199373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66834" y="35382"/>
            <a:ext cx="0" cy="3048635"/>
          </a:xfrm>
          <a:custGeom>
            <a:avLst/>
            <a:gdLst/>
            <a:ahLst/>
            <a:cxnLst/>
            <a:rect l="l" t="t" r="r" b="b"/>
            <a:pathLst>
              <a:path w="0" h="3048635">
                <a:moveTo>
                  <a:pt x="0" y="3048127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818041" y="441387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18041" y="252627"/>
            <a:ext cx="680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54095" y="252627"/>
            <a:ext cx="433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03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89910" y="407020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17380" y="192568"/>
            <a:ext cx="968375" cy="19177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872490" algn="l"/>
              </a:tabLst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r>
              <a:rPr dirty="0" sz="1100" spc="300">
                <a:latin typeface="Lucida Sans Unicode"/>
                <a:cs typeface="Lucida Sans Unicode"/>
              </a:rPr>
              <a:t>	</a:t>
            </a: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77362" y="760207"/>
            <a:ext cx="1202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37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r>
              <a:rPr dirty="0" baseline="-15151" sz="1650" spc="135">
                <a:latin typeface="Calibri"/>
                <a:cs typeface="Calibri"/>
              </a:rPr>
              <a:t>)</a:t>
            </a:r>
            <a:r>
              <a:rPr dirty="0" sz="800" spc="90">
                <a:latin typeface="Calibri"/>
                <a:cs typeface="Calibri"/>
              </a:rPr>
              <a:t>2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baseline="-12626" sz="1650" spc="30" i="1">
                <a:latin typeface="Calibri"/>
                <a:cs typeface="Calibri"/>
              </a:rPr>
              <a:t>∂w</a:t>
            </a:r>
            <a:endParaRPr baseline="-12626" sz="16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15932" y="605610"/>
            <a:ext cx="2052320" cy="228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99390">
              <a:lnSpc>
                <a:spcPts val="805"/>
              </a:lnSpc>
              <a:spcBef>
                <a:spcPts val="90"/>
              </a:spcBef>
              <a:tabLst>
                <a:tab pos="567690" algn="l"/>
                <a:tab pos="119570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ts val="805"/>
              </a:lnSpc>
              <a:tabLst>
                <a:tab pos="1343660" algn="l"/>
              </a:tabLst>
            </a:pPr>
            <a:r>
              <a:rPr dirty="0" baseline="-22727" sz="1650" spc="442">
                <a:latin typeface="Calibri"/>
                <a:cs typeface="Calibri"/>
              </a:rPr>
              <a:t>=	</a:t>
            </a:r>
            <a:r>
              <a:rPr dirty="0" baseline="-22727" sz="1650" spc="142">
                <a:latin typeface="Calibri"/>
                <a:cs typeface="Calibri"/>
              </a:rPr>
              <a:t>(</a:t>
            </a:r>
            <a:r>
              <a:rPr dirty="0" baseline="-22727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22727" sz="1650" spc="142">
                <a:latin typeface="Calibri"/>
                <a:cs typeface="Calibri"/>
              </a:rPr>
              <a:t>))</a:t>
            </a:r>
            <a:endParaRPr baseline="-22727" sz="16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02762" y="981683"/>
            <a:ext cx="9404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81000" algn="l"/>
                <a:tab pos="92710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15932" y="1075421"/>
            <a:ext cx="1416685" cy="2527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00"/>
              </a:lnSpc>
              <a:spcBef>
                <a:spcPts val="90"/>
              </a:spcBef>
              <a:tabLst>
                <a:tab pos="115951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20" i="1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  <a:p>
            <a:pPr marL="199390">
              <a:lnSpc>
                <a:spcPts val="900"/>
              </a:lnSpc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r>
              <a:rPr dirty="0" baseline="-15151" sz="1650" spc="135">
                <a:latin typeface="Calibri"/>
                <a:cs typeface="Calibri"/>
              </a:rPr>
              <a:t>)</a:t>
            </a:r>
            <a:r>
              <a:rPr dirty="0" sz="800" spc="90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56468" y="1018208"/>
            <a:ext cx="714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800" spc="110">
                <a:latin typeface="Cambria"/>
                <a:cs typeface="Cambria"/>
              </a:rPr>
              <a:t>−</a:t>
            </a:r>
            <a:r>
              <a:rPr dirty="0" sz="800" spc="110">
                <a:latin typeface="Calibri"/>
                <a:cs typeface="Calibri"/>
              </a:rPr>
              <a:t>(wx+b) </a:t>
            </a:r>
            <a:r>
              <a:rPr dirty="0" u="sng" baseline="20833" sz="1200" spc="16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20833" sz="1200" spc="3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15151" sz="1650" spc="-1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baseline="15151" sz="16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25594" y="1075421"/>
            <a:ext cx="1082040" cy="287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035"/>
              </a:lnSpc>
              <a:spcBef>
                <a:spcPts val="90"/>
              </a:spcBef>
              <a:tabLst>
                <a:tab pos="280670" algn="l"/>
              </a:tabLst>
            </a:pPr>
            <a:r>
              <a:rPr dirty="0" sz="1100" spc="85">
                <a:latin typeface="Calibri"/>
                <a:cs typeface="Calibri"/>
              </a:rPr>
              <a:t>)	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25">
                <a:latin typeface="Lucida Sans Unicode"/>
                <a:cs typeface="Lucida Sans Unicode"/>
              </a:rPr>
              <a:t>−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25" i="1">
                <a:latin typeface="Calibri"/>
                <a:cs typeface="Calibri"/>
              </a:rPr>
              <a:t>wx</a:t>
            </a:r>
            <a:r>
              <a:rPr dirty="0" sz="1100" spc="-3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b</a:t>
            </a:r>
            <a:r>
              <a:rPr dirty="0" sz="1100" spc="40">
                <a:latin typeface="Calibri"/>
                <a:cs typeface="Calibri"/>
              </a:rPr>
              <a:t>)))</a:t>
            </a:r>
            <a:endParaRPr sz="1100">
              <a:latin typeface="Calibri"/>
              <a:cs typeface="Calibri"/>
            </a:endParaRPr>
          </a:p>
          <a:p>
            <a:pPr marL="81280">
              <a:lnSpc>
                <a:spcPts val="1035"/>
              </a:lnSpc>
            </a:pPr>
            <a:r>
              <a:rPr dirty="0" sz="1100" spc="20" i="1">
                <a:latin typeface="Calibri"/>
                <a:cs typeface="Calibri"/>
              </a:rPr>
              <a:t>∂w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1332" y="1481479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02762" y="1387753"/>
            <a:ext cx="880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51155" algn="l"/>
                <a:tab pos="86677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03319" y="148147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30">
                <a:latin typeface="Lucida Sans Unicode"/>
                <a:cs typeface="Lucida Sans Unicode"/>
              </a:rPr>
              <a:t>∗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66349" y="1337473"/>
            <a:ext cx="5784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31272" y="1598079"/>
            <a:ext cx="854710" cy="0"/>
          </a:xfrm>
          <a:custGeom>
            <a:avLst/>
            <a:gdLst/>
            <a:ahLst/>
            <a:cxnLst/>
            <a:rect l="l" t="t" r="r" b="b"/>
            <a:pathLst>
              <a:path w="854710" h="0">
                <a:moveTo>
                  <a:pt x="0" y="0"/>
                </a:moveTo>
                <a:lnTo>
                  <a:pt x="854595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977362" y="1542146"/>
            <a:ext cx="1946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053465" algn="l"/>
              </a:tabLst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7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>
                <a:latin typeface="Calibri"/>
                <a:cs typeface="Calibri"/>
              </a:rPr>
              <a:t> </a:t>
            </a:r>
            <a:r>
              <a:rPr dirty="0" baseline="-15151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15151" sz="1650" spc="142">
                <a:latin typeface="Calibri"/>
                <a:cs typeface="Calibri"/>
              </a:rPr>
              <a:t>)	</a:t>
            </a: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37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37">
                <a:latin typeface="Calibri"/>
                <a:cs typeface="Calibri"/>
              </a:rPr>
              <a:t> </a:t>
            </a:r>
            <a:r>
              <a:rPr dirty="0" baseline="-15151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15151" sz="1650" spc="142">
                <a:latin typeface="Calibri"/>
                <a:cs typeface="Calibri"/>
              </a:rPr>
              <a:t>)</a:t>
            </a:r>
            <a:endParaRPr baseline="-15151" sz="16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19129" y="1481479"/>
            <a:ext cx="4203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0" y="3121431"/>
            <a:ext cx="5760720" cy="118745"/>
            <a:chOff x="0" y="3121431"/>
            <a:chExt cx="5760720" cy="118745"/>
          </a:xfrm>
        </p:grpSpPr>
        <p:sp>
          <p:nvSpPr>
            <p:cNvPr id="39" name="object 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93" y="-76"/>
                  </a:moveTo>
                  <a:lnTo>
                    <a:pt x="88" y="-76"/>
                  </a:lnTo>
                  <a:lnTo>
                    <a:pt x="88" y="118414"/>
                  </a:lnTo>
                  <a:lnTo>
                    <a:pt x="2880093" y="118414"/>
                  </a:lnTo>
                  <a:lnTo>
                    <a:pt x="2880093" y="-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0093" y="3121431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480648" y="216884"/>
            <a:ext cx="370205" cy="1115695"/>
            <a:chOff x="1480648" y="216884"/>
            <a:chExt cx="370205" cy="1115695"/>
          </a:xfrm>
        </p:grpSpPr>
        <p:sp>
          <p:nvSpPr>
            <p:cNvPr id="23" name="object 23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65706" y="855012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5340" y="8524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65706" y="221946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35340" y="219415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616519" y="0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8117" y="551369"/>
            <a:ext cx="11353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Calibri"/>
                <a:cs typeface="Calibri"/>
              </a:rPr>
              <a:t>bias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−</a:t>
            </a:r>
            <a:r>
              <a:rPr dirty="0" sz="1100" spc="-55">
                <a:latin typeface="Calibri"/>
                <a:cs typeface="Calibri"/>
              </a:rPr>
              <a:t>0</a:t>
            </a:r>
            <a:r>
              <a:rPr dirty="0" sz="1100" spc="-55" i="1">
                <a:latin typeface="Calibri"/>
                <a:cs typeface="Calibri"/>
              </a:rPr>
              <a:t>.</a:t>
            </a:r>
            <a:r>
              <a:rPr dirty="0" sz="1100" spc="-55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4912" y="1051901"/>
            <a:ext cx="4895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13472" y="1224912"/>
            <a:ext cx="899794" cy="486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344170">
              <a:lnSpc>
                <a:spcPct val="137500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baseline="-10416" sz="1200" spc="127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</a:t>
            </a:r>
            <a:r>
              <a:rPr dirty="0" sz="1100" spc="85" i="1">
                <a:latin typeface="Calibri"/>
                <a:cs typeface="Calibri"/>
              </a:rPr>
              <a:t>r</a:t>
            </a:r>
            <a:r>
              <a:rPr dirty="0" sz="1100" spc="85" i="1">
                <a:latin typeface="Calibri"/>
                <a:cs typeface="Calibri"/>
              </a:rPr>
              <a:t>itics</a:t>
            </a:r>
            <a:r>
              <a:rPr dirty="0" sz="1100" spc="155" i="1">
                <a:latin typeface="Calibri"/>
                <a:cs typeface="Calibri"/>
              </a:rPr>
              <a:t>R</a:t>
            </a:r>
            <a:r>
              <a:rPr dirty="0" sz="1100" spc="60" i="1">
                <a:latin typeface="Calibri"/>
                <a:cs typeface="Calibri"/>
              </a:rPr>
              <a:t>atin</a:t>
            </a: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734957" y="100849"/>
            <a:ext cx="2824480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thresholding</a:t>
            </a:r>
            <a:r>
              <a:rPr dirty="0" sz="1100" spc="20">
                <a:latin typeface="Calibri"/>
                <a:cs typeface="Calibri"/>
              </a:rPr>
              <a:t> logic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harsh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example,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20">
                <a:latin typeface="Calibri"/>
                <a:cs typeface="Calibri"/>
              </a:rPr>
              <a:t>return </a:t>
            </a:r>
            <a:r>
              <a:rPr dirty="0" sz="1100" spc="10">
                <a:latin typeface="Calibri"/>
                <a:cs typeface="Calibri"/>
              </a:rPr>
              <a:t>to our problem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dislike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base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-5">
                <a:latin typeface="Calibri"/>
                <a:cs typeface="Calibri"/>
              </a:rPr>
              <a:t> 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70" i="1">
                <a:latin typeface="Calibri"/>
                <a:cs typeface="Calibri"/>
              </a:rPr>
              <a:t>criticsRating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5">
                <a:latin typeface="Calibri"/>
                <a:cs typeface="Calibri"/>
              </a:rPr>
              <a:t>lies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15">
                <a:latin typeface="Calibri"/>
                <a:cs typeface="Calibri"/>
              </a:rPr>
              <a:t> 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504721"/>
            <a:ext cx="63233" cy="6323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2734957" y="1419236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0.5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-10416" sz="1200" spc="44">
                <a:latin typeface="Calibri"/>
                <a:cs typeface="Calibri"/>
              </a:rPr>
              <a:t>0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−</a:t>
            </a:r>
            <a:r>
              <a:rPr dirty="0" sz="1100" spc="-25">
                <a:latin typeface="Calibri"/>
                <a:cs typeface="Calibri"/>
              </a:rPr>
              <a:t>0</a:t>
            </a:r>
            <a:r>
              <a:rPr dirty="0" sz="1100" spc="-25" i="1">
                <a:latin typeface="Calibri"/>
                <a:cs typeface="Calibri"/>
              </a:rPr>
              <a:t>.</a:t>
            </a:r>
            <a:r>
              <a:rPr dirty="0" sz="1100" spc="-25">
                <a:latin typeface="Calibri"/>
                <a:cs typeface="Calibri"/>
              </a:rPr>
              <a:t>5)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60357" y="1591321"/>
            <a:ext cx="277304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criticsRating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</a:t>
            </a:r>
            <a:r>
              <a:rPr dirty="0" sz="1100" spc="-5" i="1">
                <a:latin typeface="Calibri"/>
                <a:cs typeface="Calibri"/>
              </a:rPr>
              <a:t>.</a:t>
            </a:r>
            <a:r>
              <a:rPr dirty="0" sz="1100" spc="-5">
                <a:latin typeface="Calibri"/>
                <a:cs typeface="Calibri"/>
              </a:rPr>
              <a:t>51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(like)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2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95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criticsRating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5">
                <a:latin typeface="Calibri"/>
                <a:cs typeface="Calibri"/>
              </a:rPr>
              <a:t>0</a:t>
            </a:r>
            <a:r>
              <a:rPr dirty="0" sz="1100" spc="-5" i="1">
                <a:latin typeface="Calibri"/>
                <a:cs typeface="Calibri"/>
              </a:rPr>
              <a:t>.</a:t>
            </a:r>
            <a:r>
              <a:rPr dirty="0" sz="1100" spc="-5">
                <a:latin typeface="Calibri"/>
                <a:cs typeface="Calibri"/>
              </a:rPr>
              <a:t>49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(dislike)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2058898"/>
            <a:ext cx="63233" cy="63233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2" name="object 4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38"/>
                  </a:moveTo>
                  <a:lnTo>
                    <a:pt x="12" y="38"/>
                  </a:lnTo>
                  <a:lnTo>
                    <a:pt x="12" y="118529"/>
                  </a:lnTo>
                  <a:lnTo>
                    <a:pt x="2880017" y="118529"/>
                  </a:lnTo>
                  <a:lnTo>
                    <a:pt x="2880017" y="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0017" y="3121545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08365" y="3133506"/>
            <a:ext cx="77660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75495" y="313350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497" y="252677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543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497" y="441438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∂w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6493" y="32652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223" y="346403"/>
            <a:ext cx="1630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9920" algn="l"/>
                <a:tab pos="798830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497" y="588262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8104" y="588262"/>
            <a:ext cx="1504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497" y="777022"/>
            <a:ext cx="14255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31900" algn="l"/>
              </a:tabLst>
            </a:pP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7067" y="681988"/>
            <a:ext cx="2264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  <a:tab pos="159258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[2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)]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9016" y="923847"/>
            <a:ext cx="1504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9016" y="1112607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067" y="1017573"/>
            <a:ext cx="151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2331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067" y="1353158"/>
            <a:ext cx="891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9016" y="1448192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8368" y="1199373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9016" y="1259432"/>
            <a:ext cx="10699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  <a:tab pos="105664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0885" y="1413826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38311" y="1199373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64294" y="32842"/>
            <a:ext cx="2124710" cy="3053715"/>
            <a:chOff x="2764294" y="32842"/>
            <a:chExt cx="2124710" cy="3053715"/>
          </a:xfrm>
        </p:grpSpPr>
        <p:sp>
          <p:nvSpPr>
            <p:cNvPr id="20" name="object 20"/>
            <p:cNvSpPr/>
            <p:nvPr/>
          </p:nvSpPr>
          <p:spPr>
            <a:xfrm>
              <a:off x="2766834" y="35382"/>
              <a:ext cx="0" cy="3048635"/>
            </a:xfrm>
            <a:custGeom>
              <a:avLst/>
              <a:gdLst/>
              <a:ahLst/>
              <a:cxnLst/>
              <a:rect l="l" t="t" r="r" b="b"/>
              <a:pathLst>
                <a:path w="0" h="3048635">
                  <a:moveTo>
                    <a:pt x="0" y="304812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031272" y="1598079"/>
              <a:ext cx="854710" cy="0"/>
            </a:xfrm>
            <a:custGeom>
              <a:avLst/>
              <a:gdLst/>
              <a:ahLst/>
              <a:cxnLst/>
              <a:rect l="l" t="t" r="r" b="b"/>
              <a:pathLst>
                <a:path w="854710" h="0">
                  <a:moveTo>
                    <a:pt x="0" y="0"/>
                  </a:moveTo>
                  <a:lnTo>
                    <a:pt x="854595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818041" y="441387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8041" y="252627"/>
            <a:ext cx="680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54095" y="252627"/>
            <a:ext cx="433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03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89910" y="407020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17380" y="192568"/>
            <a:ext cx="968375" cy="19177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872490" algn="l"/>
              </a:tabLst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r>
              <a:rPr dirty="0" sz="1100" spc="300">
                <a:latin typeface="Lucida Sans Unicode"/>
                <a:cs typeface="Lucida Sans Unicode"/>
              </a:rPr>
              <a:t>	</a:t>
            </a: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77362" y="760207"/>
            <a:ext cx="1202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37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r>
              <a:rPr dirty="0" baseline="-15151" sz="1650" spc="135">
                <a:latin typeface="Calibri"/>
                <a:cs typeface="Calibri"/>
              </a:rPr>
              <a:t>)</a:t>
            </a:r>
            <a:r>
              <a:rPr dirty="0" sz="800" spc="90">
                <a:latin typeface="Calibri"/>
                <a:cs typeface="Calibri"/>
              </a:rPr>
              <a:t>2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baseline="-12626" sz="1650" spc="30" i="1">
                <a:latin typeface="Calibri"/>
                <a:cs typeface="Calibri"/>
              </a:rPr>
              <a:t>∂w</a:t>
            </a:r>
            <a:endParaRPr baseline="-12626" sz="16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15932" y="605610"/>
            <a:ext cx="2052320" cy="228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99390">
              <a:lnSpc>
                <a:spcPts val="805"/>
              </a:lnSpc>
              <a:spcBef>
                <a:spcPts val="90"/>
              </a:spcBef>
              <a:tabLst>
                <a:tab pos="567690" algn="l"/>
                <a:tab pos="119570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ts val="805"/>
              </a:lnSpc>
              <a:tabLst>
                <a:tab pos="1343660" algn="l"/>
              </a:tabLst>
            </a:pPr>
            <a:r>
              <a:rPr dirty="0" baseline="-22727" sz="1650" spc="442">
                <a:latin typeface="Calibri"/>
                <a:cs typeface="Calibri"/>
              </a:rPr>
              <a:t>=	</a:t>
            </a:r>
            <a:r>
              <a:rPr dirty="0" baseline="-22727" sz="1650" spc="142">
                <a:latin typeface="Calibri"/>
                <a:cs typeface="Calibri"/>
              </a:rPr>
              <a:t>(</a:t>
            </a:r>
            <a:r>
              <a:rPr dirty="0" baseline="-22727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22727" sz="1650" spc="142">
                <a:latin typeface="Calibri"/>
                <a:cs typeface="Calibri"/>
              </a:rPr>
              <a:t>))</a:t>
            </a:r>
            <a:endParaRPr baseline="-22727" sz="16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02762" y="981683"/>
            <a:ext cx="9404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81000" algn="l"/>
                <a:tab pos="92710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15932" y="1075421"/>
            <a:ext cx="1416685" cy="2527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00"/>
              </a:lnSpc>
              <a:spcBef>
                <a:spcPts val="90"/>
              </a:spcBef>
              <a:tabLst>
                <a:tab pos="115951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20" i="1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  <a:p>
            <a:pPr marL="199390">
              <a:lnSpc>
                <a:spcPts val="900"/>
              </a:lnSpc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r>
              <a:rPr dirty="0" baseline="-15151" sz="1650" spc="135">
                <a:latin typeface="Calibri"/>
                <a:cs typeface="Calibri"/>
              </a:rPr>
              <a:t>)</a:t>
            </a:r>
            <a:r>
              <a:rPr dirty="0" sz="800" spc="90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56468" y="1018208"/>
            <a:ext cx="714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800" spc="110">
                <a:latin typeface="Cambria"/>
                <a:cs typeface="Cambria"/>
              </a:rPr>
              <a:t>−</a:t>
            </a:r>
            <a:r>
              <a:rPr dirty="0" sz="800" spc="110">
                <a:latin typeface="Calibri"/>
                <a:cs typeface="Calibri"/>
              </a:rPr>
              <a:t>(wx+b) </a:t>
            </a:r>
            <a:r>
              <a:rPr dirty="0" u="sng" baseline="20833" sz="1200" spc="16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20833" sz="1200" spc="3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15151" sz="1650" spc="-1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baseline="15151" sz="16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25594" y="1075421"/>
            <a:ext cx="1082040" cy="287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035"/>
              </a:lnSpc>
              <a:spcBef>
                <a:spcPts val="90"/>
              </a:spcBef>
              <a:tabLst>
                <a:tab pos="280670" algn="l"/>
              </a:tabLst>
            </a:pPr>
            <a:r>
              <a:rPr dirty="0" sz="1100" spc="85">
                <a:latin typeface="Calibri"/>
                <a:cs typeface="Calibri"/>
              </a:rPr>
              <a:t>)	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25">
                <a:latin typeface="Lucida Sans Unicode"/>
                <a:cs typeface="Lucida Sans Unicode"/>
              </a:rPr>
              <a:t>−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25" i="1">
                <a:latin typeface="Calibri"/>
                <a:cs typeface="Calibri"/>
              </a:rPr>
              <a:t>wx</a:t>
            </a:r>
            <a:r>
              <a:rPr dirty="0" sz="1100" spc="-3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b</a:t>
            </a:r>
            <a:r>
              <a:rPr dirty="0" sz="1100" spc="40">
                <a:latin typeface="Calibri"/>
                <a:cs typeface="Calibri"/>
              </a:rPr>
              <a:t>)))</a:t>
            </a:r>
            <a:endParaRPr sz="1100">
              <a:latin typeface="Calibri"/>
              <a:cs typeface="Calibri"/>
            </a:endParaRPr>
          </a:p>
          <a:p>
            <a:pPr marL="81280">
              <a:lnSpc>
                <a:spcPts val="1035"/>
              </a:lnSpc>
            </a:pPr>
            <a:r>
              <a:rPr dirty="0" sz="1100" spc="20" i="1">
                <a:latin typeface="Calibri"/>
                <a:cs typeface="Calibri"/>
              </a:rPr>
              <a:t>∂w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41332" y="1481479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02762" y="1387753"/>
            <a:ext cx="880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51155" algn="l"/>
                <a:tab pos="86677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66349" y="1337473"/>
            <a:ext cx="5784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77362" y="1542146"/>
            <a:ext cx="1946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053465" algn="l"/>
              </a:tabLst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7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>
                <a:latin typeface="Calibri"/>
                <a:cs typeface="Calibri"/>
              </a:rPr>
              <a:t> </a:t>
            </a:r>
            <a:r>
              <a:rPr dirty="0" baseline="-15151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15151" sz="1650" spc="142">
                <a:latin typeface="Calibri"/>
                <a:cs typeface="Calibri"/>
              </a:rPr>
              <a:t>)	</a:t>
            </a: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37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37">
                <a:latin typeface="Calibri"/>
                <a:cs typeface="Calibri"/>
              </a:rPr>
              <a:t> </a:t>
            </a:r>
            <a:r>
              <a:rPr dirty="0" baseline="-15151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15151" sz="1650" spc="142">
                <a:latin typeface="Calibri"/>
                <a:cs typeface="Calibri"/>
              </a:rPr>
              <a:t>)</a:t>
            </a:r>
            <a:endParaRPr baseline="-15151" sz="16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03319" y="1481479"/>
            <a:ext cx="14363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028065" algn="l"/>
              </a:tabLst>
            </a:pP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330">
                <a:latin typeface="Lucida Sans Unicode"/>
                <a:cs typeface="Lucida Sans Unicode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95421" y="1793810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012605" y="2001278"/>
            <a:ext cx="1876425" cy="5715"/>
            <a:chOff x="3012605" y="2001278"/>
            <a:chExt cx="1876425" cy="5715"/>
          </a:xfrm>
        </p:grpSpPr>
        <p:sp>
          <p:nvSpPr>
            <p:cNvPr id="40" name="object 40"/>
            <p:cNvSpPr/>
            <p:nvPr/>
          </p:nvSpPr>
          <p:spPr>
            <a:xfrm>
              <a:off x="3015462" y="2004136"/>
              <a:ext cx="854710" cy="0"/>
            </a:xfrm>
            <a:custGeom>
              <a:avLst/>
              <a:gdLst/>
              <a:ahLst/>
              <a:cxnLst/>
              <a:rect l="l" t="t" r="r" b="b"/>
              <a:pathLst>
                <a:path w="854710" h="0">
                  <a:moveTo>
                    <a:pt x="0" y="0"/>
                  </a:moveTo>
                  <a:lnTo>
                    <a:pt x="854595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031272" y="2004136"/>
              <a:ext cx="854710" cy="0"/>
            </a:xfrm>
            <a:custGeom>
              <a:avLst/>
              <a:gdLst/>
              <a:ahLst/>
              <a:cxnLst/>
              <a:rect l="l" t="t" r="r" b="b"/>
              <a:pathLst>
                <a:path w="854710" h="0">
                  <a:moveTo>
                    <a:pt x="0" y="0"/>
                  </a:moveTo>
                  <a:lnTo>
                    <a:pt x="854595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4166349" y="1743530"/>
            <a:ext cx="5784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15932" y="1887536"/>
            <a:ext cx="2440940" cy="252729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99390" marR="30480" indent="-161925">
              <a:lnSpc>
                <a:spcPct val="36200"/>
              </a:lnSpc>
              <a:spcBef>
                <a:spcPts val="930"/>
              </a:spcBef>
              <a:tabLst>
                <a:tab pos="1099820" algn="l"/>
                <a:tab pos="1214755" algn="l"/>
                <a:tab pos="211582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330">
                <a:latin typeface="Lucida Sans Unicode"/>
                <a:cs typeface="Lucida Sans Unicode"/>
              </a:rPr>
              <a:t>	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 </a:t>
            </a: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7">
                <a:latin typeface="Calibri"/>
                <a:cs typeface="Calibri"/>
              </a:rPr>
              <a:t> </a:t>
            </a:r>
            <a:r>
              <a:rPr dirty="0" baseline="-15151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15151" sz="1650" spc="142">
                <a:latin typeface="Calibri"/>
                <a:cs typeface="Calibri"/>
              </a:rPr>
              <a:t>)		</a:t>
            </a: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2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22">
                <a:latin typeface="Calibri"/>
                <a:cs typeface="Calibri"/>
              </a:rPr>
              <a:t> </a:t>
            </a:r>
            <a:r>
              <a:rPr dirty="0" baseline="-15151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15151" sz="1650" spc="142">
                <a:latin typeface="Calibri"/>
                <a:cs typeface="Calibri"/>
              </a:rPr>
              <a:t>)</a:t>
            </a:r>
            <a:endParaRPr baseline="-15151" sz="165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0" y="3121431"/>
            <a:ext cx="5760720" cy="118745"/>
            <a:chOff x="0" y="3121431"/>
            <a:chExt cx="5760720" cy="118745"/>
          </a:xfrm>
        </p:grpSpPr>
        <p:sp>
          <p:nvSpPr>
            <p:cNvPr id="45" name="object 4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93" y="-76"/>
                  </a:moveTo>
                  <a:lnTo>
                    <a:pt x="88" y="-76"/>
                  </a:lnTo>
                  <a:lnTo>
                    <a:pt x="88" y="118414"/>
                  </a:lnTo>
                  <a:lnTo>
                    <a:pt x="2880093" y="118414"/>
                  </a:lnTo>
                  <a:lnTo>
                    <a:pt x="2880093" y="-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80093" y="3121431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497" y="252677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543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497" y="441438"/>
            <a:ext cx="347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∂w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6493" y="32652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223" y="346403"/>
            <a:ext cx="1630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9920" algn="l"/>
                <a:tab pos="798830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497" y="588262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8104" y="588262"/>
            <a:ext cx="1504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497" y="777022"/>
            <a:ext cx="14255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31900" algn="l"/>
              </a:tabLst>
            </a:pP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7067" y="681988"/>
            <a:ext cx="2264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  <a:tab pos="159258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Calibri"/>
                <a:cs typeface="Calibri"/>
              </a:rPr>
              <a:t>[2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)]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9016" y="923847"/>
            <a:ext cx="1504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9016" y="1112607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067" y="1017573"/>
            <a:ext cx="151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2331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067" y="1353158"/>
            <a:ext cx="891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9016" y="1448192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8368" y="1199373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9016" y="1259432"/>
            <a:ext cx="10699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  <a:tab pos="105664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0885" y="1413826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38311" y="1199373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7067" y="1636660"/>
            <a:ext cx="2148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dirty="0" sz="1100" spc="5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95" i="1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dirty="0" sz="1100" spc="-13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dirty="0" sz="1100" spc="145" i="1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dirty="0" sz="1100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204">
                <a:solidFill>
                  <a:srgbClr val="FF0000"/>
                </a:solidFill>
                <a:latin typeface="Lucida Sans Unicode"/>
                <a:cs typeface="Lucida Sans Unicode"/>
              </a:rPr>
              <a:t>−</a:t>
            </a:r>
            <a:r>
              <a:rPr dirty="0" sz="1100" spc="-10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75" i="1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dirty="0" sz="1100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solidFill>
                  <a:srgbClr val="FF0000"/>
                </a:solidFill>
                <a:latin typeface="Lucida Sans Unicode"/>
                <a:cs typeface="Lucida Sans Unicode"/>
              </a:rPr>
              <a:t>∗</a:t>
            </a:r>
            <a:r>
              <a:rPr dirty="0" sz="1100" spc="-11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95" i="1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dirty="0" sz="1100" spc="-13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dirty="0" sz="1100" spc="145" i="1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dirty="0" sz="1100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solidFill>
                  <a:srgbClr val="FF0000"/>
                </a:solidFill>
                <a:latin typeface="Lucida Sans Unicode"/>
                <a:cs typeface="Lucida Sans Unicode"/>
              </a:rPr>
              <a:t>∗</a:t>
            </a:r>
            <a:r>
              <a:rPr dirty="0" sz="1100" spc="-11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35">
                <a:solidFill>
                  <a:srgbClr val="FF0000"/>
                </a:solidFill>
                <a:latin typeface="Calibri"/>
                <a:cs typeface="Calibri"/>
              </a:rPr>
              <a:t>(1</a:t>
            </a:r>
            <a:r>
              <a:rPr dirty="0" sz="1100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204">
                <a:solidFill>
                  <a:srgbClr val="FF0000"/>
                </a:solidFill>
                <a:latin typeface="Lucida Sans Unicode"/>
                <a:cs typeface="Lucida Sans Unicode"/>
              </a:rPr>
              <a:t>−</a:t>
            </a:r>
            <a:r>
              <a:rPr dirty="0" sz="1100" spc="-10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95" i="1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dirty="0" sz="1100" spc="-13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dirty="0" sz="1100" spc="145" i="1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))</a:t>
            </a:r>
            <a:r>
              <a:rPr dirty="0" sz="1100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solidFill>
                  <a:srgbClr val="FF0000"/>
                </a:solidFill>
                <a:latin typeface="Lucida Sans Unicode"/>
                <a:cs typeface="Lucida Sans Unicode"/>
              </a:rPr>
              <a:t>∗</a:t>
            </a:r>
            <a:r>
              <a:rPr dirty="0" sz="1100" spc="-11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45" i="1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764256" y="32892"/>
            <a:ext cx="2124710" cy="3053715"/>
            <a:chOff x="2764256" y="32892"/>
            <a:chExt cx="2124710" cy="3053715"/>
          </a:xfrm>
        </p:grpSpPr>
        <p:sp>
          <p:nvSpPr>
            <p:cNvPr id="21" name="object 21"/>
            <p:cNvSpPr/>
            <p:nvPr/>
          </p:nvSpPr>
          <p:spPr>
            <a:xfrm>
              <a:off x="2766796" y="35432"/>
              <a:ext cx="0" cy="3048635"/>
            </a:xfrm>
            <a:custGeom>
              <a:avLst/>
              <a:gdLst/>
              <a:ahLst/>
              <a:cxnLst/>
              <a:rect l="l" t="t" r="r" b="b"/>
              <a:pathLst>
                <a:path w="0" h="3048635">
                  <a:moveTo>
                    <a:pt x="0" y="304812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031234" y="1598129"/>
              <a:ext cx="854710" cy="0"/>
            </a:xfrm>
            <a:custGeom>
              <a:avLst/>
              <a:gdLst/>
              <a:ahLst/>
              <a:cxnLst/>
              <a:rect l="l" t="t" r="r" b="b"/>
              <a:pathLst>
                <a:path w="854710" h="0">
                  <a:moveTo>
                    <a:pt x="0" y="0"/>
                  </a:moveTo>
                  <a:lnTo>
                    <a:pt x="854595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818002" y="441438"/>
            <a:ext cx="206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18002" y="252677"/>
            <a:ext cx="680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9880" algn="l"/>
                <a:tab pos="64833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54056" y="252677"/>
            <a:ext cx="433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03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89871" y="407071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17342" y="192619"/>
            <a:ext cx="968375" cy="19177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872490" algn="l"/>
              </a:tabLst>
            </a:pPr>
            <a:r>
              <a:rPr dirty="0" sz="1100" spc="300">
                <a:latin typeface="Lucida Sans Unicode"/>
                <a:cs typeface="Lucida Sans Unicode"/>
              </a:rPr>
              <a:t> </a:t>
            </a:r>
            <a:r>
              <a:rPr dirty="0" sz="1100" spc="300">
                <a:latin typeface="Lucida Sans Unicode"/>
                <a:cs typeface="Lucida Sans Unicode"/>
              </a:rPr>
              <a:t>	</a:t>
            </a:r>
            <a:r>
              <a:rPr dirty="0" sz="1100" spc="300">
                <a:latin typeface="Lucida Sans Unicode"/>
                <a:cs typeface="Lucida Sans Unicode"/>
              </a:rPr>
              <a:t> 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77324" y="760258"/>
            <a:ext cx="1202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37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r>
              <a:rPr dirty="0" baseline="-15151" sz="1650" spc="135">
                <a:latin typeface="Calibri"/>
                <a:cs typeface="Calibri"/>
              </a:rPr>
              <a:t>)</a:t>
            </a:r>
            <a:r>
              <a:rPr dirty="0" sz="800" spc="90">
                <a:latin typeface="Calibri"/>
                <a:cs typeface="Calibri"/>
              </a:rPr>
              <a:t>2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baseline="-12626" sz="1650" spc="30" i="1">
                <a:latin typeface="Calibri"/>
                <a:cs typeface="Calibri"/>
              </a:rPr>
              <a:t>∂w</a:t>
            </a:r>
            <a:endParaRPr baseline="-12626" sz="16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15894" y="605661"/>
            <a:ext cx="2052320" cy="228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99390">
              <a:lnSpc>
                <a:spcPts val="805"/>
              </a:lnSpc>
              <a:spcBef>
                <a:spcPts val="90"/>
              </a:spcBef>
              <a:tabLst>
                <a:tab pos="567690" algn="l"/>
                <a:tab pos="119570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-1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ts val="805"/>
              </a:lnSpc>
              <a:tabLst>
                <a:tab pos="1343660" algn="l"/>
              </a:tabLst>
            </a:pPr>
            <a:r>
              <a:rPr dirty="0" baseline="-22727" sz="1650" spc="442">
                <a:latin typeface="Calibri"/>
                <a:cs typeface="Calibri"/>
              </a:rPr>
              <a:t>=	</a:t>
            </a:r>
            <a:r>
              <a:rPr dirty="0" baseline="-22727" sz="1650" spc="142">
                <a:latin typeface="Calibri"/>
                <a:cs typeface="Calibri"/>
              </a:rPr>
              <a:t>(</a:t>
            </a:r>
            <a:r>
              <a:rPr dirty="0" baseline="-22727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22727" sz="1650" spc="142">
                <a:latin typeface="Calibri"/>
                <a:cs typeface="Calibri"/>
              </a:rPr>
              <a:t>))</a:t>
            </a:r>
            <a:endParaRPr baseline="-22727" sz="16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02724" y="981734"/>
            <a:ext cx="9404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81000" algn="l"/>
                <a:tab pos="92710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15894" y="1075472"/>
            <a:ext cx="1416685" cy="2527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00"/>
              </a:lnSpc>
              <a:spcBef>
                <a:spcPts val="90"/>
              </a:spcBef>
              <a:tabLst>
                <a:tab pos="115951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20" i="1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  <a:p>
            <a:pPr marL="199390">
              <a:lnSpc>
                <a:spcPts val="900"/>
              </a:lnSpc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r>
              <a:rPr dirty="0" baseline="-15151" sz="1650" spc="135">
                <a:latin typeface="Calibri"/>
                <a:cs typeface="Calibri"/>
              </a:rPr>
              <a:t>)</a:t>
            </a:r>
            <a:r>
              <a:rPr dirty="0" sz="800" spc="90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56430" y="1018259"/>
            <a:ext cx="714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800" spc="110">
                <a:latin typeface="Cambria"/>
                <a:cs typeface="Cambria"/>
              </a:rPr>
              <a:t>−</a:t>
            </a:r>
            <a:r>
              <a:rPr dirty="0" sz="800" spc="110">
                <a:latin typeface="Calibri"/>
                <a:cs typeface="Calibri"/>
              </a:rPr>
              <a:t>(wx+b) </a:t>
            </a:r>
            <a:r>
              <a:rPr dirty="0" u="sng" baseline="20833" sz="1200" spc="16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20833" sz="1200" spc="3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15151" sz="1650" spc="-1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endParaRPr baseline="15151" sz="16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25556" y="1075472"/>
            <a:ext cx="1082040" cy="287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035"/>
              </a:lnSpc>
              <a:spcBef>
                <a:spcPts val="90"/>
              </a:spcBef>
              <a:tabLst>
                <a:tab pos="280670" algn="l"/>
              </a:tabLst>
            </a:pPr>
            <a:r>
              <a:rPr dirty="0" sz="1100" spc="85">
                <a:latin typeface="Calibri"/>
                <a:cs typeface="Calibri"/>
              </a:rPr>
              <a:t>)	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25">
                <a:latin typeface="Lucida Sans Unicode"/>
                <a:cs typeface="Lucida Sans Unicode"/>
              </a:rPr>
              <a:t>−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25" i="1">
                <a:latin typeface="Calibri"/>
                <a:cs typeface="Calibri"/>
              </a:rPr>
              <a:t>wx</a:t>
            </a:r>
            <a:r>
              <a:rPr dirty="0" sz="1100" spc="-3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b</a:t>
            </a:r>
            <a:r>
              <a:rPr dirty="0" sz="1100" spc="40">
                <a:latin typeface="Calibri"/>
                <a:cs typeface="Calibri"/>
              </a:rPr>
              <a:t>)))</a:t>
            </a:r>
            <a:endParaRPr sz="1100">
              <a:latin typeface="Calibri"/>
              <a:cs typeface="Calibri"/>
            </a:endParaRPr>
          </a:p>
          <a:p>
            <a:pPr marL="81280">
              <a:lnSpc>
                <a:spcPts val="1035"/>
              </a:lnSpc>
            </a:pPr>
            <a:r>
              <a:rPr dirty="0" sz="1100" spc="20" i="1">
                <a:latin typeface="Calibri"/>
                <a:cs typeface="Calibri"/>
              </a:rPr>
              <a:t>∂w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41294" y="1481529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02724" y="1387803"/>
            <a:ext cx="880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51155" algn="l"/>
                <a:tab pos="86677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dirty="0" u="sng" sz="1100" spc="-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66311" y="1337524"/>
            <a:ext cx="5784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77324" y="1542197"/>
            <a:ext cx="1946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053465" algn="l"/>
              </a:tabLst>
            </a:pP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7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>
                <a:latin typeface="Calibri"/>
                <a:cs typeface="Calibri"/>
              </a:rPr>
              <a:t> </a:t>
            </a:r>
            <a:r>
              <a:rPr dirty="0" baseline="-15151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15151" sz="1650" spc="142">
                <a:latin typeface="Calibri"/>
                <a:cs typeface="Calibri"/>
              </a:rPr>
              <a:t>)	</a:t>
            </a: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37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37">
                <a:latin typeface="Calibri"/>
                <a:cs typeface="Calibri"/>
              </a:rPr>
              <a:t> </a:t>
            </a:r>
            <a:r>
              <a:rPr dirty="0" baseline="-15151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15151" sz="1650" spc="142">
                <a:latin typeface="Calibri"/>
                <a:cs typeface="Calibri"/>
              </a:rPr>
              <a:t>)</a:t>
            </a:r>
            <a:endParaRPr baseline="-15151" sz="16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03281" y="1481529"/>
            <a:ext cx="14363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028065" algn="l"/>
              </a:tabLst>
            </a:pP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330">
                <a:latin typeface="Lucida Sans Unicode"/>
                <a:cs typeface="Lucida Sans Unicode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95383" y="1793861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012567" y="2001329"/>
            <a:ext cx="1876425" cy="5715"/>
            <a:chOff x="3012567" y="2001329"/>
            <a:chExt cx="1876425" cy="5715"/>
          </a:xfrm>
        </p:grpSpPr>
        <p:sp>
          <p:nvSpPr>
            <p:cNvPr id="41" name="object 41"/>
            <p:cNvSpPr/>
            <p:nvPr/>
          </p:nvSpPr>
          <p:spPr>
            <a:xfrm>
              <a:off x="3015424" y="2004186"/>
              <a:ext cx="854710" cy="0"/>
            </a:xfrm>
            <a:custGeom>
              <a:avLst/>
              <a:gdLst/>
              <a:ahLst/>
              <a:cxnLst/>
              <a:rect l="l" t="t" r="r" b="b"/>
              <a:pathLst>
                <a:path w="854710" h="0">
                  <a:moveTo>
                    <a:pt x="0" y="0"/>
                  </a:moveTo>
                  <a:lnTo>
                    <a:pt x="854595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031234" y="2004186"/>
              <a:ext cx="854710" cy="0"/>
            </a:xfrm>
            <a:custGeom>
              <a:avLst/>
              <a:gdLst/>
              <a:ahLst/>
              <a:cxnLst/>
              <a:rect l="l" t="t" r="r" b="b"/>
              <a:pathLst>
                <a:path w="854710" h="0">
                  <a:moveTo>
                    <a:pt x="0" y="0"/>
                  </a:moveTo>
                  <a:lnTo>
                    <a:pt x="854595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4166311" y="1743581"/>
            <a:ext cx="5784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15894" y="1887586"/>
            <a:ext cx="2440940" cy="252729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99390" marR="30480" indent="-161925">
              <a:lnSpc>
                <a:spcPct val="36200"/>
              </a:lnSpc>
              <a:spcBef>
                <a:spcPts val="930"/>
              </a:spcBef>
              <a:tabLst>
                <a:tab pos="1099820" algn="l"/>
                <a:tab pos="1214755" algn="l"/>
                <a:tab pos="211582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330">
                <a:latin typeface="Lucida Sans Unicode"/>
                <a:cs typeface="Lucida Sans Unicode"/>
              </a:rPr>
              <a:t>	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 </a:t>
            </a: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7">
                <a:latin typeface="Calibri"/>
                <a:cs typeface="Calibri"/>
              </a:rPr>
              <a:t> </a:t>
            </a:r>
            <a:r>
              <a:rPr dirty="0" baseline="-15151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15151" sz="1650" spc="142">
                <a:latin typeface="Calibri"/>
                <a:cs typeface="Calibri"/>
              </a:rPr>
              <a:t>)		</a:t>
            </a:r>
            <a:r>
              <a:rPr dirty="0" baseline="-15151" sz="1650" spc="52">
                <a:latin typeface="Calibri"/>
                <a:cs typeface="Calibri"/>
              </a:rPr>
              <a:t>(1</a:t>
            </a:r>
            <a:r>
              <a:rPr dirty="0" baseline="-15151" sz="1650" spc="-2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22">
                <a:latin typeface="Calibri"/>
                <a:cs typeface="Calibri"/>
              </a:rPr>
              <a:t> </a:t>
            </a:r>
            <a:r>
              <a:rPr dirty="0" baseline="-15151" sz="1650" spc="142" i="1">
                <a:latin typeface="Calibri"/>
                <a:cs typeface="Calibri"/>
              </a:rPr>
              <a:t>e</a:t>
            </a:r>
            <a:r>
              <a:rPr dirty="0" sz="800" spc="95">
                <a:latin typeface="Cambria"/>
                <a:cs typeface="Cambria"/>
              </a:rPr>
              <a:t>−</a:t>
            </a:r>
            <a:r>
              <a:rPr dirty="0" sz="800" spc="95">
                <a:latin typeface="Calibri"/>
                <a:cs typeface="Calibri"/>
              </a:rPr>
              <a:t>(wx+b)</a:t>
            </a:r>
            <a:r>
              <a:rPr dirty="0" baseline="-15151" sz="1650" spc="142">
                <a:latin typeface="Calibri"/>
                <a:cs typeface="Calibri"/>
              </a:rPr>
              <a:t>)</a:t>
            </a:r>
            <a:endParaRPr baseline="-15151" sz="16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41294" y="2194177"/>
            <a:ext cx="13982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7" name="object 4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35837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312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265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4248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081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6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1415" y="187562"/>
            <a:ext cx="1047115" cy="354330"/>
            <a:chOff x="551415" y="187562"/>
            <a:chExt cx="1047115" cy="354330"/>
          </a:xfrm>
        </p:grpSpPr>
        <p:sp>
          <p:nvSpPr>
            <p:cNvPr id="12" name="object 12"/>
            <p:cNvSpPr/>
            <p:nvPr/>
          </p:nvSpPr>
          <p:spPr>
            <a:xfrm>
              <a:off x="553946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5701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8900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6699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5672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6940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707" y="1063688"/>
            <a:ext cx="2194560" cy="163769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735287" y="665097"/>
            <a:ext cx="25419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So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</a:t>
            </a:r>
            <a:r>
              <a:rPr dirty="0" sz="1100" spc="45">
                <a:latin typeface="Calibri"/>
                <a:cs typeface="Calibri"/>
              </a:rPr>
              <a:t>h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35">
                <a:latin typeface="Calibri"/>
                <a:cs typeface="Calibri"/>
              </a:rPr>
              <a:t>r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55">
                <a:latin typeface="Calibri"/>
                <a:cs typeface="Calibri"/>
              </a:rPr>
              <a:t>),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</a:t>
            </a:r>
            <a:r>
              <a:rPr dirty="0" sz="1100" spc="-10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v</a:t>
            </a:r>
            <a:r>
              <a:rPr dirty="0" sz="1100" spc="-20">
                <a:latin typeface="Calibri"/>
                <a:cs typeface="Calibri"/>
              </a:rPr>
              <a:t>e,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21" name="object 2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35837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312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265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4248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081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6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1415" y="187562"/>
            <a:ext cx="1047115" cy="354330"/>
            <a:chOff x="551415" y="187562"/>
            <a:chExt cx="1047115" cy="354330"/>
          </a:xfrm>
        </p:grpSpPr>
        <p:sp>
          <p:nvSpPr>
            <p:cNvPr id="12" name="object 12"/>
            <p:cNvSpPr/>
            <p:nvPr/>
          </p:nvSpPr>
          <p:spPr>
            <a:xfrm>
              <a:off x="553946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5701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8900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6699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5672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6940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707" y="1063688"/>
            <a:ext cx="2194560" cy="163769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735287" y="665097"/>
            <a:ext cx="25419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So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</a:t>
            </a:r>
            <a:r>
              <a:rPr dirty="0" sz="1100" spc="45">
                <a:latin typeface="Calibri"/>
                <a:cs typeface="Calibri"/>
              </a:rPr>
              <a:t>h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35">
                <a:latin typeface="Calibri"/>
                <a:cs typeface="Calibri"/>
              </a:rPr>
              <a:t>r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55">
                <a:latin typeface="Calibri"/>
                <a:cs typeface="Calibri"/>
              </a:rPr>
              <a:t>),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</a:t>
            </a:r>
            <a:r>
              <a:rPr dirty="0" sz="1100" spc="-10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v</a:t>
            </a:r>
            <a:r>
              <a:rPr dirty="0" sz="1100" spc="-20">
                <a:latin typeface="Calibri"/>
                <a:cs typeface="Calibri"/>
              </a:rPr>
              <a:t>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35287" y="1014309"/>
            <a:ext cx="24060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35837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312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265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4248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081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6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1415" y="187562"/>
            <a:ext cx="1047115" cy="354330"/>
            <a:chOff x="551415" y="187562"/>
            <a:chExt cx="1047115" cy="354330"/>
          </a:xfrm>
        </p:grpSpPr>
        <p:sp>
          <p:nvSpPr>
            <p:cNvPr id="12" name="object 12"/>
            <p:cNvSpPr/>
            <p:nvPr/>
          </p:nvSpPr>
          <p:spPr>
            <a:xfrm>
              <a:off x="553946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5701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8900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6699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5672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6940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707" y="1063688"/>
            <a:ext cx="2194560" cy="163769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735287" y="665097"/>
            <a:ext cx="25419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So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</a:t>
            </a:r>
            <a:r>
              <a:rPr dirty="0" sz="1100" spc="45">
                <a:latin typeface="Calibri"/>
                <a:cs typeface="Calibri"/>
              </a:rPr>
              <a:t>h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35">
                <a:latin typeface="Calibri"/>
                <a:cs typeface="Calibri"/>
              </a:rPr>
              <a:t>r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55">
                <a:latin typeface="Calibri"/>
                <a:cs typeface="Calibri"/>
              </a:rPr>
              <a:t>),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</a:t>
            </a:r>
            <a:r>
              <a:rPr dirty="0" sz="1100" spc="-10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v</a:t>
            </a:r>
            <a:r>
              <a:rPr dirty="0" sz="1100" spc="-20">
                <a:latin typeface="Calibri"/>
                <a:cs typeface="Calibri"/>
              </a:rPr>
              <a:t>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35287" y="1014309"/>
            <a:ext cx="2406015" cy="541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points,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35837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312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265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4248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081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6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1415" y="187562"/>
            <a:ext cx="1047115" cy="354330"/>
            <a:chOff x="551415" y="187562"/>
            <a:chExt cx="1047115" cy="354330"/>
          </a:xfrm>
        </p:grpSpPr>
        <p:sp>
          <p:nvSpPr>
            <p:cNvPr id="12" name="object 12"/>
            <p:cNvSpPr/>
            <p:nvPr/>
          </p:nvSpPr>
          <p:spPr>
            <a:xfrm>
              <a:off x="553946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5701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8900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6699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5672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6940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707" y="1063688"/>
            <a:ext cx="2194560" cy="163769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735287" y="665097"/>
            <a:ext cx="25419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So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</a:t>
            </a:r>
            <a:r>
              <a:rPr dirty="0" sz="1100" spc="45">
                <a:latin typeface="Calibri"/>
                <a:cs typeface="Calibri"/>
              </a:rPr>
              <a:t>h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35">
                <a:latin typeface="Calibri"/>
                <a:cs typeface="Calibri"/>
              </a:rPr>
              <a:t>r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55">
                <a:latin typeface="Calibri"/>
                <a:cs typeface="Calibri"/>
              </a:rPr>
              <a:t>),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</a:t>
            </a:r>
            <a:r>
              <a:rPr dirty="0" sz="1100" spc="-10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v</a:t>
            </a:r>
            <a:r>
              <a:rPr dirty="0" sz="1100" spc="-20">
                <a:latin typeface="Calibri"/>
                <a:cs typeface="Calibri"/>
              </a:rPr>
              <a:t>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35287" y="1014309"/>
            <a:ext cx="2406015" cy="541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points,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11550" y="1696655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38385" y="170089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51416" y="203604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8184" y="1890622"/>
            <a:ext cx="15760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6710" algn="l"/>
                <a:tab pos="789940" algn="l"/>
                <a:tab pos="152590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35287" y="1832507"/>
            <a:ext cx="277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15315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82425" y="1890622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0607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35837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312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265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4248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081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6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1415" y="187562"/>
            <a:ext cx="1047115" cy="354330"/>
            <a:chOff x="551415" y="187562"/>
            <a:chExt cx="1047115" cy="354330"/>
          </a:xfrm>
        </p:grpSpPr>
        <p:sp>
          <p:nvSpPr>
            <p:cNvPr id="12" name="object 12"/>
            <p:cNvSpPr/>
            <p:nvPr/>
          </p:nvSpPr>
          <p:spPr>
            <a:xfrm>
              <a:off x="553946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5701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8900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6699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5672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6940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707" y="1063688"/>
            <a:ext cx="2194560" cy="163769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735287" y="665097"/>
            <a:ext cx="25419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So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</a:t>
            </a:r>
            <a:r>
              <a:rPr dirty="0" sz="1100" spc="45">
                <a:latin typeface="Calibri"/>
                <a:cs typeface="Calibri"/>
              </a:rPr>
              <a:t>h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35">
                <a:latin typeface="Calibri"/>
                <a:cs typeface="Calibri"/>
              </a:rPr>
              <a:t>r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55">
                <a:latin typeface="Calibri"/>
                <a:cs typeface="Calibri"/>
              </a:rPr>
              <a:t>),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</a:t>
            </a:r>
            <a:r>
              <a:rPr dirty="0" sz="1100" spc="-10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v</a:t>
            </a:r>
            <a:r>
              <a:rPr dirty="0" sz="1100" spc="-20">
                <a:latin typeface="Calibri"/>
                <a:cs typeface="Calibri"/>
              </a:rPr>
              <a:t>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35287" y="1014309"/>
            <a:ext cx="2406015" cy="541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points,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11550" y="1696655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38385" y="170089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51416" y="203604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8184" y="1890622"/>
            <a:ext cx="15760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6710" algn="l"/>
                <a:tab pos="789940" algn="l"/>
                <a:tab pos="152590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35287" y="1832507"/>
            <a:ext cx="277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15315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82425" y="1890622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11550" y="217959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38385" y="218382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51416" y="251898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08184" y="2373552"/>
            <a:ext cx="15760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6710" algn="l"/>
                <a:tab pos="789940" algn="l"/>
                <a:tab pos="152590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78734" y="2315449"/>
            <a:ext cx="2519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72135" algn="l"/>
              </a:tabLst>
            </a:pPr>
            <a:r>
              <a:rPr dirty="0" sz="1100" spc="-75">
                <a:latin typeface="Lucida Sans Unicode"/>
                <a:cs typeface="Lucida Sans Unicode"/>
              </a:rPr>
              <a:t>∇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3" name="object 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247" y="18727"/>
            <a:ext cx="2095496" cy="27431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247" y="18727"/>
            <a:ext cx="2095496" cy="54101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247" y="18740"/>
            <a:ext cx="2095496" cy="116966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480648" y="216884"/>
            <a:ext cx="370205" cy="1115695"/>
            <a:chOff x="1480648" y="216884"/>
            <a:chExt cx="370205" cy="1115695"/>
          </a:xfrm>
        </p:grpSpPr>
        <p:sp>
          <p:nvSpPr>
            <p:cNvPr id="23" name="object 23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65706" y="855012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5340" y="8524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65706" y="221946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35340" y="219415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616519" y="0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8117" y="551369"/>
            <a:ext cx="11353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Calibri"/>
                <a:cs typeface="Calibri"/>
              </a:rPr>
              <a:t>bias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−</a:t>
            </a:r>
            <a:r>
              <a:rPr dirty="0" sz="1100" spc="-55">
                <a:latin typeface="Calibri"/>
                <a:cs typeface="Calibri"/>
              </a:rPr>
              <a:t>0</a:t>
            </a:r>
            <a:r>
              <a:rPr dirty="0" sz="1100" spc="-55" i="1">
                <a:latin typeface="Calibri"/>
                <a:cs typeface="Calibri"/>
              </a:rPr>
              <a:t>.</a:t>
            </a:r>
            <a:r>
              <a:rPr dirty="0" sz="1100" spc="-55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4912" y="1051901"/>
            <a:ext cx="4895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13472" y="1224912"/>
            <a:ext cx="899794" cy="486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344170">
              <a:lnSpc>
                <a:spcPct val="137500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baseline="-10416" sz="1200" spc="127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</a:t>
            </a:r>
            <a:r>
              <a:rPr dirty="0" sz="1100" spc="85" i="1">
                <a:latin typeface="Calibri"/>
                <a:cs typeface="Calibri"/>
              </a:rPr>
              <a:t>r</a:t>
            </a:r>
            <a:r>
              <a:rPr dirty="0" sz="1100" spc="85" i="1">
                <a:latin typeface="Calibri"/>
                <a:cs typeface="Calibri"/>
              </a:rPr>
              <a:t>itics</a:t>
            </a:r>
            <a:r>
              <a:rPr dirty="0" sz="1100" spc="155" i="1">
                <a:latin typeface="Calibri"/>
                <a:cs typeface="Calibri"/>
              </a:rPr>
              <a:t>R</a:t>
            </a:r>
            <a:r>
              <a:rPr dirty="0" sz="1100" spc="60" i="1">
                <a:latin typeface="Calibri"/>
                <a:cs typeface="Calibri"/>
              </a:rPr>
              <a:t>atin</a:t>
            </a: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734957" y="100849"/>
            <a:ext cx="2824480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thresholding</a:t>
            </a:r>
            <a:r>
              <a:rPr dirty="0" sz="1100" spc="20">
                <a:latin typeface="Calibri"/>
                <a:cs typeface="Calibri"/>
              </a:rPr>
              <a:t> logic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harsh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example,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20">
                <a:latin typeface="Calibri"/>
                <a:cs typeface="Calibri"/>
              </a:rPr>
              <a:t>return </a:t>
            </a:r>
            <a:r>
              <a:rPr dirty="0" sz="1100" spc="10">
                <a:latin typeface="Calibri"/>
                <a:cs typeface="Calibri"/>
              </a:rPr>
              <a:t>to our problem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dislike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base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-5">
                <a:latin typeface="Calibri"/>
                <a:cs typeface="Calibri"/>
              </a:rPr>
              <a:t> 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70" i="1">
                <a:latin typeface="Calibri"/>
                <a:cs typeface="Calibri"/>
              </a:rPr>
              <a:t>criticsRating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5">
                <a:latin typeface="Calibri"/>
                <a:cs typeface="Calibri"/>
              </a:rPr>
              <a:t>lies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15">
                <a:latin typeface="Calibri"/>
                <a:cs typeface="Calibri"/>
              </a:rPr>
              <a:t> 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504721"/>
            <a:ext cx="63233" cy="6323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2734957" y="1419236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0.5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-10416" sz="1200" spc="44">
                <a:latin typeface="Calibri"/>
                <a:cs typeface="Calibri"/>
              </a:rPr>
              <a:t>0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−</a:t>
            </a:r>
            <a:r>
              <a:rPr dirty="0" sz="1100" spc="-25">
                <a:latin typeface="Calibri"/>
                <a:cs typeface="Calibri"/>
              </a:rPr>
              <a:t>0</a:t>
            </a:r>
            <a:r>
              <a:rPr dirty="0" sz="1100" spc="-25" i="1">
                <a:latin typeface="Calibri"/>
                <a:cs typeface="Calibri"/>
              </a:rPr>
              <a:t>.</a:t>
            </a:r>
            <a:r>
              <a:rPr dirty="0" sz="1100" spc="-25">
                <a:latin typeface="Calibri"/>
                <a:cs typeface="Calibri"/>
              </a:rPr>
              <a:t>5)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60357" y="1591321"/>
            <a:ext cx="2773045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criticsRating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</a:t>
            </a:r>
            <a:r>
              <a:rPr dirty="0" sz="1100" spc="-5" i="1">
                <a:latin typeface="Calibri"/>
                <a:cs typeface="Calibri"/>
              </a:rPr>
              <a:t>.</a:t>
            </a:r>
            <a:r>
              <a:rPr dirty="0" sz="1100" spc="-5">
                <a:latin typeface="Calibri"/>
                <a:cs typeface="Calibri"/>
              </a:rPr>
              <a:t>51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(like)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2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95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criticsRating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5">
                <a:latin typeface="Calibri"/>
                <a:cs typeface="Calibri"/>
              </a:rPr>
              <a:t>0</a:t>
            </a:r>
            <a:r>
              <a:rPr dirty="0" sz="1100" spc="-5" i="1">
                <a:latin typeface="Calibri"/>
                <a:cs typeface="Calibri"/>
              </a:rPr>
              <a:t>.</a:t>
            </a:r>
            <a:r>
              <a:rPr dirty="0" sz="1100" spc="-5">
                <a:latin typeface="Calibri"/>
                <a:cs typeface="Calibri"/>
              </a:rPr>
              <a:t>49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(dislike)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85">
                <a:latin typeface="Calibri"/>
                <a:cs typeface="Calibri"/>
              </a:rPr>
              <a:t>It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seems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harsh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movie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rating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0.51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rating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0.49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2058898"/>
            <a:ext cx="63233" cy="6323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2441016"/>
            <a:ext cx="63233" cy="6323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3" name="object 4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08365" y="3133506"/>
            <a:ext cx="77660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75495" y="313350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409190"/>
            <a:chOff x="0" y="0"/>
            <a:chExt cx="5760085" cy="2409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0"/>
              <a:ext cx="2095496" cy="11696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3835" y="217231"/>
              <a:ext cx="2296955" cy="219162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409190"/>
            <a:chOff x="0" y="0"/>
            <a:chExt cx="5760085" cy="2409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0"/>
              <a:ext cx="2095496" cy="15125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3835" y="217231"/>
              <a:ext cx="2296955" cy="219162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409190"/>
            <a:chOff x="0" y="0"/>
            <a:chExt cx="5760085" cy="2409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39"/>
              <a:ext cx="2095496" cy="18554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3835" y="217231"/>
              <a:ext cx="2296955" cy="219162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3835" y="217231"/>
              <a:ext cx="2296955" cy="219162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760357" y="100849"/>
            <a:ext cx="277241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15">
                <a:latin typeface="Calibri"/>
                <a:cs typeface="Calibri"/>
              </a:rPr>
              <a:t>behavior</a:t>
            </a:r>
            <a:r>
              <a:rPr dirty="0" sz="1100" spc="20">
                <a:latin typeface="Calibri"/>
                <a:cs typeface="Calibri"/>
              </a:rPr>
              <a:t> 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characteristic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chose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 specific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chose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88"/>
                  </a:moveTo>
                  <a:lnTo>
                    <a:pt x="12" y="88"/>
                  </a:lnTo>
                  <a:lnTo>
                    <a:pt x="12" y="118579"/>
                  </a:lnTo>
                  <a:lnTo>
                    <a:pt x="2880017" y="118579"/>
                  </a:lnTo>
                  <a:lnTo>
                    <a:pt x="2880017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17" y="3121596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17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672935" y="177997"/>
            <a:ext cx="1884045" cy="1570990"/>
            <a:chOff x="672935" y="177997"/>
            <a:chExt cx="1884045" cy="1570990"/>
          </a:xfrm>
        </p:grpSpPr>
        <p:sp>
          <p:nvSpPr>
            <p:cNvPr id="23" name="object 23"/>
            <p:cNvSpPr/>
            <p:nvPr/>
          </p:nvSpPr>
          <p:spPr>
            <a:xfrm>
              <a:off x="706339" y="1715290"/>
              <a:ext cx="925830" cy="0"/>
            </a:xfrm>
            <a:custGeom>
              <a:avLst/>
              <a:gdLst/>
              <a:ahLst/>
              <a:cxnLst/>
              <a:rect l="l" t="t" r="r" b="b"/>
              <a:pathLst>
                <a:path w="925830" h="0">
                  <a:moveTo>
                    <a:pt x="0" y="0"/>
                  </a:moveTo>
                  <a:lnTo>
                    <a:pt x="0" y="0"/>
                  </a:lnTo>
                  <a:lnTo>
                    <a:pt x="886670" y="0"/>
                  </a:lnTo>
                  <a:lnTo>
                    <a:pt x="925222" y="0"/>
                  </a:lnTo>
                </a:path>
              </a:pathLst>
            </a:custGeom>
            <a:ln w="4744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24165" y="317753"/>
              <a:ext cx="932815" cy="1397635"/>
            </a:xfrm>
            <a:custGeom>
              <a:avLst/>
              <a:gdLst/>
              <a:ahLst/>
              <a:cxnLst/>
              <a:rect l="l" t="t" r="r" b="b"/>
              <a:pathLst>
                <a:path w="932814" h="1397635">
                  <a:moveTo>
                    <a:pt x="0" y="0"/>
                  </a:moveTo>
                  <a:lnTo>
                    <a:pt x="0" y="0"/>
                  </a:lnTo>
                  <a:lnTo>
                    <a:pt x="893762" y="0"/>
                  </a:lnTo>
                  <a:lnTo>
                    <a:pt x="932624" y="0"/>
                  </a:lnTo>
                </a:path>
                <a:path w="932814" h="1397635">
                  <a:moveTo>
                    <a:pt x="7401" y="1397536"/>
                  </a:moveTo>
                  <a:lnTo>
                    <a:pt x="7401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86088" y="31775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6339" y="1715290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2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89989" y="168188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6339" y="219751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72935" y="17799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77310" y="234644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07363" y="1886497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09420" y="1730630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08562" y="1886497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03381" y="1718486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0184" y="886794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760357" y="100849"/>
            <a:ext cx="277241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15">
                <a:latin typeface="Calibri"/>
                <a:cs typeface="Calibri"/>
              </a:rPr>
              <a:t>behavior</a:t>
            </a:r>
            <a:r>
              <a:rPr dirty="0" sz="1100" spc="20">
                <a:latin typeface="Calibri"/>
                <a:cs typeface="Calibri"/>
              </a:rPr>
              <a:t> 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characteristic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chose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 specific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chose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85">
                <a:latin typeface="Calibri"/>
                <a:cs typeface="Calibri"/>
              </a:rPr>
              <a:t>It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characteristic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itself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behaves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0" name="object 4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0"/>
                  </a:moveTo>
                  <a:lnTo>
                    <a:pt x="12" y="0"/>
                  </a:lnTo>
                  <a:lnTo>
                    <a:pt x="12" y="118491"/>
                  </a:lnTo>
                  <a:lnTo>
                    <a:pt x="2880017" y="118491"/>
                  </a:lnTo>
                  <a:lnTo>
                    <a:pt x="2880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0017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975317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672935" y="177997"/>
            <a:ext cx="1884045" cy="1570990"/>
            <a:chOff x="672935" y="177997"/>
            <a:chExt cx="1884045" cy="1570990"/>
          </a:xfrm>
        </p:grpSpPr>
        <p:sp>
          <p:nvSpPr>
            <p:cNvPr id="23" name="object 23"/>
            <p:cNvSpPr/>
            <p:nvPr/>
          </p:nvSpPr>
          <p:spPr>
            <a:xfrm>
              <a:off x="706339" y="1715290"/>
              <a:ext cx="925830" cy="0"/>
            </a:xfrm>
            <a:custGeom>
              <a:avLst/>
              <a:gdLst/>
              <a:ahLst/>
              <a:cxnLst/>
              <a:rect l="l" t="t" r="r" b="b"/>
              <a:pathLst>
                <a:path w="925830" h="0">
                  <a:moveTo>
                    <a:pt x="0" y="0"/>
                  </a:moveTo>
                  <a:lnTo>
                    <a:pt x="0" y="0"/>
                  </a:lnTo>
                  <a:lnTo>
                    <a:pt x="886670" y="0"/>
                  </a:lnTo>
                  <a:lnTo>
                    <a:pt x="925222" y="0"/>
                  </a:lnTo>
                </a:path>
              </a:pathLst>
            </a:custGeom>
            <a:ln w="4744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24165" y="317753"/>
              <a:ext cx="932815" cy="1397635"/>
            </a:xfrm>
            <a:custGeom>
              <a:avLst/>
              <a:gdLst/>
              <a:ahLst/>
              <a:cxnLst/>
              <a:rect l="l" t="t" r="r" b="b"/>
              <a:pathLst>
                <a:path w="932814" h="1397635">
                  <a:moveTo>
                    <a:pt x="0" y="0"/>
                  </a:moveTo>
                  <a:lnTo>
                    <a:pt x="0" y="0"/>
                  </a:lnTo>
                  <a:lnTo>
                    <a:pt x="893762" y="0"/>
                  </a:lnTo>
                  <a:lnTo>
                    <a:pt x="932624" y="0"/>
                  </a:lnTo>
                </a:path>
                <a:path w="932814" h="1397635">
                  <a:moveTo>
                    <a:pt x="7401" y="1397536"/>
                  </a:moveTo>
                  <a:lnTo>
                    <a:pt x="7401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86088" y="31775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6339" y="1715290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2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89989" y="168188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6339" y="219751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72935" y="17799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77310" y="234644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07363" y="1886497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09420" y="1730630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08562" y="1886497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03381" y="1718486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0184" y="886794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760357" y="100849"/>
            <a:ext cx="277241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15">
                <a:latin typeface="Calibri"/>
                <a:cs typeface="Calibri"/>
              </a:rPr>
              <a:t>behavior</a:t>
            </a:r>
            <a:r>
              <a:rPr dirty="0" sz="1100" spc="20">
                <a:latin typeface="Calibri"/>
                <a:cs typeface="Calibri"/>
              </a:rPr>
              <a:t> 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characteristic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chose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 specific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chose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85">
                <a:latin typeface="Calibri"/>
                <a:cs typeface="Calibri"/>
              </a:rPr>
              <a:t>It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characteristic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itself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behaves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122616"/>
            <a:ext cx="63233" cy="63233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760357" y="1037131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There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5">
                <a:latin typeface="Calibri"/>
                <a:cs typeface="Calibri"/>
              </a:rPr>
              <a:t> always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sudden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42993" y="1105292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89233" y="1182686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90">
                <a:latin typeface="Calibri"/>
                <a:cs typeface="Calibri"/>
              </a:rPr>
              <a:t>n 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767300" y="1209203"/>
            <a:ext cx="791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>
                <a:latin typeface="Calibri"/>
                <a:cs typeface="Calibri"/>
              </a:rPr>
              <a:t>i</a:t>
            </a:r>
            <a:r>
              <a:rPr dirty="0" baseline="-10416" sz="1200" spc="2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crosses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34957" y="1209203"/>
            <a:ext cx="171958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 marR="30480">
              <a:lnSpc>
                <a:spcPct val="102699"/>
              </a:lnSpc>
              <a:spcBef>
                <a:spcPts val="55"/>
              </a:spcBef>
            </a:pP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(from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(-</a:t>
            </a:r>
            <a:r>
              <a:rPr dirty="0" sz="1100" spc="50" i="1">
                <a:latin typeface="Calibri"/>
                <a:cs typeface="Calibri"/>
              </a:rPr>
              <a:t>w</a:t>
            </a:r>
            <a:r>
              <a:rPr dirty="0" baseline="-10416" sz="1200" spc="7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6" name="object 4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88"/>
                  </a:moveTo>
                  <a:lnTo>
                    <a:pt x="12" y="88"/>
                  </a:lnTo>
                  <a:lnTo>
                    <a:pt x="12" y="118579"/>
                  </a:lnTo>
                  <a:lnTo>
                    <a:pt x="2880017" y="118579"/>
                  </a:lnTo>
                  <a:lnTo>
                    <a:pt x="2880017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80017" y="3121596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975317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09193" y="637298"/>
            <a:ext cx="5142230" cy="186690"/>
          </a:xfrm>
          <a:custGeom>
            <a:avLst/>
            <a:gdLst/>
            <a:ahLst/>
            <a:cxnLst/>
            <a:rect l="l" t="t" r="r" b="b"/>
            <a:pathLst>
              <a:path w="5142230" h="186690">
                <a:moveTo>
                  <a:pt x="5090871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5141671" y="186558"/>
                </a:lnTo>
                <a:lnTo>
                  <a:pt x="5141671" y="50800"/>
                </a:lnTo>
                <a:lnTo>
                  <a:pt x="5137663" y="31075"/>
                </a:lnTo>
                <a:lnTo>
                  <a:pt x="5126749" y="14922"/>
                </a:lnTo>
                <a:lnTo>
                  <a:pt x="5110596" y="4008"/>
                </a:lnTo>
                <a:lnTo>
                  <a:pt x="5090871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47294" y="620368"/>
            <a:ext cx="116967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0">
                <a:solidFill>
                  <a:srgbClr val="3333B2"/>
                </a:solidFill>
              </a:rPr>
              <a:t>Acknowledgements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309193" y="681520"/>
            <a:ext cx="5193030" cy="1619885"/>
            <a:chOff x="309193" y="681520"/>
            <a:chExt cx="5193030" cy="161988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4" y="811199"/>
              <a:ext cx="5141670" cy="506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994" y="2199563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794" y="2186863"/>
              <a:ext cx="5090807" cy="114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865" y="681532"/>
              <a:ext cx="50736" cy="151803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09193" y="855471"/>
              <a:ext cx="5142230" cy="1395095"/>
            </a:xfrm>
            <a:custGeom>
              <a:avLst/>
              <a:gdLst/>
              <a:ahLst/>
              <a:cxnLst/>
              <a:rect l="l" t="t" r="r" b="b"/>
              <a:pathLst>
                <a:path w="5142230" h="1395095">
                  <a:moveTo>
                    <a:pt x="5141671" y="0"/>
                  </a:moveTo>
                  <a:lnTo>
                    <a:pt x="0" y="0"/>
                  </a:lnTo>
                  <a:lnTo>
                    <a:pt x="0" y="1344091"/>
                  </a:lnTo>
                  <a:lnTo>
                    <a:pt x="4008" y="1363816"/>
                  </a:lnTo>
                  <a:lnTo>
                    <a:pt x="14922" y="1379969"/>
                  </a:lnTo>
                  <a:lnTo>
                    <a:pt x="31075" y="1390883"/>
                  </a:lnTo>
                  <a:lnTo>
                    <a:pt x="50800" y="1394892"/>
                  </a:lnTo>
                  <a:lnTo>
                    <a:pt x="5090871" y="1394892"/>
                  </a:lnTo>
                  <a:lnTo>
                    <a:pt x="5110596" y="1390883"/>
                  </a:lnTo>
                  <a:lnTo>
                    <a:pt x="5126749" y="1379969"/>
                  </a:lnTo>
                  <a:lnTo>
                    <a:pt x="5137663" y="1363816"/>
                  </a:lnTo>
                  <a:lnTo>
                    <a:pt x="5141671" y="1344091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450865" y="719620"/>
              <a:ext cx="0" cy="1499235"/>
            </a:xfrm>
            <a:custGeom>
              <a:avLst/>
              <a:gdLst/>
              <a:ahLst/>
              <a:cxnLst/>
              <a:rect l="l" t="t" r="r" b="b"/>
              <a:pathLst>
                <a:path w="0" h="1499235">
                  <a:moveTo>
                    <a:pt x="0" y="149899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450865" y="7069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50865" y="6942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450865" y="6815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911237"/>
              <a:ext cx="63233" cy="632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293342"/>
              <a:ext cx="63233" cy="6323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675447"/>
              <a:ext cx="63233" cy="6323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59994" y="203132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 h="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467741" y="825752"/>
            <a:ext cx="4982845" cy="13741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68910" marR="43180">
              <a:lnSpc>
                <a:spcPct val="102699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Module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3.4,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14">
                <a:latin typeface="Calibri"/>
                <a:cs typeface="Calibri"/>
              </a:rPr>
              <a:t>I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borrowed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ideas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videos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Ryan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Harris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“visualize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backpropagation”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(available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youtube)</a:t>
            </a:r>
            <a:endParaRPr sz="1100">
              <a:latin typeface="Calibri"/>
              <a:cs typeface="Calibri"/>
            </a:endParaRPr>
          </a:p>
          <a:p>
            <a:pPr marL="168910" marR="431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Module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3.5,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14">
                <a:latin typeface="Calibri"/>
                <a:cs typeface="Calibri"/>
              </a:rPr>
              <a:t>I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borrowed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ideas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30">
                <a:latin typeface="Calibri"/>
                <a:cs typeface="Calibri"/>
              </a:rPr>
              <a:t> this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excellent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book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baseline="27777" sz="1200" spc="-67" i="1">
                <a:latin typeface="Verdana"/>
                <a:cs typeface="Verdana"/>
              </a:rPr>
              <a:t>a</a:t>
            </a:r>
            <a:r>
              <a:rPr dirty="0" baseline="27777" sz="1200" spc="97" i="1">
                <a:latin typeface="Verdana"/>
                <a:cs typeface="Verdana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20">
                <a:latin typeface="Calibri"/>
                <a:cs typeface="Calibri"/>
              </a:rPr>
              <a:t> is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available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online</a:t>
            </a:r>
            <a:endParaRPr sz="1100">
              <a:latin typeface="Calibri"/>
              <a:cs typeface="Calibri"/>
            </a:endParaRPr>
          </a:p>
          <a:p>
            <a:pPr marL="168910" marR="43180">
              <a:lnSpc>
                <a:spcPct val="102600"/>
              </a:lnSpc>
              <a:spcBef>
                <a:spcPts val="300"/>
              </a:spcBef>
            </a:pPr>
            <a:r>
              <a:rPr dirty="0" sz="1100" spc="114">
                <a:latin typeface="Calibri"/>
                <a:cs typeface="Calibri"/>
              </a:rPr>
              <a:t>I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14">
                <a:latin typeface="Calibri"/>
                <a:cs typeface="Calibri"/>
              </a:rPr>
              <a:t>I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been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influenced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borrowed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ideas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sources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14">
                <a:latin typeface="Calibri"/>
                <a:cs typeface="Calibri"/>
              </a:rPr>
              <a:t>I </a:t>
            </a:r>
            <a:r>
              <a:rPr dirty="0" sz="1100" spc="10">
                <a:latin typeface="Calibri"/>
                <a:cs typeface="Calibri"/>
              </a:rPr>
              <a:t>apologize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4">
                <a:latin typeface="Calibri"/>
                <a:cs typeface="Calibri"/>
              </a:rPr>
              <a:t> I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failed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acknowledge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them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855"/>
              </a:spcBef>
            </a:pPr>
            <a:r>
              <a:rPr dirty="0" baseline="37037" sz="900" spc="44" i="1">
                <a:latin typeface="Verdana"/>
                <a:cs typeface="Verdana"/>
              </a:rPr>
              <a:t>a</a:t>
            </a:r>
            <a:r>
              <a:rPr dirty="0" sz="900" spc="30">
                <a:latin typeface="Calibri"/>
                <a:cs typeface="Calibri"/>
                <a:hlinkClick r:id="rId9"/>
              </a:rPr>
              <a:t>http://neuralnetworksanddeeplearning.com/chap4.html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0" name="object 4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5500331" y="3007598"/>
            <a:ext cx="27495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</a:t>
            </a:fld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672935" y="177997"/>
            <a:ext cx="1884045" cy="1570990"/>
            <a:chOff x="672935" y="177997"/>
            <a:chExt cx="1884045" cy="1570990"/>
          </a:xfrm>
        </p:grpSpPr>
        <p:sp>
          <p:nvSpPr>
            <p:cNvPr id="23" name="object 23"/>
            <p:cNvSpPr/>
            <p:nvPr/>
          </p:nvSpPr>
          <p:spPr>
            <a:xfrm>
              <a:off x="706339" y="1715290"/>
              <a:ext cx="925830" cy="0"/>
            </a:xfrm>
            <a:custGeom>
              <a:avLst/>
              <a:gdLst/>
              <a:ahLst/>
              <a:cxnLst/>
              <a:rect l="l" t="t" r="r" b="b"/>
              <a:pathLst>
                <a:path w="925830" h="0">
                  <a:moveTo>
                    <a:pt x="0" y="0"/>
                  </a:moveTo>
                  <a:lnTo>
                    <a:pt x="0" y="0"/>
                  </a:lnTo>
                  <a:lnTo>
                    <a:pt x="886670" y="0"/>
                  </a:lnTo>
                  <a:lnTo>
                    <a:pt x="925222" y="0"/>
                  </a:lnTo>
                </a:path>
              </a:pathLst>
            </a:custGeom>
            <a:ln w="4744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24165" y="317753"/>
              <a:ext cx="932815" cy="1397635"/>
            </a:xfrm>
            <a:custGeom>
              <a:avLst/>
              <a:gdLst/>
              <a:ahLst/>
              <a:cxnLst/>
              <a:rect l="l" t="t" r="r" b="b"/>
              <a:pathLst>
                <a:path w="932814" h="1397635">
                  <a:moveTo>
                    <a:pt x="0" y="0"/>
                  </a:moveTo>
                  <a:lnTo>
                    <a:pt x="0" y="0"/>
                  </a:lnTo>
                  <a:lnTo>
                    <a:pt x="893762" y="0"/>
                  </a:lnTo>
                  <a:lnTo>
                    <a:pt x="932624" y="0"/>
                  </a:lnTo>
                </a:path>
                <a:path w="932814" h="1397635">
                  <a:moveTo>
                    <a:pt x="7401" y="1397536"/>
                  </a:moveTo>
                  <a:lnTo>
                    <a:pt x="7401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86088" y="31775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6339" y="1715290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2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89989" y="168188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6339" y="219751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72935" y="17799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77310" y="234644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07363" y="1886497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09420" y="1730630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08562" y="1886497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03381" y="1718486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0184" y="886794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760357" y="100849"/>
            <a:ext cx="277241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15">
                <a:latin typeface="Calibri"/>
                <a:cs typeface="Calibri"/>
              </a:rPr>
              <a:t>behavior</a:t>
            </a:r>
            <a:r>
              <a:rPr dirty="0" sz="1100" spc="20">
                <a:latin typeface="Calibri"/>
                <a:cs typeface="Calibri"/>
              </a:rPr>
              <a:t> 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characteristic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chose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 specific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chose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85">
                <a:latin typeface="Calibri"/>
                <a:cs typeface="Calibri"/>
              </a:rPr>
              <a:t>It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characteristic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itself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behaves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122616"/>
            <a:ext cx="63233" cy="63233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760357" y="1037131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There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5">
                <a:latin typeface="Calibri"/>
                <a:cs typeface="Calibri"/>
              </a:rPr>
              <a:t> always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sudden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42993" y="1105292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89233" y="1182686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90">
                <a:latin typeface="Calibri"/>
                <a:cs typeface="Calibri"/>
              </a:rPr>
              <a:t>n 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767300" y="1209203"/>
            <a:ext cx="791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>
                <a:latin typeface="Calibri"/>
                <a:cs typeface="Calibri"/>
              </a:rPr>
              <a:t>i</a:t>
            </a:r>
            <a:r>
              <a:rPr dirty="0" baseline="-10416" sz="1200" spc="2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crosses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34957" y="1209203"/>
            <a:ext cx="171958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 marR="30480">
              <a:lnSpc>
                <a:spcPct val="102699"/>
              </a:lnSpc>
              <a:spcBef>
                <a:spcPts val="55"/>
              </a:spcBef>
            </a:pP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(from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(-</a:t>
            </a:r>
            <a:r>
              <a:rPr dirty="0" sz="1100" spc="50" i="1">
                <a:latin typeface="Calibri"/>
                <a:cs typeface="Calibri"/>
              </a:rPr>
              <a:t>w</a:t>
            </a:r>
            <a:r>
              <a:rPr dirty="0" baseline="-10416" sz="1200" spc="7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760357" y="1591321"/>
            <a:ext cx="277177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most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world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applications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expect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smoother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gradually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8" name="object 4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975317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672943" y="177997"/>
            <a:ext cx="1893570" cy="1570990"/>
            <a:chOff x="672943" y="177997"/>
            <a:chExt cx="1893570" cy="1570990"/>
          </a:xfrm>
        </p:grpSpPr>
        <p:sp>
          <p:nvSpPr>
            <p:cNvPr id="23" name="object 23"/>
            <p:cNvSpPr/>
            <p:nvPr/>
          </p:nvSpPr>
          <p:spPr>
            <a:xfrm>
              <a:off x="706346" y="1715290"/>
              <a:ext cx="925830" cy="0"/>
            </a:xfrm>
            <a:custGeom>
              <a:avLst/>
              <a:gdLst/>
              <a:ahLst/>
              <a:cxnLst/>
              <a:rect l="l" t="t" r="r" b="b"/>
              <a:pathLst>
                <a:path w="925830" h="0">
                  <a:moveTo>
                    <a:pt x="0" y="0"/>
                  </a:moveTo>
                  <a:lnTo>
                    <a:pt x="0" y="0"/>
                  </a:lnTo>
                  <a:lnTo>
                    <a:pt x="886674" y="0"/>
                  </a:lnTo>
                  <a:lnTo>
                    <a:pt x="925222" y="0"/>
                  </a:lnTo>
                </a:path>
              </a:pathLst>
            </a:custGeom>
            <a:ln w="4744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24177" y="317753"/>
              <a:ext cx="932815" cy="0"/>
            </a:xfrm>
            <a:custGeom>
              <a:avLst/>
              <a:gdLst/>
              <a:ahLst/>
              <a:cxnLst/>
              <a:rect l="l" t="t" r="r" b="b"/>
              <a:pathLst>
                <a:path w="932814" h="0">
                  <a:moveTo>
                    <a:pt x="0" y="0"/>
                  </a:moveTo>
                  <a:lnTo>
                    <a:pt x="0" y="0"/>
                  </a:lnTo>
                  <a:lnTo>
                    <a:pt x="893759" y="0"/>
                  </a:lnTo>
                  <a:lnTo>
                    <a:pt x="932621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6346" y="320430"/>
              <a:ext cx="1851025" cy="1392555"/>
            </a:xfrm>
            <a:custGeom>
              <a:avLst/>
              <a:gdLst/>
              <a:ahLst/>
              <a:cxnLst/>
              <a:rect l="l" t="t" r="r" b="b"/>
              <a:pathLst>
                <a:path w="1851025" h="1392555">
                  <a:moveTo>
                    <a:pt x="0" y="1392167"/>
                  </a:moveTo>
                  <a:lnTo>
                    <a:pt x="77101" y="1390335"/>
                  </a:lnTo>
                  <a:lnTo>
                    <a:pt x="118074" y="1388985"/>
                  </a:lnTo>
                  <a:lnTo>
                    <a:pt x="190333" y="1385018"/>
                  </a:lnTo>
                  <a:lnTo>
                    <a:pt x="231306" y="1382084"/>
                  </a:lnTo>
                  <a:lnTo>
                    <a:pt x="272280" y="1378302"/>
                  </a:lnTo>
                  <a:lnTo>
                    <a:pt x="344539" y="1367271"/>
                  </a:lnTo>
                  <a:lnTo>
                    <a:pt x="385511" y="1359058"/>
                  </a:lnTo>
                  <a:lnTo>
                    <a:pt x="426484" y="1348707"/>
                  </a:lnTo>
                  <a:lnTo>
                    <a:pt x="462612" y="1336040"/>
                  </a:lnTo>
                  <a:lnTo>
                    <a:pt x="498743" y="1319207"/>
                  </a:lnTo>
                  <a:lnTo>
                    <a:pt x="539716" y="1297041"/>
                  </a:lnTo>
                  <a:lnTo>
                    <a:pt x="580690" y="1270392"/>
                  </a:lnTo>
                  <a:lnTo>
                    <a:pt x="616821" y="1240110"/>
                  </a:lnTo>
                  <a:lnTo>
                    <a:pt x="645181" y="1209248"/>
                  </a:lnTo>
                  <a:lnTo>
                    <a:pt x="677261" y="1169675"/>
                  </a:lnTo>
                  <a:lnTo>
                    <a:pt x="710582" y="1124552"/>
                  </a:lnTo>
                  <a:lnTo>
                    <a:pt x="742662" y="1077043"/>
                  </a:lnTo>
                  <a:lnTo>
                    <a:pt x="771022" y="1030311"/>
                  </a:lnTo>
                  <a:lnTo>
                    <a:pt x="790793" y="992898"/>
                  </a:lnTo>
                  <a:lnTo>
                    <a:pt x="812823" y="947266"/>
                  </a:lnTo>
                  <a:lnTo>
                    <a:pt x="836208" y="896281"/>
                  </a:lnTo>
                  <a:lnTo>
                    <a:pt x="860045" y="842806"/>
                  </a:lnTo>
                  <a:lnTo>
                    <a:pt x="883430" y="789707"/>
                  </a:lnTo>
                  <a:lnTo>
                    <a:pt x="905460" y="739846"/>
                  </a:lnTo>
                  <a:lnTo>
                    <a:pt x="925231" y="696090"/>
                  </a:lnTo>
                  <a:lnTo>
                    <a:pt x="945000" y="652332"/>
                  </a:lnTo>
                  <a:lnTo>
                    <a:pt x="967028" y="602467"/>
                  </a:lnTo>
                  <a:lnTo>
                    <a:pt x="990413" y="549362"/>
                  </a:lnTo>
                  <a:lnTo>
                    <a:pt x="1014250" y="495880"/>
                  </a:lnTo>
                  <a:lnTo>
                    <a:pt x="1037634" y="444888"/>
                  </a:lnTo>
                  <a:lnTo>
                    <a:pt x="1059663" y="399252"/>
                  </a:lnTo>
                  <a:lnTo>
                    <a:pt x="1079432" y="361835"/>
                  </a:lnTo>
                  <a:lnTo>
                    <a:pt x="1107795" y="315108"/>
                  </a:lnTo>
                  <a:lnTo>
                    <a:pt x="1139876" y="267606"/>
                  </a:lnTo>
                  <a:lnTo>
                    <a:pt x="1173197" y="222491"/>
                  </a:lnTo>
                  <a:lnTo>
                    <a:pt x="1205278" y="182924"/>
                  </a:lnTo>
                  <a:lnTo>
                    <a:pt x="1233641" y="152066"/>
                  </a:lnTo>
                  <a:lnTo>
                    <a:pt x="1269769" y="121785"/>
                  </a:lnTo>
                  <a:lnTo>
                    <a:pt x="1310741" y="95133"/>
                  </a:lnTo>
                  <a:lnTo>
                    <a:pt x="1351714" y="72964"/>
                  </a:lnTo>
                  <a:lnTo>
                    <a:pt x="1387841" y="56130"/>
                  </a:lnTo>
                  <a:lnTo>
                    <a:pt x="1423973" y="43463"/>
                  </a:lnTo>
                  <a:lnTo>
                    <a:pt x="1464946" y="33116"/>
                  </a:lnTo>
                  <a:lnTo>
                    <a:pt x="1505920" y="24908"/>
                  </a:lnTo>
                  <a:lnTo>
                    <a:pt x="1578177" y="13881"/>
                  </a:lnTo>
                  <a:lnTo>
                    <a:pt x="1619148" y="10103"/>
                  </a:lnTo>
                  <a:lnTo>
                    <a:pt x="1660120" y="7172"/>
                  </a:lnTo>
                  <a:lnTo>
                    <a:pt x="1732379" y="3200"/>
                  </a:lnTo>
                  <a:lnTo>
                    <a:pt x="1773352" y="1842"/>
                  </a:lnTo>
                  <a:lnTo>
                    <a:pt x="1814324" y="796"/>
                  </a:lnTo>
                  <a:lnTo>
                    <a:pt x="1850452" y="0"/>
                  </a:lnTo>
                </a:path>
              </a:pathLst>
            </a:custGeom>
            <a:ln w="1897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1578" y="317753"/>
              <a:ext cx="0" cy="1397635"/>
            </a:xfrm>
            <a:custGeom>
              <a:avLst/>
              <a:gdLst/>
              <a:ahLst/>
              <a:cxnLst/>
              <a:rect l="l" t="t" r="r" b="b"/>
              <a:pathLst>
                <a:path w="0" h="1397635">
                  <a:moveTo>
                    <a:pt x="0" y="1397536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6096" y="31775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6346" y="1715290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4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489998" y="168188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6346" y="219751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72943" y="17799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77310" y="234644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7363" y="1886497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09420" y="1730630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08562" y="1886497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3381" y="1718486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0174" y="886794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760357" y="100849"/>
            <a:ext cx="277304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0">
                <a:latin typeface="Calibri"/>
                <a:cs typeface="Calibri"/>
              </a:rPr>
              <a:t>Introducing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put </a:t>
            </a:r>
            <a:r>
              <a:rPr dirty="0" sz="1100" spc="20">
                <a:latin typeface="Calibri"/>
                <a:cs typeface="Calibri"/>
              </a:rPr>
              <a:t>function is </a:t>
            </a:r>
            <a:r>
              <a:rPr dirty="0" sz="1100" spc="5">
                <a:latin typeface="Calibri"/>
                <a:cs typeface="Calibri"/>
              </a:rPr>
              <a:t>much smoother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41" name="object 4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-25"/>
                  </a:moveTo>
                  <a:lnTo>
                    <a:pt x="12" y="-25"/>
                  </a:lnTo>
                  <a:lnTo>
                    <a:pt x="12" y="118465"/>
                  </a:lnTo>
                  <a:lnTo>
                    <a:pt x="2880017" y="118465"/>
                  </a:lnTo>
                  <a:lnTo>
                    <a:pt x="2880017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80017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975317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672943" y="177997"/>
            <a:ext cx="1893570" cy="1570990"/>
            <a:chOff x="672943" y="177997"/>
            <a:chExt cx="1893570" cy="1570990"/>
          </a:xfrm>
        </p:grpSpPr>
        <p:sp>
          <p:nvSpPr>
            <p:cNvPr id="23" name="object 23"/>
            <p:cNvSpPr/>
            <p:nvPr/>
          </p:nvSpPr>
          <p:spPr>
            <a:xfrm>
              <a:off x="706346" y="1715290"/>
              <a:ext cx="925830" cy="0"/>
            </a:xfrm>
            <a:custGeom>
              <a:avLst/>
              <a:gdLst/>
              <a:ahLst/>
              <a:cxnLst/>
              <a:rect l="l" t="t" r="r" b="b"/>
              <a:pathLst>
                <a:path w="925830" h="0">
                  <a:moveTo>
                    <a:pt x="0" y="0"/>
                  </a:moveTo>
                  <a:lnTo>
                    <a:pt x="0" y="0"/>
                  </a:lnTo>
                  <a:lnTo>
                    <a:pt x="886674" y="0"/>
                  </a:lnTo>
                  <a:lnTo>
                    <a:pt x="925222" y="0"/>
                  </a:lnTo>
                </a:path>
              </a:pathLst>
            </a:custGeom>
            <a:ln w="4744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24177" y="317753"/>
              <a:ext cx="932815" cy="0"/>
            </a:xfrm>
            <a:custGeom>
              <a:avLst/>
              <a:gdLst/>
              <a:ahLst/>
              <a:cxnLst/>
              <a:rect l="l" t="t" r="r" b="b"/>
              <a:pathLst>
                <a:path w="932814" h="0">
                  <a:moveTo>
                    <a:pt x="0" y="0"/>
                  </a:moveTo>
                  <a:lnTo>
                    <a:pt x="0" y="0"/>
                  </a:lnTo>
                  <a:lnTo>
                    <a:pt x="893759" y="0"/>
                  </a:lnTo>
                  <a:lnTo>
                    <a:pt x="932621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6346" y="320430"/>
              <a:ext cx="1851025" cy="1392555"/>
            </a:xfrm>
            <a:custGeom>
              <a:avLst/>
              <a:gdLst/>
              <a:ahLst/>
              <a:cxnLst/>
              <a:rect l="l" t="t" r="r" b="b"/>
              <a:pathLst>
                <a:path w="1851025" h="1392555">
                  <a:moveTo>
                    <a:pt x="0" y="1392167"/>
                  </a:moveTo>
                  <a:lnTo>
                    <a:pt x="77101" y="1390335"/>
                  </a:lnTo>
                  <a:lnTo>
                    <a:pt x="118074" y="1388985"/>
                  </a:lnTo>
                  <a:lnTo>
                    <a:pt x="190333" y="1385018"/>
                  </a:lnTo>
                  <a:lnTo>
                    <a:pt x="231306" y="1382084"/>
                  </a:lnTo>
                  <a:lnTo>
                    <a:pt x="272280" y="1378302"/>
                  </a:lnTo>
                  <a:lnTo>
                    <a:pt x="344539" y="1367271"/>
                  </a:lnTo>
                  <a:lnTo>
                    <a:pt x="385511" y="1359058"/>
                  </a:lnTo>
                  <a:lnTo>
                    <a:pt x="426484" y="1348707"/>
                  </a:lnTo>
                  <a:lnTo>
                    <a:pt x="462612" y="1336040"/>
                  </a:lnTo>
                  <a:lnTo>
                    <a:pt x="498743" y="1319207"/>
                  </a:lnTo>
                  <a:lnTo>
                    <a:pt x="539716" y="1297041"/>
                  </a:lnTo>
                  <a:lnTo>
                    <a:pt x="580690" y="1270392"/>
                  </a:lnTo>
                  <a:lnTo>
                    <a:pt x="616821" y="1240110"/>
                  </a:lnTo>
                  <a:lnTo>
                    <a:pt x="645181" y="1209248"/>
                  </a:lnTo>
                  <a:lnTo>
                    <a:pt x="677261" y="1169675"/>
                  </a:lnTo>
                  <a:lnTo>
                    <a:pt x="710582" y="1124552"/>
                  </a:lnTo>
                  <a:lnTo>
                    <a:pt x="742662" y="1077043"/>
                  </a:lnTo>
                  <a:lnTo>
                    <a:pt x="771022" y="1030311"/>
                  </a:lnTo>
                  <a:lnTo>
                    <a:pt x="790793" y="992898"/>
                  </a:lnTo>
                  <a:lnTo>
                    <a:pt x="812823" y="947266"/>
                  </a:lnTo>
                  <a:lnTo>
                    <a:pt x="836208" y="896281"/>
                  </a:lnTo>
                  <a:lnTo>
                    <a:pt x="860045" y="842806"/>
                  </a:lnTo>
                  <a:lnTo>
                    <a:pt x="883430" y="789707"/>
                  </a:lnTo>
                  <a:lnTo>
                    <a:pt x="905460" y="739846"/>
                  </a:lnTo>
                  <a:lnTo>
                    <a:pt x="925231" y="696090"/>
                  </a:lnTo>
                  <a:lnTo>
                    <a:pt x="945000" y="652332"/>
                  </a:lnTo>
                  <a:lnTo>
                    <a:pt x="967028" y="602467"/>
                  </a:lnTo>
                  <a:lnTo>
                    <a:pt x="990413" y="549362"/>
                  </a:lnTo>
                  <a:lnTo>
                    <a:pt x="1014250" y="495880"/>
                  </a:lnTo>
                  <a:lnTo>
                    <a:pt x="1037634" y="444888"/>
                  </a:lnTo>
                  <a:lnTo>
                    <a:pt x="1059663" y="399252"/>
                  </a:lnTo>
                  <a:lnTo>
                    <a:pt x="1079432" y="361835"/>
                  </a:lnTo>
                  <a:lnTo>
                    <a:pt x="1107795" y="315108"/>
                  </a:lnTo>
                  <a:lnTo>
                    <a:pt x="1139876" y="267606"/>
                  </a:lnTo>
                  <a:lnTo>
                    <a:pt x="1173197" y="222491"/>
                  </a:lnTo>
                  <a:lnTo>
                    <a:pt x="1205278" y="182924"/>
                  </a:lnTo>
                  <a:lnTo>
                    <a:pt x="1233641" y="152066"/>
                  </a:lnTo>
                  <a:lnTo>
                    <a:pt x="1269769" y="121785"/>
                  </a:lnTo>
                  <a:lnTo>
                    <a:pt x="1310741" y="95133"/>
                  </a:lnTo>
                  <a:lnTo>
                    <a:pt x="1351714" y="72964"/>
                  </a:lnTo>
                  <a:lnTo>
                    <a:pt x="1387841" y="56130"/>
                  </a:lnTo>
                  <a:lnTo>
                    <a:pt x="1423973" y="43463"/>
                  </a:lnTo>
                  <a:lnTo>
                    <a:pt x="1464946" y="33116"/>
                  </a:lnTo>
                  <a:lnTo>
                    <a:pt x="1505920" y="24908"/>
                  </a:lnTo>
                  <a:lnTo>
                    <a:pt x="1578177" y="13881"/>
                  </a:lnTo>
                  <a:lnTo>
                    <a:pt x="1619148" y="10103"/>
                  </a:lnTo>
                  <a:lnTo>
                    <a:pt x="1660120" y="7172"/>
                  </a:lnTo>
                  <a:lnTo>
                    <a:pt x="1732379" y="3200"/>
                  </a:lnTo>
                  <a:lnTo>
                    <a:pt x="1773352" y="1842"/>
                  </a:lnTo>
                  <a:lnTo>
                    <a:pt x="1814324" y="796"/>
                  </a:lnTo>
                  <a:lnTo>
                    <a:pt x="1850452" y="0"/>
                  </a:lnTo>
                </a:path>
              </a:pathLst>
            </a:custGeom>
            <a:ln w="1897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1578" y="317753"/>
              <a:ext cx="0" cy="1397635"/>
            </a:xfrm>
            <a:custGeom>
              <a:avLst/>
              <a:gdLst/>
              <a:ahLst/>
              <a:cxnLst/>
              <a:rect l="l" t="t" r="r" b="b"/>
              <a:pathLst>
                <a:path w="0" h="1397635">
                  <a:moveTo>
                    <a:pt x="0" y="1397536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6096" y="31775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6346" y="1715290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4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489998" y="168188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6346" y="219751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72943" y="17799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77310" y="234644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7363" y="1886497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09420" y="1730630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08562" y="1886497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3381" y="1718486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0174" y="886794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760357" y="100849"/>
            <a:ext cx="277304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0">
                <a:latin typeface="Calibri"/>
                <a:cs typeface="Calibri"/>
              </a:rPr>
              <a:t>Introducing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put </a:t>
            </a:r>
            <a:r>
              <a:rPr dirty="0" sz="1100" spc="20">
                <a:latin typeface="Calibri"/>
                <a:cs typeface="Calibri"/>
              </a:rPr>
              <a:t>function is </a:t>
            </a:r>
            <a:r>
              <a:rPr dirty="0" sz="1100" spc="5">
                <a:latin typeface="Calibri"/>
                <a:cs typeface="Calibri"/>
              </a:rPr>
              <a:t>much smoother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Here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5">
                <a:latin typeface="Calibri"/>
                <a:cs typeface="Calibri"/>
              </a:rPr>
              <a:t>form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sigmoid function </a:t>
            </a:r>
            <a:r>
              <a:rPr dirty="0" sz="1100" spc="15">
                <a:latin typeface="Calibri"/>
                <a:cs typeface="Calibri"/>
              </a:rPr>
              <a:t>called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logistic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391192" y="1188883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28007" y="10951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676687" y="1305496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 h="0">
                <a:moveTo>
                  <a:pt x="0" y="0"/>
                </a:moveTo>
                <a:lnTo>
                  <a:pt x="119729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663987" y="1297506"/>
            <a:ext cx="3289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69752" y="1327650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0">
                <a:latin typeface="Calibri"/>
                <a:cs typeface="Calibri"/>
              </a:rPr>
              <a:t>0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06125" y="1212378"/>
            <a:ext cx="1390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415">
                <a:latin typeface="Lucida Sans Unicode"/>
                <a:cs typeface="Lucida Sans Unicode"/>
              </a:rPr>
              <a:t>Σ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19650" y="1268963"/>
            <a:ext cx="838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80" i="1">
                <a:latin typeface="Verdana"/>
                <a:cs typeface="Verdana"/>
              </a:rPr>
              <a:t>n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19650" y="1345227"/>
            <a:ext cx="1771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00" i="1">
                <a:latin typeface="Verdana"/>
                <a:cs typeface="Verdana"/>
              </a:rPr>
              <a:t>i</a:t>
            </a:r>
            <a:r>
              <a:rPr dirty="0" sz="600" spc="160">
                <a:latin typeface="Calibri"/>
                <a:cs typeface="Calibri"/>
              </a:rPr>
              <a:t>=1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41711" y="1288286"/>
            <a:ext cx="9645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65480" algn="l"/>
              </a:tabLst>
            </a:pPr>
            <a:r>
              <a:rPr dirty="0" sz="800" spc="110">
                <a:latin typeface="Cambria"/>
                <a:cs typeface="Cambria"/>
              </a:rPr>
              <a:t>−</a:t>
            </a:r>
            <a:r>
              <a:rPr dirty="0" sz="800" spc="110">
                <a:latin typeface="Calibri"/>
                <a:cs typeface="Calibri"/>
              </a:rPr>
              <a:t>(w</a:t>
            </a:r>
            <a:r>
              <a:rPr dirty="0" sz="800" spc="235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+	</a:t>
            </a:r>
            <a:r>
              <a:rPr dirty="0" sz="800" spc="110">
                <a:latin typeface="Calibri"/>
                <a:cs typeface="Calibri"/>
              </a:rPr>
              <a:t>w</a:t>
            </a:r>
            <a:r>
              <a:rPr dirty="0" baseline="-9259" sz="900" spc="165" i="1">
                <a:latin typeface="Verdana"/>
                <a:cs typeface="Verdana"/>
              </a:rPr>
              <a:t>i</a:t>
            </a:r>
            <a:r>
              <a:rPr dirty="0" sz="800" spc="110">
                <a:latin typeface="Calibri"/>
                <a:cs typeface="Calibri"/>
              </a:rPr>
              <a:t>x</a:t>
            </a:r>
            <a:r>
              <a:rPr dirty="0" baseline="-9259" sz="900" spc="165" i="1">
                <a:latin typeface="Verdana"/>
                <a:cs typeface="Verdana"/>
              </a:rPr>
              <a:t>i</a:t>
            </a:r>
            <a:r>
              <a:rPr dirty="0" sz="800" spc="11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1" name="object 5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25"/>
                  </a:moveTo>
                  <a:lnTo>
                    <a:pt x="12" y="25"/>
                  </a:lnTo>
                  <a:lnTo>
                    <a:pt x="12" y="118516"/>
                  </a:lnTo>
                  <a:lnTo>
                    <a:pt x="2880017" y="118516"/>
                  </a:lnTo>
                  <a:lnTo>
                    <a:pt x="2880017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0017" y="312153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975317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672943" y="177997"/>
            <a:ext cx="1893570" cy="1570990"/>
            <a:chOff x="672943" y="177997"/>
            <a:chExt cx="1893570" cy="1570990"/>
          </a:xfrm>
        </p:grpSpPr>
        <p:sp>
          <p:nvSpPr>
            <p:cNvPr id="23" name="object 23"/>
            <p:cNvSpPr/>
            <p:nvPr/>
          </p:nvSpPr>
          <p:spPr>
            <a:xfrm>
              <a:off x="706346" y="1715290"/>
              <a:ext cx="925830" cy="0"/>
            </a:xfrm>
            <a:custGeom>
              <a:avLst/>
              <a:gdLst/>
              <a:ahLst/>
              <a:cxnLst/>
              <a:rect l="l" t="t" r="r" b="b"/>
              <a:pathLst>
                <a:path w="925830" h="0">
                  <a:moveTo>
                    <a:pt x="0" y="0"/>
                  </a:moveTo>
                  <a:lnTo>
                    <a:pt x="0" y="0"/>
                  </a:lnTo>
                  <a:lnTo>
                    <a:pt x="886674" y="0"/>
                  </a:lnTo>
                  <a:lnTo>
                    <a:pt x="925222" y="0"/>
                  </a:lnTo>
                </a:path>
              </a:pathLst>
            </a:custGeom>
            <a:ln w="4744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24177" y="317753"/>
              <a:ext cx="932815" cy="0"/>
            </a:xfrm>
            <a:custGeom>
              <a:avLst/>
              <a:gdLst/>
              <a:ahLst/>
              <a:cxnLst/>
              <a:rect l="l" t="t" r="r" b="b"/>
              <a:pathLst>
                <a:path w="932814" h="0">
                  <a:moveTo>
                    <a:pt x="0" y="0"/>
                  </a:moveTo>
                  <a:lnTo>
                    <a:pt x="0" y="0"/>
                  </a:lnTo>
                  <a:lnTo>
                    <a:pt x="893759" y="0"/>
                  </a:lnTo>
                  <a:lnTo>
                    <a:pt x="932621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6346" y="320430"/>
              <a:ext cx="1851025" cy="1392555"/>
            </a:xfrm>
            <a:custGeom>
              <a:avLst/>
              <a:gdLst/>
              <a:ahLst/>
              <a:cxnLst/>
              <a:rect l="l" t="t" r="r" b="b"/>
              <a:pathLst>
                <a:path w="1851025" h="1392555">
                  <a:moveTo>
                    <a:pt x="0" y="1392167"/>
                  </a:moveTo>
                  <a:lnTo>
                    <a:pt x="77101" y="1390335"/>
                  </a:lnTo>
                  <a:lnTo>
                    <a:pt x="118074" y="1388985"/>
                  </a:lnTo>
                  <a:lnTo>
                    <a:pt x="190333" y="1385018"/>
                  </a:lnTo>
                  <a:lnTo>
                    <a:pt x="231306" y="1382084"/>
                  </a:lnTo>
                  <a:lnTo>
                    <a:pt x="272280" y="1378302"/>
                  </a:lnTo>
                  <a:lnTo>
                    <a:pt x="344539" y="1367271"/>
                  </a:lnTo>
                  <a:lnTo>
                    <a:pt x="385511" y="1359058"/>
                  </a:lnTo>
                  <a:lnTo>
                    <a:pt x="426484" y="1348707"/>
                  </a:lnTo>
                  <a:lnTo>
                    <a:pt x="462612" y="1336040"/>
                  </a:lnTo>
                  <a:lnTo>
                    <a:pt x="498743" y="1319207"/>
                  </a:lnTo>
                  <a:lnTo>
                    <a:pt x="539716" y="1297041"/>
                  </a:lnTo>
                  <a:lnTo>
                    <a:pt x="580690" y="1270392"/>
                  </a:lnTo>
                  <a:lnTo>
                    <a:pt x="616821" y="1240110"/>
                  </a:lnTo>
                  <a:lnTo>
                    <a:pt x="645181" y="1209248"/>
                  </a:lnTo>
                  <a:lnTo>
                    <a:pt x="677261" y="1169675"/>
                  </a:lnTo>
                  <a:lnTo>
                    <a:pt x="710582" y="1124552"/>
                  </a:lnTo>
                  <a:lnTo>
                    <a:pt x="742662" y="1077043"/>
                  </a:lnTo>
                  <a:lnTo>
                    <a:pt x="771022" y="1030311"/>
                  </a:lnTo>
                  <a:lnTo>
                    <a:pt x="790793" y="992898"/>
                  </a:lnTo>
                  <a:lnTo>
                    <a:pt x="812823" y="947266"/>
                  </a:lnTo>
                  <a:lnTo>
                    <a:pt x="836208" y="896281"/>
                  </a:lnTo>
                  <a:lnTo>
                    <a:pt x="860045" y="842806"/>
                  </a:lnTo>
                  <a:lnTo>
                    <a:pt x="883430" y="789707"/>
                  </a:lnTo>
                  <a:lnTo>
                    <a:pt x="905460" y="739846"/>
                  </a:lnTo>
                  <a:lnTo>
                    <a:pt x="925231" y="696090"/>
                  </a:lnTo>
                  <a:lnTo>
                    <a:pt x="945000" y="652332"/>
                  </a:lnTo>
                  <a:lnTo>
                    <a:pt x="967028" y="602467"/>
                  </a:lnTo>
                  <a:lnTo>
                    <a:pt x="990413" y="549362"/>
                  </a:lnTo>
                  <a:lnTo>
                    <a:pt x="1014250" y="495880"/>
                  </a:lnTo>
                  <a:lnTo>
                    <a:pt x="1037634" y="444888"/>
                  </a:lnTo>
                  <a:lnTo>
                    <a:pt x="1059663" y="399252"/>
                  </a:lnTo>
                  <a:lnTo>
                    <a:pt x="1079432" y="361835"/>
                  </a:lnTo>
                  <a:lnTo>
                    <a:pt x="1107795" y="315108"/>
                  </a:lnTo>
                  <a:lnTo>
                    <a:pt x="1139876" y="267606"/>
                  </a:lnTo>
                  <a:lnTo>
                    <a:pt x="1173197" y="222491"/>
                  </a:lnTo>
                  <a:lnTo>
                    <a:pt x="1205278" y="182924"/>
                  </a:lnTo>
                  <a:lnTo>
                    <a:pt x="1233641" y="152066"/>
                  </a:lnTo>
                  <a:lnTo>
                    <a:pt x="1269769" y="121785"/>
                  </a:lnTo>
                  <a:lnTo>
                    <a:pt x="1310741" y="95133"/>
                  </a:lnTo>
                  <a:lnTo>
                    <a:pt x="1351714" y="72964"/>
                  </a:lnTo>
                  <a:lnTo>
                    <a:pt x="1387841" y="56130"/>
                  </a:lnTo>
                  <a:lnTo>
                    <a:pt x="1423973" y="43463"/>
                  </a:lnTo>
                  <a:lnTo>
                    <a:pt x="1464946" y="33116"/>
                  </a:lnTo>
                  <a:lnTo>
                    <a:pt x="1505920" y="24908"/>
                  </a:lnTo>
                  <a:lnTo>
                    <a:pt x="1578177" y="13881"/>
                  </a:lnTo>
                  <a:lnTo>
                    <a:pt x="1619148" y="10103"/>
                  </a:lnTo>
                  <a:lnTo>
                    <a:pt x="1660120" y="7172"/>
                  </a:lnTo>
                  <a:lnTo>
                    <a:pt x="1732379" y="3200"/>
                  </a:lnTo>
                  <a:lnTo>
                    <a:pt x="1773352" y="1842"/>
                  </a:lnTo>
                  <a:lnTo>
                    <a:pt x="1814324" y="796"/>
                  </a:lnTo>
                  <a:lnTo>
                    <a:pt x="1850452" y="0"/>
                  </a:lnTo>
                </a:path>
              </a:pathLst>
            </a:custGeom>
            <a:ln w="1897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1578" y="317753"/>
              <a:ext cx="0" cy="1397635"/>
            </a:xfrm>
            <a:custGeom>
              <a:avLst/>
              <a:gdLst/>
              <a:ahLst/>
              <a:cxnLst/>
              <a:rect l="l" t="t" r="r" b="b"/>
              <a:pathLst>
                <a:path w="0" h="1397635">
                  <a:moveTo>
                    <a:pt x="0" y="1397536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6096" y="31775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6346" y="1715290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4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489998" y="168188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6346" y="219751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72943" y="17799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77310" y="234644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7363" y="1886497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09420" y="1730630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08562" y="1886497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3381" y="1718486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0174" y="886794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760357" y="100849"/>
            <a:ext cx="277304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0">
                <a:latin typeface="Calibri"/>
                <a:cs typeface="Calibri"/>
              </a:rPr>
              <a:t>Introducing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put </a:t>
            </a:r>
            <a:r>
              <a:rPr dirty="0" sz="1100" spc="20">
                <a:latin typeface="Calibri"/>
                <a:cs typeface="Calibri"/>
              </a:rPr>
              <a:t>function is </a:t>
            </a:r>
            <a:r>
              <a:rPr dirty="0" sz="1100" spc="5">
                <a:latin typeface="Calibri"/>
                <a:cs typeface="Calibri"/>
              </a:rPr>
              <a:t>much smoother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Here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5">
                <a:latin typeface="Calibri"/>
                <a:cs typeface="Calibri"/>
              </a:rPr>
              <a:t>form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sigmoid function </a:t>
            </a:r>
            <a:r>
              <a:rPr dirty="0" sz="1100" spc="15">
                <a:latin typeface="Calibri"/>
                <a:cs typeface="Calibri"/>
              </a:rPr>
              <a:t>called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logistic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391192" y="1188883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28007" y="10951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676687" y="1305496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 h="0">
                <a:moveTo>
                  <a:pt x="0" y="0"/>
                </a:moveTo>
                <a:lnTo>
                  <a:pt x="119729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663987" y="1297506"/>
            <a:ext cx="3289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69752" y="1327650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0">
                <a:latin typeface="Calibri"/>
                <a:cs typeface="Calibri"/>
              </a:rPr>
              <a:t>0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06125" y="1212378"/>
            <a:ext cx="1390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415">
                <a:latin typeface="Lucida Sans Unicode"/>
                <a:cs typeface="Lucida Sans Unicode"/>
              </a:rPr>
              <a:t>Σ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19650" y="1268963"/>
            <a:ext cx="838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80" i="1">
                <a:latin typeface="Verdana"/>
                <a:cs typeface="Verdana"/>
              </a:rPr>
              <a:t>n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19650" y="1345227"/>
            <a:ext cx="1771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00" i="1">
                <a:latin typeface="Verdana"/>
                <a:cs typeface="Verdana"/>
              </a:rPr>
              <a:t>i</a:t>
            </a:r>
            <a:r>
              <a:rPr dirty="0" sz="600" spc="160">
                <a:latin typeface="Calibri"/>
                <a:cs typeface="Calibri"/>
              </a:rPr>
              <a:t>=1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41711" y="1288286"/>
            <a:ext cx="9645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65480" algn="l"/>
              </a:tabLst>
            </a:pPr>
            <a:r>
              <a:rPr dirty="0" sz="800" spc="110">
                <a:latin typeface="Cambria"/>
                <a:cs typeface="Cambria"/>
              </a:rPr>
              <a:t>−</a:t>
            </a:r>
            <a:r>
              <a:rPr dirty="0" sz="800" spc="110">
                <a:latin typeface="Calibri"/>
                <a:cs typeface="Calibri"/>
              </a:rPr>
              <a:t>(w</a:t>
            </a:r>
            <a:r>
              <a:rPr dirty="0" sz="800" spc="235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+	</a:t>
            </a:r>
            <a:r>
              <a:rPr dirty="0" sz="800" spc="110">
                <a:latin typeface="Calibri"/>
                <a:cs typeface="Calibri"/>
              </a:rPr>
              <a:t>w</a:t>
            </a:r>
            <a:r>
              <a:rPr dirty="0" baseline="-9259" sz="900" spc="165" i="1">
                <a:latin typeface="Verdana"/>
                <a:cs typeface="Verdana"/>
              </a:rPr>
              <a:t>i</a:t>
            </a:r>
            <a:r>
              <a:rPr dirty="0" sz="800" spc="110">
                <a:latin typeface="Calibri"/>
                <a:cs typeface="Calibri"/>
              </a:rPr>
              <a:t>x</a:t>
            </a:r>
            <a:r>
              <a:rPr dirty="0" baseline="-9259" sz="900" spc="165" i="1">
                <a:latin typeface="Verdana"/>
                <a:cs typeface="Verdana"/>
              </a:rPr>
              <a:t>i</a:t>
            </a:r>
            <a:r>
              <a:rPr dirty="0" sz="800" spc="11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42579"/>
            <a:ext cx="63233" cy="6323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734957" y="1557094"/>
            <a:ext cx="282384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longer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sharp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</a:t>
            </a:r>
            <a:r>
              <a:rPr dirty="0" sz="1100" spc="26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around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3" name="object 5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63"/>
                  </a:moveTo>
                  <a:lnTo>
                    <a:pt x="12" y="63"/>
                  </a:lnTo>
                  <a:lnTo>
                    <a:pt x="12" y="118554"/>
                  </a:lnTo>
                  <a:lnTo>
                    <a:pt x="2880017" y="118554"/>
                  </a:lnTo>
                  <a:lnTo>
                    <a:pt x="2880017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80017" y="3121571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975317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672943" y="177997"/>
            <a:ext cx="1893570" cy="1570990"/>
            <a:chOff x="672943" y="177997"/>
            <a:chExt cx="1893570" cy="1570990"/>
          </a:xfrm>
        </p:grpSpPr>
        <p:sp>
          <p:nvSpPr>
            <p:cNvPr id="23" name="object 23"/>
            <p:cNvSpPr/>
            <p:nvPr/>
          </p:nvSpPr>
          <p:spPr>
            <a:xfrm>
              <a:off x="706346" y="1715290"/>
              <a:ext cx="925830" cy="0"/>
            </a:xfrm>
            <a:custGeom>
              <a:avLst/>
              <a:gdLst/>
              <a:ahLst/>
              <a:cxnLst/>
              <a:rect l="l" t="t" r="r" b="b"/>
              <a:pathLst>
                <a:path w="925830" h="0">
                  <a:moveTo>
                    <a:pt x="0" y="0"/>
                  </a:moveTo>
                  <a:lnTo>
                    <a:pt x="0" y="0"/>
                  </a:lnTo>
                  <a:lnTo>
                    <a:pt x="886674" y="0"/>
                  </a:lnTo>
                  <a:lnTo>
                    <a:pt x="925222" y="0"/>
                  </a:lnTo>
                </a:path>
              </a:pathLst>
            </a:custGeom>
            <a:ln w="4744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24177" y="317753"/>
              <a:ext cx="932815" cy="0"/>
            </a:xfrm>
            <a:custGeom>
              <a:avLst/>
              <a:gdLst/>
              <a:ahLst/>
              <a:cxnLst/>
              <a:rect l="l" t="t" r="r" b="b"/>
              <a:pathLst>
                <a:path w="932814" h="0">
                  <a:moveTo>
                    <a:pt x="0" y="0"/>
                  </a:moveTo>
                  <a:lnTo>
                    <a:pt x="0" y="0"/>
                  </a:lnTo>
                  <a:lnTo>
                    <a:pt x="893759" y="0"/>
                  </a:lnTo>
                  <a:lnTo>
                    <a:pt x="932621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6346" y="320430"/>
              <a:ext cx="1851025" cy="1392555"/>
            </a:xfrm>
            <a:custGeom>
              <a:avLst/>
              <a:gdLst/>
              <a:ahLst/>
              <a:cxnLst/>
              <a:rect l="l" t="t" r="r" b="b"/>
              <a:pathLst>
                <a:path w="1851025" h="1392555">
                  <a:moveTo>
                    <a:pt x="0" y="1392167"/>
                  </a:moveTo>
                  <a:lnTo>
                    <a:pt x="77101" y="1390335"/>
                  </a:lnTo>
                  <a:lnTo>
                    <a:pt x="118074" y="1388985"/>
                  </a:lnTo>
                  <a:lnTo>
                    <a:pt x="190333" y="1385018"/>
                  </a:lnTo>
                  <a:lnTo>
                    <a:pt x="231306" y="1382084"/>
                  </a:lnTo>
                  <a:lnTo>
                    <a:pt x="272280" y="1378302"/>
                  </a:lnTo>
                  <a:lnTo>
                    <a:pt x="344539" y="1367271"/>
                  </a:lnTo>
                  <a:lnTo>
                    <a:pt x="385511" y="1359058"/>
                  </a:lnTo>
                  <a:lnTo>
                    <a:pt x="426484" y="1348707"/>
                  </a:lnTo>
                  <a:lnTo>
                    <a:pt x="462612" y="1336040"/>
                  </a:lnTo>
                  <a:lnTo>
                    <a:pt x="498743" y="1319207"/>
                  </a:lnTo>
                  <a:lnTo>
                    <a:pt x="539716" y="1297041"/>
                  </a:lnTo>
                  <a:lnTo>
                    <a:pt x="580690" y="1270392"/>
                  </a:lnTo>
                  <a:lnTo>
                    <a:pt x="616821" y="1240110"/>
                  </a:lnTo>
                  <a:lnTo>
                    <a:pt x="645181" y="1209248"/>
                  </a:lnTo>
                  <a:lnTo>
                    <a:pt x="677261" y="1169675"/>
                  </a:lnTo>
                  <a:lnTo>
                    <a:pt x="710582" y="1124552"/>
                  </a:lnTo>
                  <a:lnTo>
                    <a:pt x="742662" y="1077043"/>
                  </a:lnTo>
                  <a:lnTo>
                    <a:pt x="771022" y="1030311"/>
                  </a:lnTo>
                  <a:lnTo>
                    <a:pt x="790793" y="992898"/>
                  </a:lnTo>
                  <a:lnTo>
                    <a:pt x="812823" y="947266"/>
                  </a:lnTo>
                  <a:lnTo>
                    <a:pt x="836208" y="896281"/>
                  </a:lnTo>
                  <a:lnTo>
                    <a:pt x="860045" y="842806"/>
                  </a:lnTo>
                  <a:lnTo>
                    <a:pt x="883430" y="789707"/>
                  </a:lnTo>
                  <a:lnTo>
                    <a:pt x="905460" y="739846"/>
                  </a:lnTo>
                  <a:lnTo>
                    <a:pt x="925231" y="696090"/>
                  </a:lnTo>
                  <a:lnTo>
                    <a:pt x="945000" y="652332"/>
                  </a:lnTo>
                  <a:lnTo>
                    <a:pt x="967028" y="602467"/>
                  </a:lnTo>
                  <a:lnTo>
                    <a:pt x="990413" y="549362"/>
                  </a:lnTo>
                  <a:lnTo>
                    <a:pt x="1014250" y="495880"/>
                  </a:lnTo>
                  <a:lnTo>
                    <a:pt x="1037634" y="444888"/>
                  </a:lnTo>
                  <a:lnTo>
                    <a:pt x="1059663" y="399252"/>
                  </a:lnTo>
                  <a:lnTo>
                    <a:pt x="1079432" y="361835"/>
                  </a:lnTo>
                  <a:lnTo>
                    <a:pt x="1107795" y="315108"/>
                  </a:lnTo>
                  <a:lnTo>
                    <a:pt x="1139876" y="267606"/>
                  </a:lnTo>
                  <a:lnTo>
                    <a:pt x="1173197" y="222491"/>
                  </a:lnTo>
                  <a:lnTo>
                    <a:pt x="1205278" y="182924"/>
                  </a:lnTo>
                  <a:lnTo>
                    <a:pt x="1233641" y="152066"/>
                  </a:lnTo>
                  <a:lnTo>
                    <a:pt x="1269769" y="121785"/>
                  </a:lnTo>
                  <a:lnTo>
                    <a:pt x="1310741" y="95133"/>
                  </a:lnTo>
                  <a:lnTo>
                    <a:pt x="1351714" y="72964"/>
                  </a:lnTo>
                  <a:lnTo>
                    <a:pt x="1387841" y="56130"/>
                  </a:lnTo>
                  <a:lnTo>
                    <a:pt x="1423973" y="43463"/>
                  </a:lnTo>
                  <a:lnTo>
                    <a:pt x="1464946" y="33116"/>
                  </a:lnTo>
                  <a:lnTo>
                    <a:pt x="1505920" y="24908"/>
                  </a:lnTo>
                  <a:lnTo>
                    <a:pt x="1578177" y="13881"/>
                  </a:lnTo>
                  <a:lnTo>
                    <a:pt x="1619148" y="10103"/>
                  </a:lnTo>
                  <a:lnTo>
                    <a:pt x="1660120" y="7172"/>
                  </a:lnTo>
                  <a:lnTo>
                    <a:pt x="1732379" y="3200"/>
                  </a:lnTo>
                  <a:lnTo>
                    <a:pt x="1773352" y="1842"/>
                  </a:lnTo>
                  <a:lnTo>
                    <a:pt x="1814324" y="796"/>
                  </a:lnTo>
                  <a:lnTo>
                    <a:pt x="1850452" y="0"/>
                  </a:lnTo>
                </a:path>
              </a:pathLst>
            </a:custGeom>
            <a:ln w="1897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1578" y="317753"/>
              <a:ext cx="0" cy="1397635"/>
            </a:xfrm>
            <a:custGeom>
              <a:avLst/>
              <a:gdLst/>
              <a:ahLst/>
              <a:cxnLst/>
              <a:rect l="l" t="t" r="r" b="b"/>
              <a:pathLst>
                <a:path w="0" h="1397635">
                  <a:moveTo>
                    <a:pt x="0" y="1397536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6096" y="31775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6346" y="1715290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4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489998" y="168188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6346" y="219751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72943" y="17799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77310" y="234644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7363" y="1886497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09420" y="1730630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08562" y="1886497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3381" y="1718486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0174" y="886794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760357" y="100849"/>
            <a:ext cx="277304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0">
                <a:latin typeface="Calibri"/>
                <a:cs typeface="Calibri"/>
              </a:rPr>
              <a:t>Introducing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put </a:t>
            </a:r>
            <a:r>
              <a:rPr dirty="0" sz="1100" spc="20">
                <a:latin typeface="Calibri"/>
                <a:cs typeface="Calibri"/>
              </a:rPr>
              <a:t>function is </a:t>
            </a:r>
            <a:r>
              <a:rPr dirty="0" sz="1100" spc="5">
                <a:latin typeface="Calibri"/>
                <a:cs typeface="Calibri"/>
              </a:rPr>
              <a:t>much smoother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Here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5">
                <a:latin typeface="Calibri"/>
                <a:cs typeface="Calibri"/>
              </a:rPr>
              <a:t>form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sigmoid function </a:t>
            </a:r>
            <a:r>
              <a:rPr dirty="0" sz="1100" spc="15">
                <a:latin typeface="Calibri"/>
                <a:cs typeface="Calibri"/>
              </a:rPr>
              <a:t>called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logistic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391192" y="1188883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28007" y="10951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676687" y="1305496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 h="0">
                <a:moveTo>
                  <a:pt x="0" y="0"/>
                </a:moveTo>
                <a:lnTo>
                  <a:pt x="119729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663987" y="1297506"/>
            <a:ext cx="3289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69752" y="1327650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0">
                <a:latin typeface="Calibri"/>
                <a:cs typeface="Calibri"/>
              </a:rPr>
              <a:t>0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06125" y="1212378"/>
            <a:ext cx="1390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415">
                <a:latin typeface="Lucida Sans Unicode"/>
                <a:cs typeface="Lucida Sans Unicode"/>
              </a:rPr>
              <a:t>Σ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19650" y="1268963"/>
            <a:ext cx="838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80" i="1">
                <a:latin typeface="Verdana"/>
                <a:cs typeface="Verdana"/>
              </a:rPr>
              <a:t>n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19650" y="1345227"/>
            <a:ext cx="1771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00" i="1">
                <a:latin typeface="Verdana"/>
                <a:cs typeface="Verdana"/>
              </a:rPr>
              <a:t>i</a:t>
            </a:r>
            <a:r>
              <a:rPr dirty="0" sz="600" spc="160">
                <a:latin typeface="Calibri"/>
                <a:cs typeface="Calibri"/>
              </a:rPr>
              <a:t>=1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41711" y="1288286"/>
            <a:ext cx="9645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65480" algn="l"/>
              </a:tabLst>
            </a:pPr>
            <a:r>
              <a:rPr dirty="0" sz="800" spc="110">
                <a:latin typeface="Cambria"/>
                <a:cs typeface="Cambria"/>
              </a:rPr>
              <a:t>−</a:t>
            </a:r>
            <a:r>
              <a:rPr dirty="0" sz="800" spc="110">
                <a:latin typeface="Calibri"/>
                <a:cs typeface="Calibri"/>
              </a:rPr>
              <a:t>(w</a:t>
            </a:r>
            <a:r>
              <a:rPr dirty="0" sz="800" spc="235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+	</a:t>
            </a:r>
            <a:r>
              <a:rPr dirty="0" sz="800" spc="110">
                <a:latin typeface="Calibri"/>
                <a:cs typeface="Calibri"/>
              </a:rPr>
              <a:t>w</a:t>
            </a:r>
            <a:r>
              <a:rPr dirty="0" baseline="-9259" sz="900" spc="165" i="1">
                <a:latin typeface="Verdana"/>
                <a:cs typeface="Verdana"/>
              </a:rPr>
              <a:t>i</a:t>
            </a:r>
            <a:r>
              <a:rPr dirty="0" sz="800" spc="110">
                <a:latin typeface="Calibri"/>
                <a:cs typeface="Calibri"/>
              </a:rPr>
              <a:t>x</a:t>
            </a:r>
            <a:r>
              <a:rPr dirty="0" baseline="-9259" sz="900" spc="165" i="1">
                <a:latin typeface="Verdana"/>
                <a:cs typeface="Verdana"/>
              </a:rPr>
              <a:t>i</a:t>
            </a:r>
            <a:r>
              <a:rPr dirty="0" sz="800" spc="11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42579"/>
            <a:ext cx="63233" cy="6323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734957" y="1557094"/>
            <a:ext cx="282384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no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longer 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sharp </a:t>
            </a:r>
            <a:r>
              <a:rPr dirty="0" sz="1100" spc="25">
                <a:latin typeface="Calibri"/>
                <a:cs typeface="Calibri"/>
              </a:rPr>
              <a:t>transition </a:t>
            </a:r>
            <a:r>
              <a:rPr dirty="0" sz="1100" spc="15">
                <a:latin typeface="Calibri"/>
                <a:cs typeface="Calibri"/>
              </a:rPr>
              <a:t>around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45">
                <a:latin typeface="Calibri"/>
                <a:cs typeface="Calibri"/>
              </a:rPr>
              <a:t>Also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longer </a:t>
            </a:r>
            <a:r>
              <a:rPr dirty="0" sz="1100" spc="40">
                <a:latin typeface="Calibri"/>
                <a:cs typeface="Calibri"/>
              </a:rPr>
              <a:t>binary </a:t>
            </a:r>
            <a:r>
              <a:rPr dirty="0" sz="1100" spc="35">
                <a:latin typeface="Calibri"/>
                <a:cs typeface="Calibri"/>
              </a:rPr>
              <a:t>but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 value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30">
                <a:latin typeface="Calibri"/>
                <a:cs typeface="Calibri"/>
              </a:rPr>
              <a:t>in-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terpreted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probability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2024684"/>
            <a:ext cx="63233" cy="63233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4" name="object 5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50"/>
                  </a:moveTo>
                  <a:lnTo>
                    <a:pt x="12" y="50"/>
                  </a:lnTo>
                  <a:lnTo>
                    <a:pt x="12" y="118541"/>
                  </a:lnTo>
                  <a:lnTo>
                    <a:pt x="2880017" y="118541"/>
                  </a:lnTo>
                  <a:lnTo>
                    <a:pt x="2880017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880017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975317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672943" y="177997"/>
            <a:ext cx="1893570" cy="1570990"/>
            <a:chOff x="672943" y="177997"/>
            <a:chExt cx="1893570" cy="1570990"/>
          </a:xfrm>
        </p:grpSpPr>
        <p:sp>
          <p:nvSpPr>
            <p:cNvPr id="23" name="object 23"/>
            <p:cNvSpPr/>
            <p:nvPr/>
          </p:nvSpPr>
          <p:spPr>
            <a:xfrm>
              <a:off x="706346" y="1715290"/>
              <a:ext cx="925830" cy="0"/>
            </a:xfrm>
            <a:custGeom>
              <a:avLst/>
              <a:gdLst/>
              <a:ahLst/>
              <a:cxnLst/>
              <a:rect l="l" t="t" r="r" b="b"/>
              <a:pathLst>
                <a:path w="925830" h="0">
                  <a:moveTo>
                    <a:pt x="0" y="0"/>
                  </a:moveTo>
                  <a:lnTo>
                    <a:pt x="0" y="0"/>
                  </a:lnTo>
                  <a:lnTo>
                    <a:pt x="886674" y="0"/>
                  </a:lnTo>
                  <a:lnTo>
                    <a:pt x="925222" y="0"/>
                  </a:lnTo>
                </a:path>
              </a:pathLst>
            </a:custGeom>
            <a:ln w="4744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24177" y="317753"/>
              <a:ext cx="932815" cy="0"/>
            </a:xfrm>
            <a:custGeom>
              <a:avLst/>
              <a:gdLst/>
              <a:ahLst/>
              <a:cxnLst/>
              <a:rect l="l" t="t" r="r" b="b"/>
              <a:pathLst>
                <a:path w="932814" h="0">
                  <a:moveTo>
                    <a:pt x="0" y="0"/>
                  </a:moveTo>
                  <a:lnTo>
                    <a:pt x="0" y="0"/>
                  </a:lnTo>
                  <a:lnTo>
                    <a:pt x="893759" y="0"/>
                  </a:lnTo>
                  <a:lnTo>
                    <a:pt x="932621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6346" y="320430"/>
              <a:ext cx="1851025" cy="1392555"/>
            </a:xfrm>
            <a:custGeom>
              <a:avLst/>
              <a:gdLst/>
              <a:ahLst/>
              <a:cxnLst/>
              <a:rect l="l" t="t" r="r" b="b"/>
              <a:pathLst>
                <a:path w="1851025" h="1392555">
                  <a:moveTo>
                    <a:pt x="0" y="1392167"/>
                  </a:moveTo>
                  <a:lnTo>
                    <a:pt x="77101" y="1390335"/>
                  </a:lnTo>
                  <a:lnTo>
                    <a:pt x="118074" y="1388985"/>
                  </a:lnTo>
                  <a:lnTo>
                    <a:pt x="190333" y="1385018"/>
                  </a:lnTo>
                  <a:lnTo>
                    <a:pt x="231306" y="1382084"/>
                  </a:lnTo>
                  <a:lnTo>
                    <a:pt x="272280" y="1378302"/>
                  </a:lnTo>
                  <a:lnTo>
                    <a:pt x="344539" y="1367271"/>
                  </a:lnTo>
                  <a:lnTo>
                    <a:pt x="385511" y="1359058"/>
                  </a:lnTo>
                  <a:lnTo>
                    <a:pt x="426484" y="1348707"/>
                  </a:lnTo>
                  <a:lnTo>
                    <a:pt x="462612" y="1336040"/>
                  </a:lnTo>
                  <a:lnTo>
                    <a:pt x="498743" y="1319207"/>
                  </a:lnTo>
                  <a:lnTo>
                    <a:pt x="539716" y="1297041"/>
                  </a:lnTo>
                  <a:lnTo>
                    <a:pt x="580690" y="1270392"/>
                  </a:lnTo>
                  <a:lnTo>
                    <a:pt x="616821" y="1240110"/>
                  </a:lnTo>
                  <a:lnTo>
                    <a:pt x="645181" y="1209248"/>
                  </a:lnTo>
                  <a:lnTo>
                    <a:pt x="677261" y="1169675"/>
                  </a:lnTo>
                  <a:lnTo>
                    <a:pt x="710582" y="1124552"/>
                  </a:lnTo>
                  <a:lnTo>
                    <a:pt x="742662" y="1077043"/>
                  </a:lnTo>
                  <a:lnTo>
                    <a:pt x="771022" y="1030311"/>
                  </a:lnTo>
                  <a:lnTo>
                    <a:pt x="790793" y="992898"/>
                  </a:lnTo>
                  <a:lnTo>
                    <a:pt x="812823" y="947266"/>
                  </a:lnTo>
                  <a:lnTo>
                    <a:pt x="836208" y="896281"/>
                  </a:lnTo>
                  <a:lnTo>
                    <a:pt x="860045" y="842806"/>
                  </a:lnTo>
                  <a:lnTo>
                    <a:pt x="883430" y="789707"/>
                  </a:lnTo>
                  <a:lnTo>
                    <a:pt x="905460" y="739846"/>
                  </a:lnTo>
                  <a:lnTo>
                    <a:pt x="925231" y="696090"/>
                  </a:lnTo>
                  <a:lnTo>
                    <a:pt x="945000" y="652332"/>
                  </a:lnTo>
                  <a:lnTo>
                    <a:pt x="967028" y="602467"/>
                  </a:lnTo>
                  <a:lnTo>
                    <a:pt x="990413" y="549362"/>
                  </a:lnTo>
                  <a:lnTo>
                    <a:pt x="1014250" y="495880"/>
                  </a:lnTo>
                  <a:lnTo>
                    <a:pt x="1037634" y="444888"/>
                  </a:lnTo>
                  <a:lnTo>
                    <a:pt x="1059663" y="399252"/>
                  </a:lnTo>
                  <a:lnTo>
                    <a:pt x="1079432" y="361835"/>
                  </a:lnTo>
                  <a:lnTo>
                    <a:pt x="1107795" y="315108"/>
                  </a:lnTo>
                  <a:lnTo>
                    <a:pt x="1139876" y="267606"/>
                  </a:lnTo>
                  <a:lnTo>
                    <a:pt x="1173197" y="222491"/>
                  </a:lnTo>
                  <a:lnTo>
                    <a:pt x="1205278" y="182924"/>
                  </a:lnTo>
                  <a:lnTo>
                    <a:pt x="1233641" y="152066"/>
                  </a:lnTo>
                  <a:lnTo>
                    <a:pt x="1269769" y="121785"/>
                  </a:lnTo>
                  <a:lnTo>
                    <a:pt x="1310741" y="95133"/>
                  </a:lnTo>
                  <a:lnTo>
                    <a:pt x="1351714" y="72964"/>
                  </a:lnTo>
                  <a:lnTo>
                    <a:pt x="1387841" y="56130"/>
                  </a:lnTo>
                  <a:lnTo>
                    <a:pt x="1423973" y="43463"/>
                  </a:lnTo>
                  <a:lnTo>
                    <a:pt x="1464946" y="33116"/>
                  </a:lnTo>
                  <a:lnTo>
                    <a:pt x="1505920" y="24908"/>
                  </a:lnTo>
                  <a:lnTo>
                    <a:pt x="1578177" y="13881"/>
                  </a:lnTo>
                  <a:lnTo>
                    <a:pt x="1619148" y="10103"/>
                  </a:lnTo>
                  <a:lnTo>
                    <a:pt x="1660120" y="7172"/>
                  </a:lnTo>
                  <a:lnTo>
                    <a:pt x="1732379" y="3200"/>
                  </a:lnTo>
                  <a:lnTo>
                    <a:pt x="1773352" y="1842"/>
                  </a:lnTo>
                  <a:lnTo>
                    <a:pt x="1814324" y="796"/>
                  </a:lnTo>
                  <a:lnTo>
                    <a:pt x="1850452" y="0"/>
                  </a:lnTo>
                </a:path>
              </a:pathLst>
            </a:custGeom>
            <a:ln w="1897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1578" y="317753"/>
              <a:ext cx="0" cy="1397635"/>
            </a:xfrm>
            <a:custGeom>
              <a:avLst/>
              <a:gdLst/>
              <a:ahLst/>
              <a:cxnLst/>
              <a:rect l="l" t="t" r="r" b="b"/>
              <a:pathLst>
                <a:path w="0" h="1397635">
                  <a:moveTo>
                    <a:pt x="0" y="1397536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6096" y="31775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6346" y="1715290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4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489998" y="168188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6346" y="219751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72943" y="17799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77310" y="234644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7363" y="1886497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09420" y="1730630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08562" y="1886497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3381" y="1718486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0174" y="886794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760357" y="100849"/>
            <a:ext cx="277304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0">
                <a:latin typeface="Calibri"/>
                <a:cs typeface="Calibri"/>
              </a:rPr>
              <a:t>Introducing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put </a:t>
            </a:r>
            <a:r>
              <a:rPr dirty="0" sz="1100" spc="20">
                <a:latin typeface="Calibri"/>
                <a:cs typeface="Calibri"/>
              </a:rPr>
              <a:t>function is </a:t>
            </a:r>
            <a:r>
              <a:rPr dirty="0" sz="1100" spc="5">
                <a:latin typeface="Calibri"/>
                <a:cs typeface="Calibri"/>
              </a:rPr>
              <a:t>much smoother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Here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5">
                <a:latin typeface="Calibri"/>
                <a:cs typeface="Calibri"/>
              </a:rPr>
              <a:t>form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sigmoid function </a:t>
            </a:r>
            <a:r>
              <a:rPr dirty="0" sz="1100" spc="15">
                <a:latin typeface="Calibri"/>
                <a:cs typeface="Calibri"/>
              </a:rPr>
              <a:t>called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logistic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391192" y="1188883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28007" y="10951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676687" y="1305496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 h="0">
                <a:moveTo>
                  <a:pt x="0" y="0"/>
                </a:moveTo>
                <a:lnTo>
                  <a:pt x="119729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663987" y="1297506"/>
            <a:ext cx="3289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69752" y="1327650"/>
            <a:ext cx="7239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60">
                <a:latin typeface="Calibri"/>
                <a:cs typeface="Calibri"/>
              </a:rPr>
              <a:t>0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06125" y="1212378"/>
            <a:ext cx="1390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415">
                <a:latin typeface="Lucida Sans Unicode"/>
                <a:cs typeface="Lucida Sans Unicode"/>
              </a:rPr>
              <a:t>Σ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19650" y="1268963"/>
            <a:ext cx="838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80" i="1">
                <a:latin typeface="Verdana"/>
                <a:cs typeface="Verdana"/>
              </a:rPr>
              <a:t>n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19650" y="1345227"/>
            <a:ext cx="1771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00" i="1">
                <a:latin typeface="Verdana"/>
                <a:cs typeface="Verdana"/>
              </a:rPr>
              <a:t>i</a:t>
            </a:r>
            <a:r>
              <a:rPr dirty="0" sz="600" spc="160">
                <a:latin typeface="Calibri"/>
                <a:cs typeface="Calibri"/>
              </a:rPr>
              <a:t>=1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41711" y="1288286"/>
            <a:ext cx="9645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65480" algn="l"/>
              </a:tabLst>
            </a:pPr>
            <a:r>
              <a:rPr dirty="0" sz="800" spc="110">
                <a:latin typeface="Cambria"/>
                <a:cs typeface="Cambria"/>
              </a:rPr>
              <a:t>−</a:t>
            </a:r>
            <a:r>
              <a:rPr dirty="0" sz="800" spc="110">
                <a:latin typeface="Calibri"/>
                <a:cs typeface="Calibri"/>
              </a:rPr>
              <a:t>(w</a:t>
            </a:r>
            <a:r>
              <a:rPr dirty="0" sz="800" spc="235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+	</a:t>
            </a:r>
            <a:r>
              <a:rPr dirty="0" sz="800" spc="110">
                <a:latin typeface="Calibri"/>
                <a:cs typeface="Calibri"/>
              </a:rPr>
              <a:t>w</a:t>
            </a:r>
            <a:r>
              <a:rPr dirty="0" baseline="-9259" sz="900" spc="165" i="1">
                <a:latin typeface="Verdana"/>
                <a:cs typeface="Verdana"/>
              </a:rPr>
              <a:t>i</a:t>
            </a:r>
            <a:r>
              <a:rPr dirty="0" sz="800" spc="110">
                <a:latin typeface="Calibri"/>
                <a:cs typeface="Calibri"/>
              </a:rPr>
              <a:t>x</a:t>
            </a:r>
            <a:r>
              <a:rPr dirty="0" baseline="-9259" sz="900" spc="165" i="1">
                <a:latin typeface="Verdana"/>
                <a:cs typeface="Verdana"/>
              </a:rPr>
              <a:t>i</a:t>
            </a:r>
            <a:r>
              <a:rPr dirty="0" sz="800" spc="11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42579"/>
            <a:ext cx="63233" cy="6323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734957" y="1557094"/>
            <a:ext cx="282384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no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longer 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sharp </a:t>
            </a:r>
            <a:r>
              <a:rPr dirty="0" sz="1100" spc="25">
                <a:latin typeface="Calibri"/>
                <a:cs typeface="Calibri"/>
              </a:rPr>
              <a:t>transition </a:t>
            </a:r>
            <a:r>
              <a:rPr dirty="0" sz="1100" spc="15">
                <a:latin typeface="Calibri"/>
                <a:cs typeface="Calibri"/>
              </a:rPr>
              <a:t>around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45">
                <a:latin typeface="Calibri"/>
                <a:cs typeface="Calibri"/>
              </a:rPr>
              <a:t>Also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longer </a:t>
            </a:r>
            <a:r>
              <a:rPr dirty="0" sz="1100" spc="40">
                <a:latin typeface="Calibri"/>
                <a:cs typeface="Calibri"/>
              </a:rPr>
              <a:t>binary </a:t>
            </a:r>
            <a:r>
              <a:rPr dirty="0" sz="1100" spc="35">
                <a:latin typeface="Calibri"/>
                <a:cs typeface="Calibri"/>
              </a:rPr>
              <a:t>but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 value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30">
                <a:latin typeface="Calibri"/>
                <a:cs typeface="Calibri"/>
              </a:rPr>
              <a:t>in-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terpreted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probability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25">
                <a:latin typeface="Calibri"/>
                <a:cs typeface="Calibri"/>
              </a:rPr>
              <a:t>Instead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like/dislike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probability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liking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2024684"/>
            <a:ext cx="63233" cy="632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2578861"/>
            <a:ext cx="63233" cy="63233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5" name="object 5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975317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849668" y="282560"/>
            <a:ext cx="796290" cy="33718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r" marR="5080">
              <a:lnSpc>
                <a:spcPts val="1235"/>
              </a:lnSpc>
              <a:spcBef>
                <a:spcPts val="90"/>
              </a:spcBef>
            </a:pPr>
            <a:r>
              <a:rPr dirty="0" spc="95" b="1">
                <a:latin typeface="Calibri"/>
                <a:cs typeface="Calibri"/>
              </a:rPr>
              <a:t>Perceptron</a:t>
            </a:r>
          </a:p>
          <a:p>
            <a:pPr algn="r" marR="43815">
              <a:lnSpc>
                <a:spcPts val="1235"/>
              </a:lnSpc>
            </a:pPr>
            <a:r>
              <a:rPr dirty="0" spc="40" i="1">
                <a:latin typeface="Calibri"/>
                <a:cs typeface="Calibri"/>
              </a:rPr>
              <a:t>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22376" y="1727071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1630" y="1714943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71637" y="1714943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69337" y="1727071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14" i="1">
                <a:latin typeface="Calibri"/>
                <a:cs typeface="Calibri"/>
              </a:rPr>
              <a:t>x</a:t>
            </a:r>
            <a:r>
              <a:rPr dirty="0" baseline="-10416" sz="1200" spc="172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8418" y="654869"/>
            <a:ext cx="1572895" cy="1150620"/>
            <a:chOff x="628418" y="654869"/>
            <a:chExt cx="1572895" cy="1150620"/>
          </a:xfrm>
        </p:grpSpPr>
        <p:sp>
          <p:nvSpPr>
            <p:cNvPr id="28" name="object 28"/>
            <p:cNvSpPr/>
            <p:nvPr/>
          </p:nvSpPr>
          <p:spPr>
            <a:xfrm>
              <a:off x="1382864" y="92287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82864" y="92287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7519" y="1240711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89">
                  <a:moveTo>
                    <a:pt x="0" y="529248"/>
                  </a:moveTo>
                  <a:lnTo>
                    <a:pt x="5040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93147" y="1236989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45171" y="1274937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443201" y="1272647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62861" y="1292997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32495" y="1290465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644789" y="1274937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21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627571" y="1272647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94141" y="1240711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89">
                  <a:moveTo>
                    <a:pt x="504075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88546" y="1236989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30948" y="1212416"/>
              <a:ext cx="775970" cy="542925"/>
            </a:xfrm>
            <a:custGeom>
              <a:avLst/>
              <a:gdLst/>
              <a:ahLst/>
              <a:cxnLst/>
              <a:rect l="l" t="t" r="r" b="b"/>
              <a:pathLst>
                <a:path w="775969" h="542925">
                  <a:moveTo>
                    <a:pt x="0" y="542725"/>
                  </a:moveTo>
                  <a:lnTo>
                    <a:pt x="77542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69300" y="1201126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62861" y="659931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4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32495" y="65740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884999" y="1498888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47330" y="1489185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52409" y="1498888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8081" y="1437210"/>
            <a:ext cx="550545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105">
                <a:latin typeface="Lucida Sans Unicode"/>
                <a:cs typeface="Lucida Sans Unicode"/>
              </a:rPr>
              <a:t>−</a:t>
            </a:r>
            <a:r>
              <a:rPr dirty="0" sz="850" spc="-10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76058" y="2024391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08633" y="2028620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21676" y="2363773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31036" y="2218345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89623" y="2160243"/>
            <a:ext cx="15170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76070" y="248568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08633" y="248990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21676" y="282506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31036" y="2679635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1002" y="2621532"/>
            <a:ext cx="14058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97529" y="291412"/>
            <a:ext cx="1821180" cy="344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ts val="1265"/>
              </a:lnSpc>
              <a:spcBef>
                <a:spcPts val="90"/>
              </a:spcBef>
            </a:pPr>
            <a:r>
              <a:rPr dirty="0" sz="1100" spc="100" b="1">
                <a:latin typeface="Calibri"/>
                <a:cs typeface="Calibri"/>
              </a:rPr>
              <a:t>Sigmoid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(logistic)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105" b="1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algn="ctr" marL="475615">
              <a:lnSpc>
                <a:spcPts val="1265"/>
              </a:lnSpc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408171" y="1743619"/>
            <a:ext cx="16935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  <a:tab pos="801370" algn="l"/>
                <a:tab pos="1161415" algn="l"/>
                <a:tab pos="148463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baseline="5050" sz="1650" spc="30" i="1">
                <a:latin typeface="Calibri"/>
                <a:cs typeface="Calibri"/>
              </a:rPr>
              <a:t>..	..	</a:t>
            </a:r>
            <a:r>
              <a:rPr dirty="0" sz="1100" spc="114" i="1">
                <a:latin typeface="Calibri"/>
                <a:cs typeface="Calibri"/>
              </a:rPr>
              <a:t>x</a:t>
            </a:r>
            <a:r>
              <a:rPr dirty="0" baseline="-10416" sz="1200" spc="172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063581" y="934338"/>
            <a:ext cx="370205" cy="370205"/>
            <a:chOff x="4063581" y="934338"/>
            <a:chExt cx="370205" cy="370205"/>
          </a:xfrm>
        </p:grpSpPr>
        <p:sp>
          <p:nvSpPr>
            <p:cNvPr id="61" name="object 61"/>
            <p:cNvSpPr/>
            <p:nvPr/>
          </p:nvSpPr>
          <p:spPr>
            <a:xfrm>
              <a:off x="4068661" y="9394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068661" y="9394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4193844" y="998002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314214" y="671417"/>
            <a:ext cx="1572895" cy="1150620"/>
            <a:chOff x="3314214" y="671417"/>
            <a:chExt cx="1572895" cy="1150620"/>
          </a:xfrm>
        </p:grpSpPr>
        <p:sp>
          <p:nvSpPr>
            <p:cNvPr id="65" name="object 65"/>
            <p:cNvSpPr/>
            <p:nvPr/>
          </p:nvSpPr>
          <p:spPr>
            <a:xfrm>
              <a:off x="3613315" y="1257259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89">
                  <a:moveTo>
                    <a:pt x="0" y="529248"/>
                  </a:moveTo>
                  <a:lnTo>
                    <a:pt x="50406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078943" y="1253537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930967" y="1291485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20" h="495300">
                  <a:moveTo>
                    <a:pt x="0" y="495021"/>
                  </a:moveTo>
                  <a:lnTo>
                    <a:pt x="2357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128998" y="1289196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5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248658" y="1309545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218291" y="130701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330585" y="1291485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21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313368" y="1289196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5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379938" y="1257259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89">
                  <a:moveTo>
                    <a:pt x="504075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374342" y="1253537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316744" y="1228964"/>
              <a:ext cx="775970" cy="542925"/>
            </a:xfrm>
            <a:custGeom>
              <a:avLst/>
              <a:gdLst/>
              <a:ahLst/>
              <a:cxnLst/>
              <a:rect l="l" t="t" r="r" b="b"/>
              <a:pathLst>
                <a:path w="775970" h="542925">
                  <a:moveTo>
                    <a:pt x="0" y="542725"/>
                  </a:moveTo>
                  <a:lnTo>
                    <a:pt x="77542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055096" y="1217674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70" h="50165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248658" y="676479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4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218291" y="67394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3558095" y="1515436"/>
            <a:ext cx="122618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02260" algn="l"/>
                <a:tab pos="587375" algn="l"/>
                <a:tab pos="803275" algn="l"/>
                <a:tab pos="101790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baseline="6535" sz="1275" spc="37" i="1">
                <a:latin typeface="Calibri"/>
                <a:cs typeface="Calibri"/>
              </a:rPr>
              <a:t>..	..	</a:t>
            </a: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933877" y="1453758"/>
            <a:ext cx="550545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105">
                <a:latin typeface="Lucida Sans Unicode"/>
                <a:cs typeface="Lucida Sans Unicode"/>
              </a:rPr>
              <a:t>−</a:t>
            </a:r>
            <a:r>
              <a:rPr dirty="0" sz="850" spc="-10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359416" y="2129191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632225" y="2035465"/>
            <a:ext cx="10096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265" algn="l"/>
                <a:tab pos="9963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632225" y="2237814"/>
            <a:ext cx="3289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060812" y="2152674"/>
            <a:ext cx="1390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415">
                <a:latin typeface="Lucida Sans Unicode"/>
                <a:cs typeface="Lucida Sans Unicode"/>
              </a:rPr>
              <a:t>Σ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174337" y="2209258"/>
            <a:ext cx="838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80" i="1">
                <a:latin typeface="Verdana"/>
                <a:cs typeface="Verdana"/>
              </a:rPr>
              <a:t>n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174337" y="2285535"/>
            <a:ext cx="1771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00" i="1">
                <a:latin typeface="Verdana"/>
                <a:cs typeface="Verdana"/>
              </a:rPr>
              <a:t>i</a:t>
            </a:r>
            <a:r>
              <a:rPr dirty="0" sz="600" spc="160">
                <a:latin typeface="Calibri"/>
                <a:cs typeface="Calibri"/>
              </a:rPr>
              <a:t>=0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909936" y="2228594"/>
            <a:ext cx="7505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52120" algn="l"/>
              </a:tabLst>
            </a:pPr>
            <a:r>
              <a:rPr dirty="0" sz="800" spc="150">
                <a:latin typeface="Cambria"/>
                <a:cs typeface="Cambria"/>
              </a:rPr>
              <a:t>−</a:t>
            </a:r>
            <a:r>
              <a:rPr dirty="0" sz="800" spc="150">
                <a:latin typeface="Calibri"/>
                <a:cs typeface="Calibri"/>
              </a:rPr>
              <a:t>(	</a:t>
            </a:r>
            <a:r>
              <a:rPr dirty="0" sz="800" spc="110">
                <a:latin typeface="Calibri"/>
                <a:cs typeface="Calibri"/>
              </a:rPr>
              <a:t>w</a:t>
            </a:r>
            <a:r>
              <a:rPr dirty="0" baseline="-9259" sz="900" spc="165" i="1">
                <a:latin typeface="Verdana"/>
                <a:cs typeface="Verdana"/>
              </a:rPr>
              <a:t>i</a:t>
            </a:r>
            <a:r>
              <a:rPr dirty="0" sz="800" spc="110">
                <a:latin typeface="Calibri"/>
                <a:cs typeface="Calibri"/>
              </a:rPr>
              <a:t>x</a:t>
            </a:r>
            <a:r>
              <a:rPr dirty="0" baseline="-9259" sz="900" spc="165" i="1">
                <a:latin typeface="Verdana"/>
                <a:cs typeface="Verdana"/>
              </a:rPr>
              <a:t>i</a:t>
            </a:r>
            <a:r>
              <a:rPr dirty="0" sz="800" spc="11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9" name="object 8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5500331" y="3007598"/>
            <a:ext cx="27495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8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769870"/>
            <a:chOff x="0" y="0"/>
            <a:chExt cx="5760085" cy="276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47" y="18745"/>
              <a:ext cx="2095500" cy="2750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988999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903527"/>
            <a:ext cx="478790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0">
                <a:latin typeface="Calibri"/>
                <a:cs typeface="Calibri"/>
              </a:rPr>
              <a:t>Later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course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look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gradient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descent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detail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variants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469"/>
            <a:ext cx="5760085" cy="118745"/>
            <a:chOff x="0" y="3121469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42" y="-38"/>
                  </a:moveTo>
                  <a:lnTo>
                    <a:pt x="38" y="-38"/>
                  </a:lnTo>
                  <a:lnTo>
                    <a:pt x="38" y="118452"/>
                  </a:lnTo>
                  <a:lnTo>
                    <a:pt x="2880042" y="118452"/>
                  </a:lnTo>
                  <a:lnTo>
                    <a:pt x="2880042" y="-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42" y="3121469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43" y="3133557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988999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903527"/>
            <a:ext cx="478917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6350">
              <a:lnSpc>
                <a:spcPct val="102600"/>
              </a:lnSpc>
              <a:spcBef>
                <a:spcPts val="55"/>
              </a:spcBef>
            </a:pPr>
            <a:r>
              <a:rPr dirty="0" sz="1100" spc="50">
                <a:latin typeface="Calibri"/>
                <a:cs typeface="Calibri"/>
              </a:rPr>
              <a:t>Later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course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look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gradient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descent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detail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variants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being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suffices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371117"/>
            <a:ext cx="63233" cy="632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121494"/>
            <a:ext cx="5760085" cy="118745"/>
            <a:chOff x="0" y="3121494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42" y="-12"/>
                  </a:moveTo>
                  <a:lnTo>
                    <a:pt x="38" y="-12"/>
                  </a:lnTo>
                  <a:lnTo>
                    <a:pt x="38" y="118478"/>
                  </a:lnTo>
                  <a:lnTo>
                    <a:pt x="2880042" y="118478"/>
                  </a:lnTo>
                  <a:lnTo>
                    <a:pt x="2880042" y="-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42" y="3121494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43" y="3133557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988999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903527"/>
            <a:ext cx="4789170" cy="9563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6350">
              <a:lnSpc>
                <a:spcPct val="102600"/>
              </a:lnSpc>
              <a:spcBef>
                <a:spcPts val="55"/>
              </a:spcBef>
            </a:pPr>
            <a:r>
              <a:rPr dirty="0" sz="1100" spc="50">
                <a:latin typeface="Calibri"/>
                <a:cs typeface="Calibri"/>
              </a:rPr>
              <a:t>Later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course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look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gradient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descent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detail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variants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being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suffices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30">
                <a:latin typeface="Calibri"/>
                <a:cs typeface="Calibri"/>
              </a:rPr>
              <a:t>So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head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here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371117"/>
            <a:ext cx="63233" cy="63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753222"/>
            <a:ext cx="63233" cy="632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43" y="3133557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143289"/>
            <a:ext cx="4557395" cy="416559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 marR="5080">
              <a:lnSpc>
                <a:spcPts val="1350"/>
              </a:lnSpc>
              <a:spcBef>
                <a:spcPts val="45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3.5:</a:t>
            </a:r>
            <a:r>
              <a:rPr dirty="0" sz="1400" spc="409" b="1">
                <a:latin typeface="Calibri"/>
                <a:cs typeface="Calibri"/>
              </a:rPr>
              <a:t> </a:t>
            </a:r>
            <a:r>
              <a:rPr dirty="0" sz="1400" spc="114" b="1">
                <a:latin typeface="Calibri"/>
                <a:cs typeface="Calibri"/>
              </a:rPr>
              <a:t>Representation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114" b="1">
                <a:latin typeface="Calibri"/>
                <a:cs typeface="Calibri"/>
              </a:rPr>
              <a:t>Power</a:t>
            </a:r>
            <a:r>
              <a:rPr dirty="0" sz="1400" spc="229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of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90" b="1">
                <a:latin typeface="Calibri"/>
                <a:cs typeface="Calibri"/>
              </a:rPr>
              <a:t>a</a:t>
            </a:r>
            <a:r>
              <a:rPr dirty="0" sz="1400" spc="229" b="1">
                <a:latin typeface="Calibri"/>
                <a:cs typeface="Calibri"/>
              </a:rPr>
              <a:t> </a:t>
            </a:r>
            <a:r>
              <a:rPr dirty="0" sz="1400" spc="125" b="1">
                <a:latin typeface="Calibri"/>
                <a:cs typeface="Calibri"/>
              </a:rPr>
              <a:t>Multilayer </a:t>
            </a:r>
            <a:r>
              <a:rPr dirty="0" sz="1400" spc="-305" b="1">
                <a:latin typeface="Calibri"/>
                <a:cs typeface="Calibri"/>
              </a:rPr>
              <a:t> </a:t>
            </a:r>
            <a:r>
              <a:rPr dirty="0" sz="1400" spc="130" b="1">
                <a:latin typeface="Calibri"/>
                <a:cs typeface="Calibri"/>
              </a:rPr>
              <a:t>Network</a:t>
            </a:r>
            <a:r>
              <a:rPr dirty="0" sz="1400" spc="21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of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spc="140" b="1">
                <a:latin typeface="Calibri"/>
                <a:cs typeface="Calibri"/>
              </a:rPr>
              <a:t>Sigmoid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spc="135" b="1">
                <a:latin typeface="Calibri"/>
                <a:cs typeface="Calibri"/>
              </a:rPr>
              <a:t>Neurons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38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254571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1198245" algn="l"/>
                <a:tab pos="1747520" algn="l"/>
                <a:tab pos="2008505" algn="l"/>
                <a:tab pos="2218055" algn="l"/>
              </a:tabLst>
            </a:pPr>
            <a:r>
              <a:rPr dirty="0" sz="1100" spc="95" b="1">
                <a:latin typeface="Calibri"/>
                <a:cs typeface="Calibri"/>
              </a:rPr>
              <a:t>Represe</a:t>
            </a:r>
            <a:r>
              <a:rPr dirty="0" sz="1100" spc="70" b="1">
                <a:latin typeface="Calibri"/>
                <a:cs typeface="Calibri"/>
              </a:rPr>
              <a:t>n</a:t>
            </a:r>
            <a:r>
              <a:rPr dirty="0" sz="1100" spc="80" b="1">
                <a:latin typeface="Calibri"/>
                <a:cs typeface="Calibri"/>
              </a:rPr>
              <a:t>tation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40" b="1">
                <a:latin typeface="Calibri"/>
                <a:cs typeface="Calibri"/>
              </a:rPr>
              <a:t>p</a:t>
            </a:r>
            <a:r>
              <a:rPr dirty="0" sz="1100" b="1">
                <a:latin typeface="Calibri"/>
                <a:cs typeface="Calibri"/>
              </a:rPr>
              <a:t>o</a:t>
            </a:r>
            <a:r>
              <a:rPr dirty="0" sz="1100" spc="50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er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65" b="1">
                <a:latin typeface="Calibri"/>
                <a:cs typeface="Calibri"/>
              </a:rPr>
              <a:t>a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14" b="1">
                <a:latin typeface="Calibri"/>
                <a:cs typeface="Calibri"/>
              </a:rPr>
              <a:t>m</a:t>
            </a:r>
            <a:r>
              <a:rPr dirty="0" sz="1100" spc="70" b="1">
                <a:latin typeface="Calibri"/>
                <a:cs typeface="Calibri"/>
              </a:rPr>
              <a:t>ul-  </a:t>
            </a:r>
            <a:r>
              <a:rPr dirty="0" sz="1100" spc="75" b="1">
                <a:latin typeface="Calibri"/>
                <a:cs typeface="Calibri"/>
              </a:rPr>
              <a:t>tilayer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network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294" y="4634"/>
            <a:ext cx="2545715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1198245" algn="l"/>
                <a:tab pos="1747520" algn="l"/>
                <a:tab pos="2008505" algn="l"/>
                <a:tab pos="2218055" algn="l"/>
              </a:tabLst>
            </a:pPr>
            <a:r>
              <a:rPr dirty="0" spc="95" b="1">
                <a:latin typeface="Calibri"/>
                <a:cs typeface="Calibri"/>
              </a:rPr>
              <a:t>Represe</a:t>
            </a:r>
            <a:r>
              <a:rPr dirty="0" spc="70" b="1">
                <a:latin typeface="Calibri"/>
                <a:cs typeface="Calibri"/>
              </a:rPr>
              <a:t>n</a:t>
            </a:r>
            <a:r>
              <a:rPr dirty="0" spc="80" b="1">
                <a:latin typeface="Calibri"/>
                <a:cs typeface="Calibri"/>
              </a:rPr>
              <a:t>tation</a:t>
            </a:r>
            <a:r>
              <a:rPr dirty="0" b="1">
                <a:latin typeface="Calibri"/>
                <a:cs typeface="Calibri"/>
              </a:rPr>
              <a:t>	</a:t>
            </a:r>
            <a:r>
              <a:rPr dirty="0" spc="140" b="1">
                <a:latin typeface="Calibri"/>
                <a:cs typeface="Calibri"/>
              </a:rPr>
              <a:t>p</a:t>
            </a:r>
            <a:r>
              <a:rPr dirty="0" b="1">
                <a:latin typeface="Calibri"/>
                <a:cs typeface="Calibri"/>
              </a:rPr>
              <a:t>o</a:t>
            </a:r>
            <a:r>
              <a:rPr dirty="0" spc="50" b="1">
                <a:latin typeface="Calibri"/>
                <a:cs typeface="Calibri"/>
              </a:rPr>
              <a:t>w</a:t>
            </a:r>
            <a:r>
              <a:rPr dirty="0" spc="70" b="1">
                <a:latin typeface="Calibri"/>
                <a:cs typeface="Calibri"/>
              </a:rPr>
              <a:t>er</a:t>
            </a:r>
            <a:r>
              <a:rPr dirty="0" b="1">
                <a:latin typeface="Calibri"/>
                <a:cs typeface="Calibri"/>
              </a:rPr>
              <a:t>	</a:t>
            </a:r>
            <a:r>
              <a:rPr dirty="0" spc="35" b="1">
                <a:latin typeface="Calibri"/>
                <a:cs typeface="Calibri"/>
              </a:rPr>
              <a:t>of</a:t>
            </a:r>
            <a:r>
              <a:rPr dirty="0" b="1">
                <a:latin typeface="Calibri"/>
                <a:cs typeface="Calibri"/>
              </a:rPr>
              <a:t>	</a:t>
            </a:r>
            <a:r>
              <a:rPr dirty="0" spc="65" b="1">
                <a:latin typeface="Calibri"/>
                <a:cs typeface="Calibri"/>
              </a:rPr>
              <a:t>a</a:t>
            </a:r>
            <a:r>
              <a:rPr dirty="0" b="1">
                <a:latin typeface="Calibri"/>
                <a:cs typeface="Calibri"/>
              </a:rPr>
              <a:t>	</a:t>
            </a:r>
            <a:r>
              <a:rPr dirty="0" spc="114" b="1">
                <a:latin typeface="Calibri"/>
                <a:cs typeface="Calibri"/>
              </a:rPr>
              <a:t>m</a:t>
            </a:r>
            <a:r>
              <a:rPr dirty="0" spc="70" b="1">
                <a:latin typeface="Calibri"/>
                <a:cs typeface="Calibri"/>
              </a:rPr>
              <a:t>ul-  </a:t>
            </a:r>
            <a:r>
              <a:rPr dirty="0" spc="75" b="1">
                <a:latin typeface="Calibri"/>
                <a:cs typeface="Calibri"/>
              </a:rPr>
              <a:t>tilayer</a:t>
            </a:r>
            <a:r>
              <a:rPr dirty="0" spc="165" b="1">
                <a:latin typeface="Calibri"/>
                <a:cs typeface="Calibri"/>
              </a:rPr>
              <a:t> </a:t>
            </a:r>
            <a:r>
              <a:rPr dirty="0" spc="75" b="1">
                <a:latin typeface="Calibri"/>
                <a:cs typeface="Calibri"/>
              </a:rPr>
              <a:t>network</a:t>
            </a:r>
            <a:r>
              <a:rPr dirty="0" spc="165" b="1">
                <a:latin typeface="Calibri"/>
                <a:cs typeface="Calibri"/>
              </a:rPr>
              <a:t> </a:t>
            </a:r>
            <a:r>
              <a:rPr dirty="0" spc="35" b="1">
                <a:latin typeface="Calibri"/>
                <a:cs typeface="Calibri"/>
              </a:rPr>
              <a:t>of</a:t>
            </a:r>
            <a:r>
              <a:rPr dirty="0" spc="165" b="1">
                <a:latin typeface="Calibri"/>
                <a:cs typeface="Calibri"/>
              </a:rPr>
              <a:t> </a:t>
            </a:r>
            <a:r>
              <a:rPr dirty="0" spc="85" b="1">
                <a:latin typeface="Calibri"/>
                <a:cs typeface="Calibri"/>
              </a:rPr>
              <a:t>sigmoid</a:t>
            </a:r>
            <a:r>
              <a:rPr dirty="0" spc="165" b="1">
                <a:latin typeface="Calibri"/>
                <a:cs typeface="Calibri"/>
              </a:rPr>
              <a:t> </a:t>
            </a:r>
            <a:r>
              <a:rPr dirty="0" spc="75" b="1">
                <a:latin typeface="Calibri"/>
                <a:cs typeface="Calibri"/>
              </a:rPr>
              <a:t>neurons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254571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1198245" algn="l"/>
                <a:tab pos="1747520" algn="l"/>
                <a:tab pos="2008505" algn="l"/>
                <a:tab pos="2218055" algn="l"/>
              </a:tabLst>
            </a:pPr>
            <a:r>
              <a:rPr dirty="0" sz="1100" spc="95" b="1">
                <a:latin typeface="Calibri"/>
                <a:cs typeface="Calibri"/>
              </a:rPr>
              <a:t>Represe</a:t>
            </a:r>
            <a:r>
              <a:rPr dirty="0" sz="1100" spc="70" b="1">
                <a:latin typeface="Calibri"/>
                <a:cs typeface="Calibri"/>
              </a:rPr>
              <a:t>n</a:t>
            </a:r>
            <a:r>
              <a:rPr dirty="0" sz="1100" spc="80" b="1">
                <a:latin typeface="Calibri"/>
                <a:cs typeface="Calibri"/>
              </a:rPr>
              <a:t>tation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40" b="1">
                <a:latin typeface="Calibri"/>
                <a:cs typeface="Calibri"/>
              </a:rPr>
              <a:t>p</a:t>
            </a:r>
            <a:r>
              <a:rPr dirty="0" sz="1100" b="1">
                <a:latin typeface="Calibri"/>
                <a:cs typeface="Calibri"/>
              </a:rPr>
              <a:t>o</a:t>
            </a:r>
            <a:r>
              <a:rPr dirty="0" sz="1100" spc="50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er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65" b="1">
                <a:latin typeface="Calibri"/>
                <a:cs typeface="Calibri"/>
              </a:rPr>
              <a:t>a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14" b="1">
                <a:latin typeface="Calibri"/>
                <a:cs typeface="Calibri"/>
              </a:rPr>
              <a:t>m</a:t>
            </a:r>
            <a:r>
              <a:rPr dirty="0" sz="1100" spc="70" b="1">
                <a:latin typeface="Calibri"/>
                <a:cs typeface="Calibri"/>
              </a:rPr>
              <a:t>ul-  </a:t>
            </a:r>
            <a:r>
              <a:rPr dirty="0" sz="1100" spc="75" b="1">
                <a:latin typeface="Calibri"/>
                <a:cs typeface="Calibri"/>
              </a:rPr>
              <a:t>tilayer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network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304" y="440231"/>
            <a:ext cx="249174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solidFill>
                  <a:srgbClr val="0000FF"/>
                </a:solidFill>
                <a:latin typeface="Calibri"/>
                <a:cs typeface="Calibri"/>
              </a:rPr>
              <a:t>A </a:t>
            </a:r>
            <a:r>
              <a:rPr dirty="0" sz="1100" spc="20">
                <a:solidFill>
                  <a:srgbClr val="0000FF"/>
                </a:solidFill>
                <a:latin typeface="Calibri"/>
                <a:cs typeface="Calibri"/>
              </a:rPr>
              <a:t>multilayer </a:t>
            </a:r>
            <a:r>
              <a:rPr dirty="0" sz="1100" spc="5">
                <a:solidFill>
                  <a:srgbClr val="0000FF"/>
                </a:solidFill>
                <a:latin typeface="Calibri"/>
                <a:cs typeface="Calibri"/>
              </a:rPr>
              <a:t>network </a:t>
            </a:r>
            <a:r>
              <a:rPr dirty="0" sz="1100" spc="-2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dirty="0" sz="1100" spc="-1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0000FF"/>
                </a:solidFill>
                <a:latin typeface="Calibri"/>
                <a:cs typeface="Calibri"/>
              </a:rPr>
              <a:t>perceptrons</a:t>
            </a:r>
            <a:r>
              <a:rPr dirty="0" sz="1100" spc="15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</a:t>
            </a:r>
            <a:r>
              <a:rPr dirty="0" sz="1100" spc="5">
                <a:solidFill>
                  <a:srgbClr val="00AEEF"/>
                </a:solidFill>
                <a:latin typeface="Calibri"/>
                <a:cs typeface="Calibri"/>
              </a:rPr>
              <a:t>rep- </a:t>
            </a:r>
            <a:r>
              <a:rPr dirty="0" sz="1100" spc="-229">
                <a:solidFill>
                  <a:srgbClr val="00AEEF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00AEEF"/>
                </a:solidFill>
                <a:latin typeface="Calibri"/>
                <a:cs typeface="Calibri"/>
              </a:rPr>
              <a:t>resent</a:t>
            </a:r>
            <a:r>
              <a:rPr dirty="0" sz="1100" spc="10">
                <a:latin typeface="Calibri"/>
                <a:cs typeface="Calibri"/>
              </a:rPr>
              <a:t>any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boolean</a:t>
            </a:r>
            <a:r>
              <a:rPr dirty="0" sz="1100" spc="10">
                <a:latin typeface="Calibri"/>
                <a:cs typeface="Calibri"/>
              </a:rPr>
              <a:t>function</a:t>
            </a:r>
            <a:r>
              <a:rPr dirty="0" sz="1100" spc="10">
                <a:solidFill>
                  <a:srgbClr val="FF7F00"/>
                </a:solidFill>
                <a:latin typeface="Calibri"/>
                <a:cs typeface="Calibri"/>
              </a:rPr>
              <a:t>precisely</a:t>
            </a:r>
            <a:r>
              <a:rPr dirty="0" sz="1100" spc="35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FF7F00"/>
                </a:solidFill>
                <a:latin typeface="Calibri"/>
                <a:cs typeface="Calibri"/>
              </a:rPr>
              <a:t>(no </a:t>
            </a:r>
            <a:r>
              <a:rPr dirty="0" sz="1100" spc="30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7F00"/>
                </a:solidFill>
                <a:latin typeface="Calibri"/>
                <a:cs typeface="Calibri"/>
              </a:rPr>
              <a:t>errors)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87294" y="4634"/>
            <a:ext cx="2545715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1198245" algn="l"/>
                <a:tab pos="1747520" algn="l"/>
                <a:tab pos="2008505" algn="l"/>
                <a:tab pos="2218055" algn="l"/>
              </a:tabLst>
            </a:pPr>
            <a:r>
              <a:rPr dirty="0" spc="95" b="1">
                <a:latin typeface="Calibri"/>
                <a:cs typeface="Calibri"/>
              </a:rPr>
              <a:t>Represe</a:t>
            </a:r>
            <a:r>
              <a:rPr dirty="0" spc="70" b="1">
                <a:latin typeface="Calibri"/>
                <a:cs typeface="Calibri"/>
              </a:rPr>
              <a:t>n</a:t>
            </a:r>
            <a:r>
              <a:rPr dirty="0" spc="80" b="1">
                <a:latin typeface="Calibri"/>
                <a:cs typeface="Calibri"/>
              </a:rPr>
              <a:t>tation</a:t>
            </a:r>
            <a:r>
              <a:rPr dirty="0" b="1">
                <a:latin typeface="Calibri"/>
                <a:cs typeface="Calibri"/>
              </a:rPr>
              <a:t>	</a:t>
            </a:r>
            <a:r>
              <a:rPr dirty="0" spc="140" b="1">
                <a:latin typeface="Calibri"/>
                <a:cs typeface="Calibri"/>
              </a:rPr>
              <a:t>p</a:t>
            </a:r>
            <a:r>
              <a:rPr dirty="0" b="1">
                <a:latin typeface="Calibri"/>
                <a:cs typeface="Calibri"/>
              </a:rPr>
              <a:t>o</a:t>
            </a:r>
            <a:r>
              <a:rPr dirty="0" spc="50" b="1">
                <a:latin typeface="Calibri"/>
                <a:cs typeface="Calibri"/>
              </a:rPr>
              <a:t>w</a:t>
            </a:r>
            <a:r>
              <a:rPr dirty="0" spc="70" b="1">
                <a:latin typeface="Calibri"/>
                <a:cs typeface="Calibri"/>
              </a:rPr>
              <a:t>er</a:t>
            </a:r>
            <a:r>
              <a:rPr dirty="0" b="1">
                <a:latin typeface="Calibri"/>
                <a:cs typeface="Calibri"/>
              </a:rPr>
              <a:t>	</a:t>
            </a:r>
            <a:r>
              <a:rPr dirty="0" spc="35" b="1">
                <a:latin typeface="Calibri"/>
                <a:cs typeface="Calibri"/>
              </a:rPr>
              <a:t>of</a:t>
            </a:r>
            <a:r>
              <a:rPr dirty="0" b="1">
                <a:latin typeface="Calibri"/>
                <a:cs typeface="Calibri"/>
              </a:rPr>
              <a:t>	</a:t>
            </a:r>
            <a:r>
              <a:rPr dirty="0" spc="65" b="1">
                <a:latin typeface="Calibri"/>
                <a:cs typeface="Calibri"/>
              </a:rPr>
              <a:t>a</a:t>
            </a:r>
            <a:r>
              <a:rPr dirty="0" b="1">
                <a:latin typeface="Calibri"/>
                <a:cs typeface="Calibri"/>
              </a:rPr>
              <a:t>	</a:t>
            </a:r>
            <a:r>
              <a:rPr dirty="0" spc="114" b="1">
                <a:latin typeface="Calibri"/>
                <a:cs typeface="Calibri"/>
              </a:rPr>
              <a:t>m</a:t>
            </a:r>
            <a:r>
              <a:rPr dirty="0" spc="70" b="1">
                <a:latin typeface="Calibri"/>
                <a:cs typeface="Calibri"/>
              </a:rPr>
              <a:t>ul-  </a:t>
            </a:r>
            <a:r>
              <a:rPr dirty="0" spc="75" b="1">
                <a:latin typeface="Calibri"/>
                <a:cs typeface="Calibri"/>
              </a:rPr>
              <a:t>tilayer</a:t>
            </a:r>
            <a:r>
              <a:rPr dirty="0" spc="165" b="1">
                <a:latin typeface="Calibri"/>
                <a:cs typeface="Calibri"/>
              </a:rPr>
              <a:t> </a:t>
            </a:r>
            <a:r>
              <a:rPr dirty="0" spc="75" b="1">
                <a:latin typeface="Calibri"/>
                <a:cs typeface="Calibri"/>
              </a:rPr>
              <a:t>network</a:t>
            </a:r>
            <a:r>
              <a:rPr dirty="0" spc="165" b="1">
                <a:latin typeface="Calibri"/>
                <a:cs typeface="Calibri"/>
              </a:rPr>
              <a:t> </a:t>
            </a:r>
            <a:r>
              <a:rPr dirty="0" spc="35" b="1">
                <a:latin typeface="Calibri"/>
                <a:cs typeface="Calibri"/>
              </a:rPr>
              <a:t>of</a:t>
            </a:r>
            <a:r>
              <a:rPr dirty="0" spc="165" b="1">
                <a:latin typeface="Calibri"/>
                <a:cs typeface="Calibri"/>
              </a:rPr>
              <a:t> </a:t>
            </a:r>
            <a:r>
              <a:rPr dirty="0" spc="85" b="1">
                <a:latin typeface="Calibri"/>
                <a:cs typeface="Calibri"/>
              </a:rPr>
              <a:t>sigmoid</a:t>
            </a:r>
            <a:r>
              <a:rPr dirty="0" spc="165" b="1">
                <a:latin typeface="Calibri"/>
                <a:cs typeface="Calibri"/>
              </a:rPr>
              <a:t> </a:t>
            </a:r>
            <a:r>
              <a:rPr dirty="0" spc="75" b="1">
                <a:latin typeface="Calibri"/>
                <a:cs typeface="Calibri"/>
              </a:rPr>
              <a:t>neurons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254571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1198245" algn="l"/>
                <a:tab pos="1747520" algn="l"/>
                <a:tab pos="2008505" algn="l"/>
                <a:tab pos="2218055" algn="l"/>
              </a:tabLst>
            </a:pPr>
            <a:r>
              <a:rPr dirty="0" sz="1100" spc="95" b="1">
                <a:latin typeface="Calibri"/>
                <a:cs typeface="Calibri"/>
              </a:rPr>
              <a:t>Represe</a:t>
            </a:r>
            <a:r>
              <a:rPr dirty="0" sz="1100" spc="70" b="1">
                <a:latin typeface="Calibri"/>
                <a:cs typeface="Calibri"/>
              </a:rPr>
              <a:t>n</a:t>
            </a:r>
            <a:r>
              <a:rPr dirty="0" sz="1100" spc="80" b="1">
                <a:latin typeface="Calibri"/>
                <a:cs typeface="Calibri"/>
              </a:rPr>
              <a:t>tation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40" b="1">
                <a:latin typeface="Calibri"/>
                <a:cs typeface="Calibri"/>
              </a:rPr>
              <a:t>p</a:t>
            </a:r>
            <a:r>
              <a:rPr dirty="0" sz="1100" b="1">
                <a:latin typeface="Calibri"/>
                <a:cs typeface="Calibri"/>
              </a:rPr>
              <a:t>o</a:t>
            </a:r>
            <a:r>
              <a:rPr dirty="0" sz="1100" spc="50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er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65" b="1">
                <a:latin typeface="Calibri"/>
                <a:cs typeface="Calibri"/>
              </a:rPr>
              <a:t>a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14" b="1">
                <a:latin typeface="Calibri"/>
                <a:cs typeface="Calibri"/>
              </a:rPr>
              <a:t>m</a:t>
            </a:r>
            <a:r>
              <a:rPr dirty="0" sz="1100" spc="70" b="1">
                <a:latin typeface="Calibri"/>
                <a:cs typeface="Calibri"/>
              </a:rPr>
              <a:t>ul-  </a:t>
            </a:r>
            <a:r>
              <a:rPr dirty="0" sz="1100" spc="75" b="1">
                <a:latin typeface="Calibri"/>
                <a:cs typeface="Calibri"/>
              </a:rPr>
              <a:t>tilayer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network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304" y="440231"/>
            <a:ext cx="249174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solidFill>
                  <a:srgbClr val="0000FF"/>
                </a:solidFill>
                <a:latin typeface="Calibri"/>
                <a:cs typeface="Calibri"/>
              </a:rPr>
              <a:t>A </a:t>
            </a:r>
            <a:r>
              <a:rPr dirty="0" sz="1100" spc="20">
                <a:solidFill>
                  <a:srgbClr val="0000FF"/>
                </a:solidFill>
                <a:latin typeface="Calibri"/>
                <a:cs typeface="Calibri"/>
              </a:rPr>
              <a:t>multilayer </a:t>
            </a:r>
            <a:r>
              <a:rPr dirty="0" sz="1100" spc="5">
                <a:solidFill>
                  <a:srgbClr val="0000FF"/>
                </a:solidFill>
                <a:latin typeface="Calibri"/>
                <a:cs typeface="Calibri"/>
              </a:rPr>
              <a:t>network </a:t>
            </a:r>
            <a:r>
              <a:rPr dirty="0" sz="1100" spc="-2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dirty="0" sz="1100" spc="-1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0000FF"/>
                </a:solidFill>
                <a:latin typeface="Calibri"/>
                <a:cs typeface="Calibri"/>
              </a:rPr>
              <a:t>perceptrons</a:t>
            </a:r>
            <a:r>
              <a:rPr dirty="0" sz="1100" spc="15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</a:t>
            </a:r>
            <a:r>
              <a:rPr dirty="0" sz="1100" spc="5">
                <a:solidFill>
                  <a:srgbClr val="00AEEF"/>
                </a:solidFill>
                <a:latin typeface="Calibri"/>
                <a:cs typeface="Calibri"/>
              </a:rPr>
              <a:t>rep- </a:t>
            </a:r>
            <a:r>
              <a:rPr dirty="0" sz="1100" spc="-229">
                <a:solidFill>
                  <a:srgbClr val="00AEEF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00AEEF"/>
                </a:solidFill>
                <a:latin typeface="Calibri"/>
                <a:cs typeface="Calibri"/>
              </a:rPr>
              <a:t>resent</a:t>
            </a:r>
            <a:r>
              <a:rPr dirty="0" sz="1100" spc="10">
                <a:latin typeface="Calibri"/>
                <a:cs typeface="Calibri"/>
              </a:rPr>
              <a:t>any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boolean</a:t>
            </a:r>
            <a:r>
              <a:rPr dirty="0" sz="1100" spc="10">
                <a:latin typeface="Calibri"/>
                <a:cs typeface="Calibri"/>
              </a:rPr>
              <a:t>function</a:t>
            </a:r>
            <a:r>
              <a:rPr dirty="0" sz="1100" spc="10">
                <a:solidFill>
                  <a:srgbClr val="FF7F00"/>
                </a:solidFill>
                <a:latin typeface="Calibri"/>
                <a:cs typeface="Calibri"/>
              </a:rPr>
              <a:t>precisely</a:t>
            </a:r>
            <a:r>
              <a:rPr dirty="0" sz="1100" spc="35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FF7F00"/>
                </a:solidFill>
                <a:latin typeface="Calibri"/>
                <a:cs typeface="Calibri"/>
              </a:rPr>
              <a:t>(no </a:t>
            </a:r>
            <a:r>
              <a:rPr dirty="0" sz="1100" spc="30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7F00"/>
                </a:solidFill>
                <a:latin typeface="Calibri"/>
                <a:cs typeface="Calibri"/>
              </a:rPr>
              <a:t>errors)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7294" y="4634"/>
            <a:ext cx="254571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1198245" algn="l"/>
                <a:tab pos="1747520" algn="l"/>
                <a:tab pos="2008505" algn="l"/>
                <a:tab pos="2218055" algn="l"/>
              </a:tabLst>
            </a:pPr>
            <a:r>
              <a:rPr dirty="0" sz="1100" spc="95" b="1">
                <a:latin typeface="Calibri"/>
                <a:cs typeface="Calibri"/>
              </a:rPr>
              <a:t>Represe</a:t>
            </a:r>
            <a:r>
              <a:rPr dirty="0" sz="1100" spc="70" b="1">
                <a:latin typeface="Calibri"/>
                <a:cs typeface="Calibri"/>
              </a:rPr>
              <a:t>n</a:t>
            </a:r>
            <a:r>
              <a:rPr dirty="0" sz="1100" spc="80" b="1">
                <a:latin typeface="Calibri"/>
                <a:cs typeface="Calibri"/>
              </a:rPr>
              <a:t>tation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40" b="1">
                <a:latin typeface="Calibri"/>
                <a:cs typeface="Calibri"/>
              </a:rPr>
              <a:t>p</a:t>
            </a:r>
            <a:r>
              <a:rPr dirty="0" sz="1100" b="1">
                <a:latin typeface="Calibri"/>
                <a:cs typeface="Calibri"/>
              </a:rPr>
              <a:t>o</a:t>
            </a:r>
            <a:r>
              <a:rPr dirty="0" sz="1100" spc="50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er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65" b="1">
                <a:latin typeface="Calibri"/>
                <a:cs typeface="Calibri"/>
              </a:rPr>
              <a:t>a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14" b="1">
                <a:latin typeface="Calibri"/>
                <a:cs typeface="Calibri"/>
              </a:rPr>
              <a:t>m</a:t>
            </a:r>
            <a:r>
              <a:rPr dirty="0" sz="1100" spc="70" b="1">
                <a:latin typeface="Calibri"/>
                <a:cs typeface="Calibri"/>
              </a:rPr>
              <a:t>ul-  </a:t>
            </a:r>
            <a:r>
              <a:rPr dirty="0" sz="1100" spc="75" b="1">
                <a:latin typeface="Calibri"/>
                <a:cs typeface="Calibri"/>
              </a:rPr>
              <a:t>tilayer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network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sigmoid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7294" y="440231"/>
            <a:ext cx="250571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solidFill>
                  <a:srgbClr val="0000FF"/>
                </a:solidFill>
                <a:latin typeface="Calibri"/>
                <a:cs typeface="Calibri"/>
              </a:rPr>
              <a:t>A </a:t>
            </a:r>
            <a:r>
              <a:rPr dirty="0" sz="1100" spc="20">
                <a:solidFill>
                  <a:srgbClr val="0000FF"/>
                </a:solidFill>
                <a:latin typeface="Calibri"/>
                <a:cs typeface="Calibri"/>
              </a:rPr>
              <a:t>multilayer</a:t>
            </a:r>
            <a:r>
              <a:rPr dirty="0" sz="1100" spc="2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0000FF"/>
                </a:solidFill>
                <a:latin typeface="Calibri"/>
                <a:cs typeface="Calibri"/>
              </a:rPr>
              <a:t>network</a:t>
            </a:r>
            <a:r>
              <a:rPr dirty="0" sz="1100" spc="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dirty="0" sz="1100" spc="-1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0000FF"/>
                </a:solidFill>
                <a:latin typeface="Calibri"/>
                <a:cs typeface="Calibri"/>
              </a:rPr>
              <a:t>neurons</a:t>
            </a:r>
            <a:r>
              <a:rPr dirty="0" sz="1100" spc="10">
                <a:latin typeface="Calibri"/>
                <a:cs typeface="Calibri"/>
              </a:rPr>
              <a:t>with</a:t>
            </a:r>
            <a:r>
              <a:rPr dirty="0" sz="1100" spc="15">
                <a:latin typeface="Calibri"/>
                <a:cs typeface="Calibri"/>
              </a:rPr>
              <a:t> 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</a:t>
            </a:r>
            <a:r>
              <a:rPr dirty="0" sz="1100" spc="20">
                <a:solidFill>
                  <a:srgbClr val="00AEEF"/>
                </a:solidFill>
                <a:latin typeface="Calibri"/>
                <a:cs typeface="Calibri"/>
              </a:rPr>
              <a:t>approx- </a:t>
            </a:r>
            <a:r>
              <a:rPr dirty="0" sz="1100" spc="-229">
                <a:solidFill>
                  <a:srgbClr val="00AEE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00AEEF"/>
                </a:solidFill>
                <a:latin typeface="Calibri"/>
                <a:cs typeface="Calibri"/>
              </a:rPr>
              <a:t>imate</a:t>
            </a:r>
            <a:r>
              <a:rPr dirty="0" sz="1100" spc="15">
                <a:latin typeface="Calibri"/>
                <a:cs typeface="Calibri"/>
              </a:rPr>
              <a:t>any</a:t>
            </a:r>
            <a:r>
              <a:rPr dirty="0" sz="1100" spc="15">
                <a:solidFill>
                  <a:srgbClr val="FF0000"/>
                </a:solidFill>
                <a:latin typeface="Calibri"/>
                <a:cs typeface="Calibri"/>
              </a:rPr>
              <a:t>continuous</a:t>
            </a:r>
            <a:r>
              <a:rPr dirty="0" sz="1100" spc="15">
                <a:latin typeface="Calibri"/>
                <a:cs typeface="Calibri"/>
              </a:rPr>
              <a:t>function</a:t>
            </a:r>
            <a:r>
              <a:rPr dirty="0" sz="1100" spc="15">
                <a:solidFill>
                  <a:srgbClr val="FF7F00"/>
                </a:solidFill>
                <a:latin typeface="Calibri"/>
                <a:cs typeface="Calibri"/>
              </a:rPr>
              <a:t>to</a:t>
            </a:r>
            <a:r>
              <a:rPr dirty="0" sz="1100" spc="25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7F00"/>
                </a:solidFill>
                <a:latin typeface="Calibri"/>
                <a:cs typeface="Calibri"/>
              </a:rPr>
              <a:t>any </a:t>
            </a:r>
            <a:r>
              <a:rPr dirty="0" sz="1100" spc="35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7F00"/>
                </a:solidFill>
                <a:latin typeface="Calibri"/>
                <a:cs typeface="Calibri"/>
              </a:rPr>
              <a:t>desired</a:t>
            </a:r>
            <a:r>
              <a:rPr dirty="0" sz="1100" spc="110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7F00"/>
                </a:solidFill>
                <a:latin typeface="Calibri"/>
                <a:cs typeface="Calibri"/>
              </a:rPr>
              <a:t>precision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88898" y="4634"/>
            <a:ext cx="6864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Calibri"/>
                <a:cs typeface="Calibri"/>
              </a:rPr>
              <a:t>Perceptron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1790" y="204943"/>
            <a:ext cx="1884045" cy="1570990"/>
            <a:chOff x="601790" y="204943"/>
            <a:chExt cx="1884045" cy="1570990"/>
          </a:xfrm>
        </p:grpSpPr>
        <p:sp>
          <p:nvSpPr>
            <p:cNvPr id="24" name="object 24"/>
            <p:cNvSpPr/>
            <p:nvPr/>
          </p:nvSpPr>
          <p:spPr>
            <a:xfrm>
              <a:off x="635193" y="1742236"/>
              <a:ext cx="925830" cy="0"/>
            </a:xfrm>
            <a:custGeom>
              <a:avLst/>
              <a:gdLst/>
              <a:ahLst/>
              <a:cxnLst/>
              <a:rect l="l" t="t" r="r" b="b"/>
              <a:pathLst>
                <a:path w="925830" h="0">
                  <a:moveTo>
                    <a:pt x="0" y="0"/>
                  </a:moveTo>
                  <a:lnTo>
                    <a:pt x="0" y="0"/>
                  </a:lnTo>
                  <a:lnTo>
                    <a:pt x="886670" y="0"/>
                  </a:lnTo>
                  <a:lnTo>
                    <a:pt x="925222" y="0"/>
                  </a:lnTo>
                </a:path>
              </a:pathLst>
            </a:custGeom>
            <a:ln w="4744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3019" y="344700"/>
              <a:ext cx="932815" cy="1397635"/>
            </a:xfrm>
            <a:custGeom>
              <a:avLst/>
              <a:gdLst/>
              <a:ahLst/>
              <a:cxnLst/>
              <a:rect l="l" t="t" r="r" b="b"/>
              <a:pathLst>
                <a:path w="932814" h="1397635">
                  <a:moveTo>
                    <a:pt x="0" y="0"/>
                  </a:moveTo>
                  <a:lnTo>
                    <a:pt x="0" y="0"/>
                  </a:lnTo>
                  <a:lnTo>
                    <a:pt x="893762" y="0"/>
                  </a:lnTo>
                  <a:lnTo>
                    <a:pt x="932624" y="0"/>
                  </a:lnTo>
                </a:path>
                <a:path w="932814" h="1397635">
                  <a:moveTo>
                    <a:pt x="7401" y="1397536"/>
                  </a:moveTo>
                  <a:lnTo>
                    <a:pt x="7401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4943" y="344700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35193" y="1742236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2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418843" y="1708833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35193" y="246697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01790" y="204943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06174" y="261580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36218" y="1913433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8275" y="1757566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37436" y="1913433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32236" y="1745423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9039" y="913740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725" y="2188220"/>
            <a:ext cx="2531110" cy="552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9625" marR="5080" indent="-797560">
              <a:lnSpc>
                <a:spcPct val="157200"/>
              </a:lnSpc>
              <a:spcBef>
                <a:spcPts val="100"/>
              </a:spcBef>
            </a:pPr>
            <a:r>
              <a:rPr dirty="0" sz="1100" spc="40">
                <a:latin typeface="Calibri"/>
                <a:cs typeface="Calibri"/>
              </a:rPr>
              <a:t>Not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smooth,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continuous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(at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sz="1100" spc="30">
                <a:latin typeface="Calibri"/>
                <a:cs typeface="Calibri"/>
              </a:rPr>
              <a:t>0),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not </a:t>
            </a:r>
            <a:r>
              <a:rPr dirty="0" sz="1100" spc="-235" b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differentiable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76269" y="4634"/>
            <a:ext cx="999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Sigmoid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399630" y="204943"/>
            <a:ext cx="1893570" cy="1570990"/>
            <a:chOff x="3399630" y="204943"/>
            <a:chExt cx="1893570" cy="1570990"/>
          </a:xfrm>
        </p:grpSpPr>
        <p:sp>
          <p:nvSpPr>
            <p:cNvPr id="40" name="object 40"/>
            <p:cNvSpPr/>
            <p:nvPr/>
          </p:nvSpPr>
          <p:spPr>
            <a:xfrm>
              <a:off x="3433033" y="347376"/>
              <a:ext cx="1851025" cy="1392555"/>
            </a:xfrm>
            <a:custGeom>
              <a:avLst/>
              <a:gdLst/>
              <a:ahLst/>
              <a:cxnLst/>
              <a:rect l="l" t="t" r="r" b="b"/>
              <a:pathLst>
                <a:path w="1851025" h="1392555">
                  <a:moveTo>
                    <a:pt x="0" y="1392167"/>
                  </a:moveTo>
                  <a:lnTo>
                    <a:pt x="77101" y="1390335"/>
                  </a:lnTo>
                  <a:lnTo>
                    <a:pt x="118074" y="1388985"/>
                  </a:lnTo>
                  <a:lnTo>
                    <a:pt x="190333" y="1385018"/>
                  </a:lnTo>
                  <a:lnTo>
                    <a:pt x="231306" y="1382084"/>
                  </a:lnTo>
                  <a:lnTo>
                    <a:pt x="272280" y="1378302"/>
                  </a:lnTo>
                  <a:lnTo>
                    <a:pt x="344539" y="1367271"/>
                  </a:lnTo>
                  <a:lnTo>
                    <a:pt x="385511" y="1359058"/>
                  </a:lnTo>
                  <a:lnTo>
                    <a:pt x="426484" y="1348707"/>
                  </a:lnTo>
                  <a:lnTo>
                    <a:pt x="462612" y="1336040"/>
                  </a:lnTo>
                  <a:lnTo>
                    <a:pt x="498743" y="1319207"/>
                  </a:lnTo>
                  <a:lnTo>
                    <a:pt x="539716" y="1297041"/>
                  </a:lnTo>
                  <a:lnTo>
                    <a:pt x="580690" y="1270392"/>
                  </a:lnTo>
                  <a:lnTo>
                    <a:pt x="616821" y="1240110"/>
                  </a:lnTo>
                  <a:lnTo>
                    <a:pt x="645181" y="1209248"/>
                  </a:lnTo>
                  <a:lnTo>
                    <a:pt x="677261" y="1169675"/>
                  </a:lnTo>
                  <a:lnTo>
                    <a:pt x="710582" y="1124552"/>
                  </a:lnTo>
                  <a:lnTo>
                    <a:pt x="742662" y="1077043"/>
                  </a:lnTo>
                  <a:lnTo>
                    <a:pt x="771022" y="1030311"/>
                  </a:lnTo>
                  <a:lnTo>
                    <a:pt x="790793" y="992898"/>
                  </a:lnTo>
                  <a:lnTo>
                    <a:pt x="812823" y="947266"/>
                  </a:lnTo>
                  <a:lnTo>
                    <a:pt x="836208" y="896281"/>
                  </a:lnTo>
                  <a:lnTo>
                    <a:pt x="860045" y="842806"/>
                  </a:lnTo>
                  <a:lnTo>
                    <a:pt x="883430" y="789707"/>
                  </a:lnTo>
                  <a:lnTo>
                    <a:pt x="905460" y="739846"/>
                  </a:lnTo>
                  <a:lnTo>
                    <a:pt x="925231" y="696090"/>
                  </a:lnTo>
                  <a:lnTo>
                    <a:pt x="945000" y="652332"/>
                  </a:lnTo>
                  <a:lnTo>
                    <a:pt x="967028" y="602467"/>
                  </a:lnTo>
                  <a:lnTo>
                    <a:pt x="990413" y="549362"/>
                  </a:lnTo>
                  <a:lnTo>
                    <a:pt x="1014250" y="495880"/>
                  </a:lnTo>
                  <a:lnTo>
                    <a:pt x="1037635" y="444888"/>
                  </a:lnTo>
                  <a:lnTo>
                    <a:pt x="1059663" y="399252"/>
                  </a:lnTo>
                  <a:lnTo>
                    <a:pt x="1079432" y="361835"/>
                  </a:lnTo>
                  <a:lnTo>
                    <a:pt x="1107795" y="315108"/>
                  </a:lnTo>
                  <a:lnTo>
                    <a:pt x="1139876" y="267606"/>
                  </a:lnTo>
                  <a:lnTo>
                    <a:pt x="1173197" y="222491"/>
                  </a:lnTo>
                  <a:lnTo>
                    <a:pt x="1205278" y="182924"/>
                  </a:lnTo>
                  <a:lnTo>
                    <a:pt x="1233641" y="152066"/>
                  </a:lnTo>
                  <a:lnTo>
                    <a:pt x="1269769" y="121785"/>
                  </a:lnTo>
                  <a:lnTo>
                    <a:pt x="1310741" y="95133"/>
                  </a:lnTo>
                  <a:lnTo>
                    <a:pt x="1351714" y="72964"/>
                  </a:lnTo>
                  <a:lnTo>
                    <a:pt x="1387842" y="56130"/>
                  </a:lnTo>
                  <a:lnTo>
                    <a:pt x="1423973" y="43463"/>
                  </a:lnTo>
                  <a:lnTo>
                    <a:pt x="1464946" y="33116"/>
                  </a:lnTo>
                  <a:lnTo>
                    <a:pt x="1505920" y="24908"/>
                  </a:lnTo>
                  <a:lnTo>
                    <a:pt x="1578177" y="13881"/>
                  </a:lnTo>
                  <a:lnTo>
                    <a:pt x="1619148" y="10103"/>
                  </a:lnTo>
                  <a:lnTo>
                    <a:pt x="1660120" y="7172"/>
                  </a:lnTo>
                  <a:lnTo>
                    <a:pt x="1732379" y="3200"/>
                  </a:lnTo>
                  <a:lnTo>
                    <a:pt x="1773352" y="1842"/>
                  </a:lnTo>
                  <a:lnTo>
                    <a:pt x="1814324" y="796"/>
                  </a:lnTo>
                  <a:lnTo>
                    <a:pt x="1850452" y="0"/>
                  </a:lnTo>
                </a:path>
              </a:pathLst>
            </a:custGeom>
            <a:ln w="1897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12783" y="344700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39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33033" y="1742236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4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216685" y="1708833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433033" y="246697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399630" y="204943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3303997" y="261580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34041" y="1913433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36098" y="1757566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535258" y="1913433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30077" y="1745423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56861" y="913740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3" name="object 5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50"/>
                  </a:moveTo>
                  <a:lnTo>
                    <a:pt x="12" y="50"/>
                  </a:lnTo>
                  <a:lnTo>
                    <a:pt x="12" y="118541"/>
                  </a:lnTo>
                  <a:lnTo>
                    <a:pt x="2880017" y="118541"/>
                  </a:lnTo>
                  <a:lnTo>
                    <a:pt x="2880017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80017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975317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254571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1198245" algn="l"/>
                <a:tab pos="1747520" algn="l"/>
                <a:tab pos="2008505" algn="l"/>
                <a:tab pos="2218055" algn="l"/>
              </a:tabLst>
            </a:pPr>
            <a:r>
              <a:rPr dirty="0" sz="1100" spc="95" b="1">
                <a:latin typeface="Calibri"/>
                <a:cs typeface="Calibri"/>
              </a:rPr>
              <a:t>Represe</a:t>
            </a:r>
            <a:r>
              <a:rPr dirty="0" sz="1100" spc="70" b="1">
                <a:latin typeface="Calibri"/>
                <a:cs typeface="Calibri"/>
              </a:rPr>
              <a:t>n</a:t>
            </a:r>
            <a:r>
              <a:rPr dirty="0" sz="1100" spc="80" b="1">
                <a:latin typeface="Calibri"/>
                <a:cs typeface="Calibri"/>
              </a:rPr>
              <a:t>tation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40" b="1">
                <a:latin typeface="Calibri"/>
                <a:cs typeface="Calibri"/>
              </a:rPr>
              <a:t>p</a:t>
            </a:r>
            <a:r>
              <a:rPr dirty="0" sz="1100" b="1">
                <a:latin typeface="Calibri"/>
                <a:cs typeface="Calibri"/>
              </a:rPr>
              <a:t>o</a:t>
            </a:r>
            <a:r>
              <a:rPr dirty="0" sz="1100" spc="50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er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65" b="1">
                <a:latin typeface="Calibri"/>
                <a:cs typeface="Calibri"/>
              </a:rPr>
              <a:t>a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14" b="1">
                <a:latin typeface="Calibri"/>
                <a:cs typeface="Calibri"/>
              </a:rPr>
              <a:t>m</a:t>
            </a:r>
            <a:r>
              <a:rPr dirty="0" sz="1100" spc="70" b="1">
                <a:latin typeface="Calibri"/>
                <a:cs typeface="Calibri"/>
              </a:rPr>
              <a:t>ul-  </a:t>
            </a:r>
            <a:r>
              <a:rPr dirty="0" sz="1100" spc="75" b="1">
                <a:latin typeface="Calibri"/>
                <a:cs typeface="Calibri"/>
              </a:rPr>
              <a:t>tilayer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network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304" y="440231"/>
            <a:ext cx="249174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solidFill>
                  <a:srgbClr val="0000FF"/>
                </a:solidFill>
                <a:latin typeface="Calibri"/>
                <a:cs typeface="Calibri"/>
              </a:rPr>
              <a:t>A </a:t>
            </a:r>
            <a:r>
              <a:rPr dirty="0" sz="1100" spc="20">
                <a:solidFill>
                  <a:srgbClr val="0000FF"/>
                </a:solidFill>
                <a:latin typeface="Calibri"/>
                <a:cs typeface="Calibri"/>
              </a:rPr>
              <a:t>multilayer </a:t>
            </a:r>
            <a:r>
              <a:rPr dirty="0" sz="1100" spc="5">
                <a:solidFill>
                  <a:srgbClr val="0000FF"/>
                </a:solidFill>
                <a:latin typeface="Calibri"/>
                <a:cs typeface="Calibri"/>
              </a:rPr>
              <a:t>network </a:t>
            </a:r>
            <a:r>
              <a:rPr dirty="0" sz="1100" spc="-2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dirty="0" sz="1100" spc="-1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0000FF"/>
                </a:solidFill>
                <a:latin typeface="Calibri"/>
                <a:cs typeface="Calibri"/>
              </a:rPr>
              <a:t>perceptrons</a:t>
            </a:r>
            <a:r>
              <a:rPr dirty="0" sz="1100" spc="15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</a:t>
            </a:r>
            <a:r>
              <a:rPr dirty="0" sz="1100" spc="5">
                <a:solidFill>
                  <a:srgbClr val="00AEEF"/>
                </a:solidFill>
                <a:latin typeface="Calibri"/>
                <a:cs typeface="Calibri"/>
              </a:rPr>
              <a:t>rep- </a:t>
            </a:r>
            <a:r>
              <a:rPr dirty="0" sz="1100" spc="-229">
                <a:solidFill>
                  <a:srgbClr val="00AEEF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00AEEF"/>
                </a:solidFill>
                <a:latin typeface="Calibri"/>
                <a:cs typeface="Calibri"/>
              </a:rPr>
              <a:t>resent</a:t>
            </a:r>
            <a:r>
              <a:rPr dirty="0" sz="1100" spc="10">
                <a:latin typeface="Calibri"/>
                <a:cs typeface="Calibri"/>
              </a:rPr>
              <a:t>any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boolean</a:t>
            </a:r>
            <a:r>
              <a:rPr dirty="0" sz="1100" spc="10">
                <a:latin typeface="Calibri"/>
                <a:cs typeface="Calibri"/>
              </a:rPr>
              <a:t>function</a:t>
            </a:r>
            <a:r>
              <a:rPr dirty="0" sz="1100" spc="10">
                <a:solidFill>
                  <a:srgbClr val="FF7F00"/>
                </a:solidFill>
                <a:latin typeface="Calibri"/>
                <a:cs typeface="Calibri"/>
              </a:rPr>
              <a:t>precisely</a:t>
            </a:r>
            <a:r>
              <a:rPr dirty="0" sz="1100" spc="35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FF7F00"/>
                </a:solidFill>
                <a:latin typeface="Calibri"/>
                <a:cs typeface="Calibri"/>
              </a:rPr>
              <a:t>(no </a:t>
            </a:r>
            <a:r>
              <a:rPr dirty="0" sz="1100" spc="30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7F00"/>
                </a:solidFill>
                <a:latin typeface="Calibri"/>
                <a:cs typeface="Calibri"/>
              </a:rPr>
              <a:t>errors)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7294" y="4634"/>
            <a:ext cx="254571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1198245" algn="l"/>
                <a:tab pos="1747520" algn="l"/>
                <a:tab pos="2008505" algn="l"/>
                <a:tab pos="2218055" algn="l"/>
              </a:tabLst>
            </a:pPr>
            <a:r>
              <a:rPr dirty="0" sz="1100" spc="95" b="1">
                <a:latin typeface="Calibri"/>
                <a:cs typeface="Calibri"/>
              </a:rPr>
              <a:t>Represe</a:t>
            </a:r>
            <a:r>
              <a:rPr dirty="0" sz="1100" spc="70" b="1">
                <a:latin typeface="Calibri"/>
                <a:cs typeface="Calibri"/>
              </a:rPr>
              <a:t>n</a:t>
            </a:r>
            <a:r>
              <a:rPr dirty="0" sz="1100" spc="80" b="1">
                <a:latin typeface="Calibri"/>
                <a:cs typeface="Calibri"/>
              </a:rPr>
              <a:t>tation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40" b="1">
                <a:latin typeface="Calibri"/>
                <a:cs typeface="Calibri"/>
              </a:rPr>
              <a:t>p</a:t>
            </a:r>
            <a:r>
              <a:rPr dirty="0" sz="1100" b="1">
                <a:latin typeface="Calibri"/>
                <a:cs typeface="Calibri"/>
              </a:rPr>
              <a:t>o</a:t>
            </a:r>
            <a:r>
              <a:rPr dirty="0" sz="1100" spc="50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er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65" b="1">
                <a:latin typeface="Calibri"/>
                <a:cs typeface="Calibri"/>
              </a:rPr>
              <a:t>a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14" b="1">
                <a:latin typeface="Calibri"/>
                <a:cs typeface="Calibri"/>
              </a:rPr>
              <a:t>m</a:t>
            </a:r>
            <a:r>
              <a:rPr dirty="0" sz="1100" spc="70" b="1">
                <a:latin typeface="Calibri"/>
                <a:cs typeface="Calibri"/>
              </a:rPr>
              <a:t>ul-  </a:t>
            </a:r>
            <a:r>
              <a:rPr dirty="0" sz="1100" spc="75" b="1">
                <a:latin typeface="Calibri"/>
                <a:cs typeface="Calibri"/>
              </a:rPr>
              <a:t>tilayer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network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sigmoid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7294" y="440231"/>
            <a:ext cx="250571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solidFill>
                  <a:srgbClr val="0000FF"/>
                </a:solidFill>
                <a:latin typeface="Calibri"/>
                <a:cs typeface="Calibri"/>
              </a:rPr>
              <a:t>A </a:t>
            </a:r>
            <a:r>
              <a:rPr dirty="0" sz="1100" spc="20">
                <a:solidFill>
                  <a:srgbClr val="0000FF"/>
                </a:solidFill>
                <a:latin typeface="Calibri"/>
                <a:cs typeface="Calibri"/>
              </a:rPr>
              <a:t>multilayer</a:t>
            </a:r>
            <a:r>
              <a:rPr dirty="0" sz="1100" spc="2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0000FF"/>
                </a:solidFill>
                <a:latin typeface="Calibri"/>
                <a:cs typeface="Calibri"/>
              </a:rPr>
              <a:t>network</a:t>
            </a:r>
            <a:r>
              <a:rPr dirty="0" sz="1100" spc="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dirty="0" sz="1100" spc="-1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0000FF"/>
                </a:solidFill>
                <a:latin typeface="Calibri"/>
                <a:cs typeface="Calibri"/>
              </a:rPr>
              <a:t>neurons</a:t>
            </a:r>
            <a:r>
              <a:rPr dirty="0" sz="1100" spc="10">
                <a:latin typeface="Calibri"/>
                <a:cs typeface="Calibri"/>
              </a:rPr>
              <a:t>with</a:t>
            </a:r>
            <a:r>
              <a:rPr dirty="0" sz="1100" spc="15">
                <a:latin typeface="Calibri"/>
                <a:cs typeface="Calibri"/>
              </a:rPr>
              <a:t> 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</a:t>
            </a:r>
            <a:r>
              <a:rPr dirty="0" sz="1100" spc="20">
                <a:solidFill>
                  <a:srgbClr val="00AEEF"/>
                </a:solidFill>
                <a:latin typeface="Calibri"/>
                <a:cs typeface="Calibri"/>
              </a:rPr>
              <a:t>approx- </a:t>
            </a:r>
            <a:r>
              <a:rPr dirty="0" sz="1100" spc="-229">
                <a:solidFill>
                  <a:srgbClr val="00AEE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00AEEF"/>
                </a:solidFill>
                <a:latin typeface="Calibri"/>
                <a:cs typeface="Calibri"/>
              </a:rPr>
              <a:t>imate</a:t>
            </a:r>
            <a:r>
              <a:rPr dirty="0" sz="1100" spc="15">
                <a:latin typeface="Calibri"/>
                <a:cs typeface="Calibri"/>
              </a:rPr>
              <a:t>any</a:t>
            </a:r>
            <a:r>
              <a:rPr dirty="0" sz="1100" spc="15">
                <a:solidFill>
                  <a:srgbClr val="FF0000"/>
                </a:solidFill>
                <a:latin typeface="Calibri"/>
                <a:cs typeface="Calibri"/>
              </a:rPr>
              <a:t>continuous</a:t>
            </a:r>
            <a:r>
              <a:rPr dirty="0" sz="1100" spc="15">
                <a:latin typeface="Calibri"/>
                <a:cs typeface="Calibri"/>
              </a:rPr>
              <a:t>function</a:t>
            </a:r>
            <a:r>
              <a:rPr dirty="0" sz="1100" spc="15">
                <a:solidFill>
                  <a:srgbClr val="FF7F00"/>
                </a:solidFill>
                <a:latin typeface="Calibri"/>
                <a:cs typeface="Calibri"/>
              </a:rPr>
              <a:t>to</a:t>
            </a:r>
            <a:r>
              <a:rPr dirty="0" sz="1100" spc="25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7F00"/>
                </a:solidFill>
                <a:latin typeface="Calibri"/>
                <a:cs typeface="Calibri"/>
              </a:rPr>
              <a:t>any </a:t>
            </a:r>
            <a:r>
              <a:rPr dirty="0" sz="1100" spc="35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7F00"/>
                </a:solidFill>
                <a:latin typeface="Calibri"/>
                <a:cs typeface="Calibri"/>
              </a:rPr>
              <a:t>desired</a:t>
            </a:r>
            <a:r>
              <a:rPr dirty="0" sz="1100" spc="110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7F00"/>
                </a:solidFill>
                <a:latin typeface="Calibri"/>
                <a:cs typeface="Calibri"/>
              </a:rPr>
              <a:t>precision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1094" y="1311400"/>
            <a:ext cx="2698115" cy="10521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88900" marR="8001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">
                <a:latin typeface="Calibri"/>
                <a:cs typeface="Calibri"/>
              </a:rPr>
              <a:t>there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guarantee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75">
                <a:latin typeface="Calibri"/>
                <a:cs typeface="Calibri"/>
              </a:rPr>
              <a:t>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: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0">
                <a:latin typeface="Microsoft Sans Serif"/>
                <a:cs typeface="Microsoft Sans Serif"/>
              </a:rPr>
              <a:t>R</a:t>
            </a:r>
            <a:r>
              <a:rPr dirty="0" baseline="27777" sz="1200" spc="135">
                <a:latin typeface="Calibri"/>
                <a:cs typeface="Calibri"/>
              </a:rPr>
              <a:t>n</a:t>
            </a:r>
            <a:r>
              <a:rPr dirty="0" baseline="27777" sz="1200">
                <a:latin typeface="Calibri"/>
                <a:cs typeface="Calibri"/>
              </a:rPr>
              <a:t>   </a:t>
            </a:r>
            <a:r>
              <a:rPr dirty="0" baseline="27777" sz="1200" spc="-37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Microsoft Sans Serif"/>
                <a:cs typeface="Microsoft Sans Serif"/>
              </a:rPr>
              <a:t>R</a:t>
            </a:r>
            <a:r>
              <a:rPr dirty="0" baseline="27777" sz="1200" spc="232">
                <a:latin typeface="Calibri"/>
                <a:cs typeface="Calibri"/>
              </a:rPr>
              <a:t>m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45">
                <a:latin typeface="Calibri"/>
                <a:cs typeface="Calibri"/>
              </a:rPr>
              <a:t>e 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5">
                <a:latin typeface="Calibri"/>
                <a:cs typeface="Calibri"/>
              </a:rPr>
              <a:t>always find a neural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40">
                <a:latin typeface="Calibri"/>
                <a:cs typeface="Calibri"/>
              </a:rPr>
              <a:t>(with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 </a:t>
            </a:r>
            <a:r>
              <a:rPr dirty="0" sz="1100" spc="10">
                <a:latin typeface="Calibri"/>
                <a:cs typeface="Calibri"/>
              </a:rPr>
              <a:t>layer </a:t>
            </a:r>
            <a:r>
              <a:rPr dirty="0" sz="1100" spc="20">
                <a:latin typeface="Calibri"/>
                <a:cs typeface="Calibri"/>
              </a:rPr>
              <a:t>containing </a:t>
            </a:r>
            <a:r>
              <a:rPr dirty="0" sz="1100">
                <a:latin typeface="Calibri"/>
                <a:cs typeface="Calibri"/>
              </a:rPr>
              <a:t>enough </a:t>
            </a:r>
            <a:r>
              <a:rPr dirty="0" sz="1100" spc="10">
                <a:latin typeface="Calibri"/>
                <a:cs typeface="Calibri"/>
              </a:rPr>
              <a:t>neurons)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whose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15">
                <a:latin typeface="Calibri"/>
                <a:cs typeface="Calibri"/>
              </a:rPr>
              <a:t>p</a:t>
            </a:r>
            <a:r>
              <a:rPr dirty="0" sz="1100" spc="40">
                <a:latin typeface="Calibri"/>
                <a:cs typeface="Calibri"/>
              </a:rPr>
              <a:t>ut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75">
                <a:latin typeface="Calibri"/>
                <a:cs typeface="Calibri"/>
              </a:rPr>
              <a:t>g(x)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</a:t>
            </a: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190">
                <a:latin typeface="Calibri"/>
                <a:cs typeface="Calibri"/>
              </a:rPr>
              <a:t>)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24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10">
                <a:latin typeface="Lucida Sans Unicode"/>
                <a:cs typeface="Lucida Sans Unicode"/>
              </a:rPr>
              <a:t>|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90" i="1">
                <a:latin typeface="Calibri"/>
                <a:cs typeface="Calibri"/>
              </a:rPr>
              <a:t>&lt;  </a:t>
            </a:r>
            <a:r>
              <a:rPr dirty="0" sz="1100" spc="-35" i="1">
                <a:latin typeface="Calibri"/>
                <a:cs typeface="Calibri"/>
              </a:rPr>
              <a:t>ϵ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!!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254571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1198245" algn="l"/>
                <a:tab pos="1747520" algn="l"/>
                <a:tab pos="2008505" algn="l"/>
                <a:tab pos="2218055" algn="l"/>
              </a:tabLst>
            </a:pPr>
            <a:r>
              <a:rPr dirty="0" sz="1100" spc="95" b="1">
                <a:latin typeface="Calibri"/>
                <a:cs typeface="Calibri"/>
              </a:rPr>
              <a:t>Represe</a:t>
            </a:r>
            <a:r>
              <a:rPr dirty="0" sz="1100" spc="70" b="1">
                <a:latin typeface="Calibri"/>
                <a:cs typeface="Calibri"/>
              </a:rPr>
              <a:t>n</a:t>
            </a:r>
            <a:r>
              <a:rPr dirty="0" sz="1100" spc="80" b="1">
                <a:latin typeface="Calibri"/>
                <a:cs typeface="Calibri"/>
              </a:rPr>
              <a:t>tation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40" b="1">
                <a:latin typeface="Calibri"/>
                <a:cs typeface="Calibri"/>
              </a:rPr>
              <a:t>p</a:t>
            </a:r>
            <a:r>
              <a:rPr dirty="0" sz="1100" b="1">
                <a:latin typeface="Calibri"/>
                <a:cs typeface="Calibri"/>
              </a:rPr>
              <a:t>o</a:t>
            </a:r>
            <a:r>
              <a:rPr dirty="0" sz="1100" spc="50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er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65" b="1">
                <a:latin typeface="Calibri"/>
                <a:cs typeface="Calibri"/>
              </a:rPr>
              <a:t>a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14" b="1">
                <a:latin typeface="Calibri"/>
                <a:cs typeface="Calibri"/>
              </a:rPr>
              <a:t>m</a:t>
            </a:r>
            <a:r>
              <a:rPr dirty="0" sz="1100" spc="70" b="1">
                <a:latin typeface="Calibri"/>
                <a:cs typeface="Calibri"/>
              </a:rPr>
              <a:t>ul-  </a:t>
            </a:r>
            <a:r>
              <a:rPr dirty="0" sz="1100" spc="75" b="1">
                <a:latin typeface="Calibri"/>
                <a:cs typeface="Calibri"/>
              </a:rPr>
              <a:t>tilayer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network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304" y="440231"/>
            <a:ext cx="249174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solidFill>
                  <a:srgbClr val="0000FF"/>
                </a:solidFill>
                <a:latin typeface="Calibri"/>
                <a:cs typeface="Calibri"/>
              </a:rPr>
              <a:t>A </a:t>
            </a:r>
            <a:r>
              <a:rPr dirty="0" sz="1100" spc="20">
                <a:solidFill>
                  <a:srgbClr val="0000FF"/>
                </a:solidFill>
                <a:latin typeface="Calibri"/>
                <a:cs typeface="Calibri"/>
              </a:rPr>
              <a:t>multilayer </a:t>
            </a:r>
            <a:r>
              <a:rPr dirty="0" sz="1100" spc="5">
                <a:solidFill>
                  <a:srgbClr val="0000FF"/>
                </a:solidFill>
                <a:latin typeface="Calibri"/>
                <a:cs typeface="Calibri"/>
              </a:rPr>
              <a:t>network </a:t>
            </a:r>
            <a:r>
              <a:rPr dirty="0" sz="1100" spc="-2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dirty="0" sz="1100" spc="-1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0000FF"/>
                </a:solidFill>
                <a:latin typeface="Calibri"/>
                <a:cs typeface="Calibri"/>
              </a:rPr>
              <a:t>perceptrons</a:t>
            </a:r>
            <a:r>
              <a:rPr dirty="0" sz="1100" spc="15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</a:t>
            </a:r>
            <a:r>
              <a:rPr dirty="0" sz="1100" spc="5">
                <a:solidFill>
                  <a:srgbClr val="00AEEF"/>
                </a:solidFill>
                <a:latin typeface="Calibri"/>
                <a:cs typeface="Calibri"/>
              </a:rPr>
              <a:t>rep- </a:t>
            </a:r>
            <a:r>
              <a:rPr dirty="0" sz="1100" spc="-229">
                <a:solidFill>
                  <a:srgbClr val="00AEEF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00AEEF"/>
                </a:solidFill>
                <a:latin typeface="Calibri"/>
                <a:cs typeface="Calibri"/>
              </a:rPr>
              <a:t>resent</a:t>
            </a:r>
            <a:r>
              <a:rPr dirty="0" sz="1100" spc="10">
                <a:latin typeface="Calibri"/>
                <a:cs typeface="Calibri"/>
              </a:rPr>
              <a:t>any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boolean</a:t>
            </a:r>
            <a:r>
              <a:rPr dirty="0" sz="1100" spc="10">
                <a:latin typeface="Calibri"/>
                <a:cs typeface="Calibri"/>
              </a:rPr>
              <a:t>function</a:t>
            </a:r>
            <a:r>
              <a:rPr dirty="0" sz="1100" spc="10">
                <a:solidFill>
                  <a:srgbClr val="FF7F00"/>
                </a:solidFill>
                <a:latin typeface="Calibri"/>
                <a:cs typeface="Calibri"/>
              </a:rPr>
              <a:t>precisely</a:t>
            </a:r>
            <a:r>
              <a:rPr dirty="0" sz="1100" spc="35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FF7F00"/>
                </a:solidFill>
                <a:latin typeface="Calibri"/>
                <a:cs typeface="Calibri"/>
              </a:rPr>
              <a:t>(no </a:t>
            </a:r>
            <a:r>
              <a:rPr dirty="0" sz="1100" spc="30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7F00"/>
                </a:solidFill>
                <a:latin typeface="Calibri"/>
                <a:cs typeface="Calibri"/>
              </a:rPr>
              <a:t>errors)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7294" y="4634"/>
            <a:ext cx="254571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1198245" algn="l"/>
                <a:tab pos="1747520" algn="l"/>
                <a:tab pos="2008505" algn="l"/>
                <a:tab pos="2218055" algn="l"/>
              </a:tabLst>
            </a:pPr>
            <a:r>
              <a:rPr dirty="0" sz="1100" spc="95" b="1">
                <a:latin typeface="Calibri"/>
                <a:cs typeface="Calibri"/>
              </a:rPr>
              <a:t>Represe</a:t>
            </a:r>
            <a:r>
              <a:rPr dirty="0" sz="1100" spc="70" b="1">
                <a:latin typeface="Calibri"/>
                <a:cs typeface="Calibri"/>
              </a:rPr>
              <a:t>n</a:t>
            </a:r>
            <a:r>
              <a:rPr dirty="0" sz="1100" spc="80" b="1">
                <a:latin typeface="Calibri"/>
                <a:cs typeface="Calibri"/>
              </a:rPr>
              <a:t>tation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40" b="1">
                <a:latin typeface="Calibri"/>
                <a:cs typeface="Calibri"/>
              </a:rPr>
              <a:t>p</a:t>
            </a:r>
            <a:r>
              <a:rPr dirty="0" sz="1100" b="1">
                <a:latin typeface="Calibri"/>
                <a:cs typeface="Calibri"/>
              </a:rPr>
              <a:t>o</a:t>
            </a:r>
            <a:r>
              <a:rPr dirty="0" sz="1100" spc="50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er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65" b="1">
                <a:latin typeface="Calibri"/>
                <a:cs typeface="Calibri"/>
              </a:rPr>
              <a:t>a</a:t>
            </a:r>
            <a:r>
              <a:rPr dirty="0" sz="1100" b="1">
                <a:latin typeface="Calibri"/>
                <a:cs typeface="Calibri"/>
              </a:rPr>
              <a:t>	</a:t>
            </a:r>
            <a:r>
              <a:rPr dirty="0" sz="1100" spc="114" b="1">
                <a:latin typeface="Calibri"/>
                <a:cs typeface="Calibri"/>
              </a:rPr>
              <a:t>m</a:t>
            </a:r>
            <a:r>
              <a:rPr dirty="0" sz="1100" spc="70" b="1">
                <a:latin typeface="Calibri"/>
                <a:cs typeface="Calibri"/>
              </a:rPr>
              <a:t>ul-  </a:t>
            </a:r>
            <a:r>
              <a:rPr dirty="0" sz="1100" spc="75" b="1">
                <a:latin typeface="Calibri"/>
                <a:cs typeface="Calibri"/>
              </a:rPr>
              <a:t>tilayer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network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35" b="1">
                <a:latin typeface="Calibri"/>
                <a:cs typeface="Calibri"/>
              </a:rPr>
              <a:t>of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sigmoid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7294" y="440231"/>
            <a:ext cx="250571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solidFill>
                  <a:srgbClr val="0000FF"/>
                </a:solidFill>
                <a:latin typeface="Calibri"/>
                <a:cs typeface="Calibri"/>
              </a:rPr>
              <a:t>A </a:t>
            </a:r>
            <a:r>
              <a:rPr dirty="0" sz="1100" spc="20">
                <a:solidFill>
                  <a:srgbClr val="0000FF"/>
                </a:solidFill>
                <a:latin typeface="Calibri"/>
                <a:cs typeface="Calibri"/>
              </a:rPr>
              <a:t>multilayer</a:t>
            </a:r>
            <a:r>
              <a:rPr dirty="0" sz="1100" spc="2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0000FF"/>
                </a:solidFill>
                <a:latin typeface="Calibri"/>
                <a:cs typeface="Calibri"/>
              </a:rPr>
              <a:t>network</a:t>
            </a:r>
            <a:r>
              <a:rPr dirty="0" sz="1100" spc="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dirty="0" sz="1100" spc="-1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0000FF"/>
                </a:solidFill>
                <a:latin typeface="Calibri"/>
                <a:cs typeface="Calibri"/>
              </a:rPr>
              <a:t>neurons</a:t>
            </a:r>
            <a:r>
              <a:rPr dirty="0" sz="1100" spc="10">
                <a:latin typeface="Calibri"/>
                <a:cs typeface="Calibri"/>
              </a:rPr>
              <a:t>with</a:t>
            </a:r>
            <a:r>
              <a:rPr dirty="0" sz="1100" spc="15">
                <a:latin typeface="Calibri"/>
                <a:cs typeface="Calibri"/>
              </a:rPr>
              <a:t> 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</a:t>
            </a:r>
            <a:r>
              <a:rPr dirty="0" sz="1100" spc="20">
                <a:solidFill>
                  <a:srgbClr val="00AEEF"/>
                </a:solidFill>
                <a:latin typeface="Calibri"/>
                <a:cs typeface="Calibri"/>
              </a:rPr>
              <a:t>approx- </a:t>
            </a:r>
            <a:r>
              <a:rPr dirty="0" sz="1100" spc="-229">
                <a:solidFill>
                  <a:srgbClr val="00AEE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00AEEF"/>
                </a:solidFill>
                <a:latin typeface="Calibri"/>
                <a:cs typeface="Calibri"/>
              </a:rPr>
              <a:t>imate</a:t>
            </a:r>
            <a:r>
              <a:rPr dirty="0" sz="1100" spc="15">
                <a:latin typeface="Calibri"/>
                <a:cs typeface="Calibri"/>
              </a:rPr>
              <a:t>any</a:t>
            </a:r>
            <a:r>
              <a:rPr dirty="0" sz="1100" spc="15">
                <a:solidFill>
                  <a:srgbClr val="FF0000"/>
                </a:solidFill>
                <a:latin typeface="Calibri"/>
                <a:cs typeface="Calibri"/>
              </a:rPr>
              <a:t>continuous</a:t>
            </a:r>
            <a:r>
              <a:rPr dirty="0" sz="1100" spc="15">
                <a:latin typeface="Calibri"/>
                <a:cs typeface="Calibri"/>
              </a:rPr>
              <a:t>function</a:t>
            </a:r>
            <a:r>
              <a:rPr dirty="0" sz="1100" spc="15">
                <a:solidFill>
                  <a:srgbClr val="FF7F00"/>
                </a:solidFill>
                <a:latin typeface="Calibri"/>
                <a:cs typeface="Calibri"/>
              </a:rPr>
              <a:t>to</a:t>
            </a:r>
            <a:r>
              <a:rPr dirty="0" sz="1100" spc="25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7F00"/>
                </a:solidFill>
                <a:latin typeface="Calibri"/>
                <a:cs typeface="Calibri"/>
              </a:rPr>
              <a:t>any </a:t>
            </a:r>
            <a:r>
              <a:rPr dirty="0" sz="1100" spc="35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7F00"/>
                </a:solidFill>
                <a:latin typeface="Calibri"/>
                <a:cs typeface="Calibri"/>
              </a:rPr>
              <a:t>desired</a:t>
            </a:r>
            <a:r>
              <a:rPr dirty="0" sz="1100" spc="110">
                <a:solidFill>
                  <a:srgbClr val="FF7F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7F00"/>
                </a:solidFill>
                <a:latin typeface="Calibri"/>
                <a:cs typeface="Calibri"/>
              </a:rPr>
              <a:t>precision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98394" y="1311400"/>
            <a:ext cx="2723515" cy="157924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01600" marR="9271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">
                <a:latin typeface="Calibri"/>
                <a:cs typeface="Calibri"/>
              </a:rPr>
              <a:t>there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guarantee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75">
                <a:latin typeface="Calibri"/>
                <a:cs typeface="Calibri"/>
              </a:rPr>
              <a:t>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: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0">
                <a:latin typeface="Microsoft Sans Serif"/>
                <a:cs typeface="Microsoft Sans Serif"/>
              </a:rPr>
              <a:t>R</a:t>
            </a:r>
            <a:r>
              <a:rPr dirty="0" baseline="27777" sz="1200" spc="135">
                <a:latin typeface="Calibri"/>
                <a:cs typeface="Calibri"/>
              </a:rPr>
              <a:t>n</a:t>
            </a:r>
            <a:r>
              <a:rPr dirty="0" baseline="27777" sz="1200">
                <a:latin typeface="Calibri"/>
                <a:cs typeface="Calibri"/>
              </a:rPr>
              <a:t>   </a:t>
            </a:r>
            <a:r>
              <a:rPr dirty="0" baseline="27777" sz="1200" spc="-37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Microsoft Sans Serif"/>
                <a:cs typeface="Microsoft Sans Serif"/>
              </a:rPr>
              <a:t>R</a:t>
            </a:r>
            <a:r>
              <a:rPr dirty="0" baseline="27777" sz="1200" spc="232">
                <a:latin typeface="Calibri"/>
                <a:cs typeface="Calibri"/>
              </a:rPr>
              <a:t>m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45">
                <a:latin typeface="Calibri"/>
                <a:cs typeface="Calibri"/>
              </a:rPr>
              <a:t>e 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5">
                <a:latin typeface="Calibri"/>
                <a:cs typeface="Calibri"/>
              </a:rPr>
              <a:t>always find a neural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40">
                <a:latin typeface="Calibri"/>
                <a:cs typeface="Calibri"/>
              </a:rPr>
              <a:t>(with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 </a:t>
            </a:r>
            <a:r>
              <a:rPr dirty="0" sz="1100" spc="10">
                <a:latin typeface="Calibri"/>
                <a:cs typeface="Calibri"/>
              </a:rPr>
              <a:t>layer </a:t>
            </a:r>
            <a:r>
              <a:rPr dirty="0" sz="1100" spc="20">
                <a:latin typeface="Calibri"/>
                <a:cs typeface="Calibri"/>
              </a:rPr>
              <a:t>containing </a:t>
            </a:r>
            <a:r>
              <a:rPr dirty="0" sz="1100">
                <a:latin typeface="Calibri"/>
                <a:cs typeface="Calibri"/>
              </a:rPr>
              <a:t>enough </a:t>
            </a:r>
            <a:r>
              <a:rPr dirty="0" sz="1100" spc="10">
                <a:latin typeface="Calibri"/>
                <a:cs typeface="Calibri"/>
              </a:rPr>
              <a:t>neurons)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whose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15">
                <a:latin typeface="Calibri"/>
                <a:cs typeface="Calibri"/>
              </a:rPr>
              <a:t>p</a:t>
            </a:r>
            <a:r>
              <a:rPr dirty="0" sz="1100" spc="40">
                <a:latin typeface="Calibri"/>
                <a:cs typeface="Calibri"/>
              </a:rPr>
              <a:t>ut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75">
                <a:latin typeface="Calibri"/>
                <a:cs typeface="Calibri"/>
              </a:rPr>
              <a:t>g(x)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</a:t>
            </a: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190">
                <a:latin typeface="Calibri"/>
                <a:cs typeface="Calibri"/>
              </a:rPr>
              <a:t>)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24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10">
                <a:latin typeface="Lucida Sans Unicode"/>
                <a:cs typeface="Lucida Sans Unicode"/>
              </a:rPr>
              <a:t>|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90" i="1">
                <a:latin typeface="Calibri"/>
                <a:cs typeface="Calibri"/>
              </a:rPr>
              <a:t>&lt;  </a:t>
            </a:r>
            <a:r>
              <a:rPr dirty="0" sz="1100" spc="-35" i="1">
                <a:latin typeface="Calibri"/>
                <a:cs typeface="Calibri"/>
              </a:rPr>
              <a:t>ϵ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!!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algn="just" marL="101600" marR="93980">
              <a:lnSpc>
                <a:spcPct val="102600"/>
              </a:lnSpc>
            </a:pPr>
            <a:r>
              <a:rPr dirty="0" sz="1100" spc="95" b="1">
                <a:latin typeface="Calibri"/>
                <a:cs typeface="Calibri"/>
              </a:rPr>
              <a:t>Proof: </a:t>
            </a: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30">
                <a:latin typeface="Calibri"/>
                <a:cs typeface="Calibri"/>
              </a:rPr>
              <a:t>illustrative </a:t>
            </a:r>
            <a:r>
              <a:rPr dirty="0" sz="1100" spc="5">
                <a:latin typeface="Calibri"/>
                <a:cs typeface="Calibri"/>
              </a:rPr>
              <a:t>proof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this...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[Cybenko,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1989],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[Hornik,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1991]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102880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8995" y="973617"/>
            <a:ext cx="483997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Calibri"/>
                <a:cs typeface="Calibri"/>
              </a:rPr>
              <a:t>See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link</a:t>
            </a:r>
            <a:r>
              <a:rPr dirty="0" baseline="27777" sz="1200" spc="60">
                <a:latin typeface="Calibri"/>
                <a:cs typeface="Calibri"/>
              </a:rPr>
              <a:t>٨</a:t>
            </a:r>
            <a:r>
              <a:rPr dirty="0" baseline="27777" sz="1200" spc="352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excellent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illustration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proof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discussion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next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few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slides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ideas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presented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above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link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312913"/>
            <a:ext cx="63233" cy="6323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59994" y="2938056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03135" y="2952887"/>
            <a:ext cx="3129280" cy="15938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baseline="37037" sz="900" spc="172" i="1">
                <a:latin typeface="Verdana"/>
                <a:cs typeface="Verdana"/>
              </a:rPr>
              <a:t>s</a:t>
            </a:r>
            <a:r>
              <a:rPr dirty="0" sz="900" spc="60">
                <a:latin typeface="Calibri"/>
                <a:cs typeface="Calibri"/>
                <a:hlinkClick r:id="rId3"/>
              </a:rPr>
              <a:t>http://neuralnetworksanddeeplearning.com/chap4.html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365" y="302409"/>
            <a:ext cx="1812496" cy="14163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4395" y="100849"/>
            <a:ext cx="2268855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>
                <a:latin typeface="Calibri"/>
                <a:cs typeface="Calibri"/>
              </a:rPr>
              <a:t>interested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20">
                <a:latin typeface="Calibri"/>
                <a:cs typeface="Calibri"/>
              </a:rPr>
              <a:t>knowing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 used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40">
                <a:latin typeface="Calibri"/>
                <a:cs typeface="Calibri"/>
              </a:rPr>
              <a:t>arbitrary </a:t>
            </a:r>
            <a:r>
              <a:rPr dirty="0" sz="1100" spc="15">
                <a:latin typeface="Calibri"/>
                <a:cs typeface="Calibri"/>
              </a:rPr>
              <a:t>function </a:t>
            </a:r>
            <a:r>
              <a:rPr dirty="0" sz="1100" spc="30">
                <a:latin typeface="Calibri"/>
                <a:cs typeface="Calibri"/>
              </a:rPr>
              <a:t>(like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shown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figure)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25"/>
                  </a:moveTo>
                  <a:lnTo>
                    <a:pt x="50" y="25"/>
                  </a:lnTo>
                  <a:lnTo>
                    <a:pt x="50" y="118516"/>
                  </a:lnTo>
                  <a:lnTo>
                    <a:pt x="2880055" y="118516"/>
                  </a:lnTo>
                  <a:lnTo>
                    <a:pt x="2880055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55" y="312153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55" y="3133620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543" y="302409"/>
            <a:ext cx="1861317" cy="14224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4395" y="100849"/>
            <a:ext cx="2268855" cy="12623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>
                <a:latin typeface="Calibri"/>
                <a:cs typeface="Calibri"/>
              </a:rPr>
              <a:t>interested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20">
                <a:latin typeface="Calibri"/>
                <a:cs typeface="Calibri"/>
              </a:rPr>
              <a:t>knowing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 used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40">
                <a:latin typeface="Calibri"/>
                <a:cs typeface="Calibri"/>
              </a:rPr>
              <a:t>arbitrary </a:t>
            </a:r>
            <a:r>
              <a:rPr dirty="0" sz="1100" spc="15">
                <a:latin typeface="Calibri"/>
                <a:cs typeface="Calibri"/>
              </a:rPr>
              <a:t>function </a:t>
            </a:r>
            <a:r>
              <a:rPr dirty="0" sz="1100" spc="30">
                <a:latin typeface="Calibri"/>
                <a:cs typeface="Calibri"/>
              </a:rPr>
              <a:t>(like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shown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figure)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arbitrary 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20">
                <a:latin typeface="Calibri"/>
                <a:cs typeface="Calibri"/>
              </a:rPr>
              <a:t>approximated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0">
                <a:latin typeface="Calibri"/>
                <a:cs typeface="Calibri"/>
              </a:rPr>
              <a:t>sev-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eral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“tower”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12583"/>
            <a:ext cx="63233" cy="632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25"/>
                  </a:moveTo>
                  <a:lnTo>
                    <a:pt x="50" y="25"/>
                  </a:lnTo>
                  <a:lnTo>
                    <a:pt x="50" y="118516"/>
                  </a:lnTo>
                  <a:lnTo>
                    <a:pt x="2880055" y="118516"/>
                  </a:lnTo>
                  <a:lnTo>
                    <a:pt x="2880055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55" y="312153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55" y="3133620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543" y="302409"/>
            <a:ext cx="1861317" cy="14224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4395" y="100849"/>
            <a:ext cx="2268855" cy="16446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>
                <a:latin typeface="Calibri"/>
                <a:cs typeface="Calibri"/>
              </a:rPr>
              <a:t>interested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20">
                <a:latin typeface="Calibri"/>
                <a:cs typeface="Calibri"/>
              </a:rPr>
              <a:t>knowing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 used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40">
                <a:latin typeface="Calibri"/>
                <a:cs typeface="Calibri"/>
              </a:rPr>
              <a:t>arbitrary </a:t>
            </a:r>
            <a:r>
              <a:rPr dirty="0" sz="1100" spc="15">
                <a:latin typeface="Calibri"/>
                <a:cs typeface="Calibri"/>
              </a:rPr>
              <a:t>function </a:t>
            </a:r>
            <a:r>
              <a:rPr dirty="0" sz="1100" spc="30">
                <a:latin typeface="Calibri"/>
                <a:cs typeface="Calibri"/>
              </a:rPr>
              <a:t>(like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shown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figure)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arbitrary 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20">
                <a:latin typeface="Calibri"/>
                <a:cs typeface="Calibri"/>
              </a:rPr>
              <a:t>approximated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0">
                <a:latin typeface="Calibri"/>
                <a:cs typeface="Calibri"/>
              </a:rPr>
              <a:t>sev-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eral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“tower”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Calibri"/>
                <a:cs typeface="Calibri"/>
              </a:rPr>
              <a:t>More</a:t>
            </a:r>
            <a:r>
              <a:rPr dirty="0" sz="1100" spc="5">
                <a:latin typeface="Calibri"/>
                <a:cs typeface="Calibri"/>
              </a:rPr>
              <a:t> the</a:t>
            </a:r>
            <a:r>
              <a:rPr dirty="0" sz="1100" spc="10">
                <a:latin typeface="Calibri"/>
                <a:cs typeface="Calibri"/>
              </a:rPr>
              <a:t> number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0">
                <a:latin typeface="Calibri"/>
                <a:cs typeface="Calibri"/>
              </a:rPr>
              <a:t> “tower” </a:t>
            </a:r>
            <a:r>
              <a:rPr dirty="0" sz="1100" spc="15">
                <a:latin typeface="Calibri"/>
                <a:cs typeface="Calibri"/>
              </a:rPr>
              <a:t> functions,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better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12583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466760"/>
            <a:ext cx="63233" cy="6323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55" y="3133620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373" y="180225"/>
            <a:ext cx="2315298" cy="18044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4395" y="100849"/>
            <a:ext cx="2268855" cy="21983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>
                <a:latin typeface="Calibri"/>
                <a:cs typeface="Calibri"/>
              </a:rPr>
              <a:t>interested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20">
                <a:latin typeface="Calibri"/>
                <a:cs typeface="Calibri"/>
              </a:rPr>
              <a:t>knowing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 used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40">
                <a:latin typeface="Calibri"/>
                <a:cs typeface="Calibri"/>
              </a:rPr>
              <a:t>arbitrary </a:t>
            </a:r>
            <a:r>
              <a:rPr dirty="0" sz="1100" spc="15">
                <a:latin typeface="Calibri"/>
                <a:cs typeface="Calibri"/>
              </a:rPr>
              <a:t>function </a:t>
            </a:r>
            <a:r>
              <a:rPr dirty="0" sz="1100" spc="30">
                <a:latin typeface="Calibri"/>
                <a:cs typeface="Calibri"/>
              </a:rPr>
              <a:t>(like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shown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figure)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arbitrary 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20">
                <a:latin typeface="Calibri"/>
                <a:cs typeface="Calibri"/>
              </a:rPr>
              <a:t>approximated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0">
                <a:latin typeface="Calibri"/>
                <a:cs typeface="Calibri"/>
              </a:rPr>
              <a:t>sev-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eral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“tower”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Calibri"/>
                <a:cs typeface="Calibri"/>
              </a:rPr>
              <a:t>More</a:t>
            </a:r>
            <a:r>
              <a:rPr dirty="0" sz="1100" spc="5">
                <a:latin typeface="Calibri"/>
                <a:cs typeface="Calibri"/>
              </a:rPr>
              <a:t> the</a:t>
            </a:r>
            <a:r>
              <a:rPr dirty="0" sz="1100" spc="10">
                <a:latin typeface="Calibri"/>
                <a:cs typeface="Calibri"/>
              </a:rPr>
              <a:t> number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0">
                <a:latin typeface="Calibri"/>
                <a:cs typeface="Calibri"/>
              </a:rPr>
              <a:t> “tower” </a:t>
            </a:r>
            <a:r>
              <a:rPr dirty="0" sz="1100" spc="15">
                <a:latin typeface="Calibri"/>
                <a:cs typeface="Calibri"/>
              </a:rPr>
              <a:t> functions,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better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-10">
                <a:latin typeface="Calibri"/>
                <a:cs typeface="Calibri"/>
              </a:rPr>
              <a:t>more </a:t>
            </a:r>
            <a:r>
              <a:rPr dirty="0" sz="1100" spc="5">
                <a:latin typeface="Calibri"/>
                <a:cs typeface="Calibri"/>
              </a:rPr>
              <a:t>precise,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25">
                <a:latin typeface="Calibri"/>
                <a:cs typeface="Calibri"/>
              </a:rPr>
              <a:t>approxim-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ate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 </a:t>
            </a:r>
            <a:r>
              <a:rPr dirty="0" sz="1100" spc="40">
                <a:latin typeface="Calibri"/>
                <a:cs typeface="Calibri"/>
              </a:rPr>
              <a:t>arbitrary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15">
                <a:latin typeface="Calibri"/>
                <a:cs typeface="Calibri"/>
              </a:rPr>
              <a:t>a  sum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“tower”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12583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466760"/>
            <a:ext cx="63233" cy="63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48866"/>
            <a:ext cx="63233" cy="6323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55" y="3133620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02005"/>
            <a:chOff x="0" y="0"/>
            <a:chExt cx="5760085" cy="802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13"/>
              <a:ext cx="2520046" cy="7199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4395" y="100849"/>
            <a:ext cx="17354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few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observations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76"/>
                  </a:moveTo>
                  <a:lnTo>
                    <a:pt x="50" y="76"/>
                  </a:lnTo>
                  <a:lnTo>
                    <a:pt x="50" y="118567"/>
                  </a:lnTo>
                  <a:lnTo>
                    <a:pt x="2880055" y="118567"/>
                  </a:lnTo>
                  <a:lnTo>
                    <a:pt x="2880055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55" y="312158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55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02005"/>
            <a:chOff x="0" y="0"/>
            <a:chExt cx="5760085" cy="802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13"/>
              <a:ext cx="2520046" cy="7199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396354"/>
              <a:ext cx="63233" cy="632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64395" y="57071"/>
            <a:ext cx="2268855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few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observations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90">
                <a:latin typeface="Calibri"/>
                <a:cs typeface="Calibri"/>
              </a:rPr>
              <a:t>All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 spc="15">
                <a:latin typeface="Calibri"/>
                <a:cs typeface="Calibri"/>
              </a:rPr>
              <a:t>“tower” functions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25">
                <a:latin typeface="Calibri"/>
                <a:cs typeface="Calibri"/>
              </a:rPr>
              <a:t>sim-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ilar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only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their  </a:t>
            </a:r>
            <a:r>
              <a:rPr dirty="0" sz="1100" spc="10">
                <a:latin typeface="Calibri"/>
                <a:cs typeface="Calibri"/>
              </a:rPr>
              <a:t>heights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x-axis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494"/>
            <a:ext cx="5760085" cy="118745"/>
            <a:chOff x="0" y="3121494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12"/>
                  </a:moveTo>
                  <a:lnTo>
                    <a:pt x="50" y="-12"/>
                  </a:lnTo>
                  <a:lnTo>
                    <a:pt x="50" y="118478"/>
                  </a:lnTo>
                  <a:lnTo>
                    <a:pt x="2880055" y="118478"/>
                  </a:lnTo>
                  <a:lnTo>
                    <a:pt x="2880055" y="-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55" y="3121494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55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02005"/>
            <a:chOff x="0" y="0"/>
            <a:chExt cx="5760085" cy="802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13"/>
              <a:ext cx="2520046" cy="7199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396354"/>
              <a:ext cx="63233" cy="6323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61115" y="1991724"/>
            <a:ext cx="2100580" cy="903605"/>
            <a:chOff x="461115" y="1991724"/>
            <a:chExt cx="2100580" cy="903605"/>
          </a:xfrm>
        </p:grpSpPr>
        <p:sp>
          <p:nvSpPr>
            <p:cNvPr id="7" name="object 7"/>
            <p:cNvSpPr/>
            <p:nvPr/>
          </p:nvSpPr>
          <p:spPr>
            <a:xfrm>
              <a:off x="1366215" y="25296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9" y="0"/>
                  </a:moveTo>
                  <a:lnTo>
                    <a:pt x="132156" y="6429"/>
                  </a:lnTo>
                  <a:lnTo>
                    <a:pt x="89155" y="24575"/>
                  </a:lnTo>
                  <a:lnTo>
                    <a:pt x="52724" y="52721"/>
                  </a:lnTo>
                  <a:lnTo>
                    <a:pt x="24576" y="89151"/>
                  </a:lnTo>
                  <a:lnTo>
                    <a:pt x="6430" y="132150"/>
                  </a:lnTo>
                  <a:lnTo>
                    <a:pt x="0" y="180002"/>
                  </a:lnTo>
                  <a:lnTo>
                    <a:pt x="6430" y="227854"/>
                  </a:lnTo>
                  <a:lnTo>
                    <a:pt x="24576" y="270853"/>
                  </a:lnTo>
                  <a:lnTo>
                    <a:pt x="52724" y="307283"/>
                  </a:lnTo>
                  <a:lnTo>
                    <a:pt x="89155" y="335429"/>
                  </a:lnTo>
                  <a:lnTo>
                    <a:pt x="132156" y="353574"/>
                  </a:lnTo>
                  <a:lnTo>
                    <a:pt x="180009" y="360004"/>
                  </a:lnTo>
                  <a:lnTo>
                    <a:pt x="227857" y="353574"/>
                  </a:lnTo>
                  <a:lnTo>
                    <a:pt x="270854" y="335429"/>
                  </a:lnTo>
                  <a:lnTo>
                    <a:pt x="307284" y="307283"/>
                  </a:lnTo>
                  <a:lnTo>
                    <a:pt x="335430" y="270853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4" y="52721"/>
                  </a:lnTo>
                  <a:lnTo>
                    <a:pt x="270854" y="24575"/>
                  </a:lnTo>
                  <a:lnTo>
                    <a:pt x="227857" y="6429"/>
                  </a:lnTo>
                  <a:lnTo>
                    <a:pt x="180009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66215" y="25296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4" y="52721"/>
                  </a:lnTo>
                  <a:lnTo>
                    <a:pt x="270854" y="24575"/>
                  </a:lnTo>
                  <a:lnTo>
                    <a:pt x="227857" y="6429"/>
                  </a:lnTo>
                  <a:lnTo>
                    <a:pt x="180009" y="0"/>
                  </a:lnTo>
                  <a:lnTo>
                    <a:pt x="132156" y="6429"/>
                  </a:lnTo>
                  <a:lnTo>
                    <a:pt x="89155" y="24575"/>
                  </a:lnTo>
                  <a:lnTo>
                    <a:pt x="52724" y="52721"/>
                  </a:lnTo>
                  <a:lnTo>
                    <a:pt x="24576" y="89151"/>
                  </a:lnTo>
                  <a:lnTo>
                    <a:pt x="6430" y="132150"/>
                  </a:lnTo>
                  <a:lnTo>
                    <a:pt x="0" y="180002"/>
                  </a:lnTo>
                  <a:lnTo>
                    <a:pt x="6430" y="227854"/>
                  </a:lnTo>
                  <a:lnTo>
                    <a:pt x="24576" y="270853"/>
                  </a:lnTo>
                  <a:lnTo>
                    <a:pt x="52724" y="307283"/>
                  </a:lnTo>
                  <a:lnTo>
                    <a:pt x="89155" y="335429"/>
                  </a:lnTo>
                  <a:lnTo>
                    <a:pt x="132156" y="353574"/>
                  </a:lnTo>
                  <a:lnTo>
                    <a:pt x="180009" y="360004"/>
                  </a:lnTo>
                  <a:lnTo>
                    <a:pt x="227857" y="353574"/>
                  </a:lnTo>
                  <a:lnTo>
                    <a:pt x="270854" y="335429"/>
                  </a:lnTo>
                  <a:lnTo>
                    <a:pt x="307284" y="307283"/>
                  </a:lnTo>
                  <a:lnTo>
                    <a:pt x="335430" y="270853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2143" y="2365777"/>
              <a:ext cx="751205" cy="279400"/>
            </a:xfrm>
            <a:custGeom>
              <a:avLst/>
              <a:gdLst/>
              <a:ahLst/>
              <a:cxnLst/>
              <a:rect l="l" t="t" r="r" b="b"/>
              <a:pathLst>
                <a:path w="751205" h="279400">
                  <a:moveTo>
                    <a:pt x="750624" y="27925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9771" y="2345597"/>
              <a:ext cx="35560" cy="57150"/>
            </a:xfrm>
            <a:custGeom>
              <a:avLst/>
              <a:gdLst/>
              <a:ahLst/>
              <a:cxnLst/>
              <a:rect l="l" t="t" r="r" b="b"/>
              <a:pathLst>
                <a:path w="35559" h="57150">
                  <a:moveTo>
                    <a:pt x="14087" y="56959"/>
                  </a:moveTo>
                  <a:lnTo>
                    <a:pt x="13915" y="44154"/>
                  </a:lnTo>
                  <a:lnTo>
                    <a:pt x="11069" y="33749"/>
                  </a:lnTo>
                  <a:lnTo>
                    <a:pt x="6210" y="25533"/>
                  </a:lnTo>
                  <a:lnTo>
                    <a:pt x="0" y="19297"/>
                  </a:lnTo>
                  <a:lnTo>
                    <a:pt x="8776" y="18636"/>
                  </a:lnTo>
                  <a:lnTo>
                    <a:pt x="17823" y="15594"/>
                  </a:lnTo>
                  <a:lnTo>
                    <a:pt x="26778" y="9578"/>
                  </a:lnTo>
                  <a:lnTo>
                    <a:pt x="35277" y="0"/>
                  </a:lnTo>
                </a:path>
              </a:pathLst>
            </a:custGeom>
            <a:ln w="50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3579" y="2366909"/>
              <a:ext cx="340995" cy="236854"/>
            </a:xfrm>
            <a:custGeom>
              <a:avLst/>
              <a:gdLst/>
              <a:ahLst/>
              <a:cxnLst/>
              <a:rect l="l" t="t" r="r" b="b"/>
              <a:pathLst>
                <a:path w="340994" h="236855">
                  <a:moveTo>
                    <a:pt x="340436" y="23673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1496" y="2355529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4">
                  <a:moveTo>
                    <a:pt x="4280" y="49987"/>
                  </a:moveTo>
                  <a:lnTo>
                    <a:pt x="7305" y="37519"/>
                  </a:lnTo>
                  <a:lnTo>
                    <a:pt x="7138" y="26713"/>
                  </a:lnTo>
                  <a:lnTo>
                    <a:pt x="4471" y="17529"/>
                  </a:lnTo>
                  <a:lnTo>
                    <a:pt x="0" y="9930"/>
                  </a:lnTo>
                  <a:lnTo>
                    <a:pt x="8681" y="11476"/>
                  </a:lnTo>
                  <a:lnTo>
                    <a:pt x="18218" y="10780"/>
                  </a:lnTo>
                  <a:lnTo>
                    <a:pt x="28407" y="7176"/>
                  </a:lnTo>
                  <a:lnTo>
                    <a:pt x="39041" y="0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05749" y="2366596"/>
              <a:ext cx="419734" cy="248920"/>
            </a:xfrm>
            <a:custGeom>
              <a:avLst/>
              <a:gdLst/>
              <a:ahLst/>
              <a:cxnLst/>
              <a:rect l="l" t="t" r="r" b="b"/>
              <a:pathLst>
                <a:path w="419735" h="248919">
                  <a:moveTo>
                    <a:pt x="0" y="248564"/>
                  </a:moveTo>
                  <a:lnTo>
                    <a:pt x="41932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89080" y="2352586"/>
              <a:ext cx="38735" cy="52705"/>
            </a:xfrm>
            <a:custGeom>
              <a:avLst/>
              <a:gdLst/>
              <a:ahLst/>
              <a:cxnLst/>
              <a:rect l="l" t="t" r="r" b="b"/>
              <a:pathLst>
                <a:path w="38735" h="52705">
                  <a:moveTo>
                    <a:pt x="0" y="0"/>
                  </a:moveTo>
                  <a:lnTo>
                    <a:pt x="10073" y="7917"/>
                  </a:lnTo>
                  <a:lnTo>
                    <a:pt x="19961" y="12245"/>
                  </a:lnTo>
                  <a:lnTo>
                    <a:pt x="29410" y="13629"/>
                  </a:lnTo>
                  <a:lnTo>
                    <a:pt x="38169" y="12717"/>
                  </a:lnTo>
                  <a:lnTo>
                    <a:pt x="33165" y="19963"/>
                  </a:lnTo>
                  <a:lnTo>
                    <a:pt x="29844" y="28917"/>
                  </a:lnTo>
                  <a:lnTo>
                    <a:pt x="28895" y="39669"/>
                  </a:lnTo>
                  <a:lnTo>
                    <a:pt x="31006" y="52307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21573" y="2365642"/>
              <a:ext cx="835660" cy="284480"/>
            </a:xfrm>
            <a:custGeom>
              <a:avLst/>
              <a:gdLst/>
              <a:ahLst/>
              <a:cxnLst/>
              <a:rect l="l" t="t" r="r" b="b"/>
              <a:pathLst>
                <a:path w="835660" h="284480">
                  <a:moveTo>
                    <a:pt x="0" y="284329"/>
                  </a:moveTo>
                  <a:lnTo>
                    <a:pt x="83507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24345" y="2344560"/>
              <a:ext cx="34925" cy="57785"/>
            </a:xfrm>
            <a:custGeom>
              <a:avLst/>
              <a:gdLst/>
              <a:ahLst/>
              <a:cxnLst/>
              <a:rect l="l" t="t" r="r" b="b"/>
              <a:pathLst>
                <a:path w="34925" h="57785">
                  <a:moveTo>
                    <a:pt x="0" y="0"/>
                  </a:moveTo>
                  <a:lnTo>
                    <a:pt x="8222" y="9808"/>
                  </a:lnTo>
                  <a:lnTo>
                    <a:pt x="17000" y="16068"/>
                  </a:lnTo>
                  <a:lnTo>
                    <a:pt x="25954" y="19361"/>
                  </a:lnTo>
                  <a:lnTo>
                    <a:pt x="34704" y="20267"/>
                  </a:lnTo>
                  <a:lnTo>
                    <a:pt x="28325" y="26324"/>
                  </a:lnTo>
                  <a:lnTo>
                    <a:pt x="23240" y="34396"/>
                  </a:lnTo>
                  <a:lnTo>
                    <a:pt x="20105" y="44712"/>
                  </a:lnTo>
                  <a:lnTo>
                    <a:pt x="19575" y="5750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6195" y="1996804"/>
              <a:ext cx="810260" cy="346075"/>
            </a:xfrm>
            <a:custGeom>
              <a:avLst/>
              <a:gdLst/>
              <a:ahLst/>
              <a:cxnLst/>
              <a:rect l="l" t="t" r="r" b="b"/>
              <a:pathLst>
                <a:path w="810260" h="346075">
                  <a:moveTo>
                    <a:pt x="0" y="345608"/>
                  </a:moveTo>
                  <a:lnTo>
                    <a:pt x="0" y="0"/>
                  </a:lnTo>
                  <a:lnTo>
                    <a:pt x="378011" y="0"/>
                  </a:lnTo>
                  <a:lnTo>
                    <a:pt x="378011" y="345608"/>
                  </a:lnTo>
                  <a:lnTo>
                    <a:pt x="0" y="345608"/>
                  </a:lnTo>
                  <a:close/>
                </a:path>
                <a:path w="810260" h="346075">
                  <a:moveTo>
                    <a:pt x="432012" y="345608"/>
                  </a:moveTo>
                  <a:lnTo>
                    <a:pt x="432012" y="0"/>
                  </a:lnTo>
                  <a:lnTo>
                    <a:pt x="810014" y="0"/>
                  </a:lnTo>
                  <a:lnTo>
                    <a:pt x="810014" y="345608"/>
                  </a:lnTo>
                  <a:lnTo>
                    <a:pt x="432012" y="345608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46074" y="1899572"/>
            <a:ext cx="995044" cy="4438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ts val="2000"/>
              </a:lnSpc>
              <a:spcBef>
                <a:spcPts val="120"/>
              </a:spcBef>
            </a:pP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baseline="-13071" sz="2550" spc="-7">
                <a:latin typeface="Calibri"/>
                <a:cs typeface="Calibri"/>
              </a:rPr>
              <a:t>.</a:t>
            </a:r>
            <a:endParaRPr baseline="-13071" sz="2550">
              <a:latin typeface="Calibri"/>
              <a:cs typeface="Calibri"/>
            </a:endParaRPr>
          </a:p>
          <a:p>
            <a:pPr marL="38100">
              <a:lnSpc>
                <a:spcPts val="1280"/>
              </a:lnSpc>
            </a:pPr>
            <a:r>
              <a:rPr dirty="0" sz="1100" spc="10">
                <a:latin typeface="Calibri"/>
                <a:cs typeface="Calibri"/>
              </a:rPr>
              <a:t>maker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43482" y="1928787"/>
            <a:ext cx="403860" cy="85153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265"/>
              </a:spcBef>
              <a:tabLst>
                <a:tab pos="336550" algn="l"/>
              </a:tabLst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62865">
              <a:lnSpc>
                <a:spcPct val="100000"/>
              </a:lnSpc>
              <a:spcBef>
                <a:spcPts val="765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78228" y="1996804"/>
            <a:ext cx="378460" cy="346075"/>
          </a:xfrm>
          <a:custGeom>
            <a:avLst/>
            <a:gdLst/>
            <a:ahLst/>
            <a:cxnLst/>
            <a:rect l="l" t="t" r="r" b="b"/>
            <a:pathLst>
              <a:path w="378460" h="346075">
                <a:moveTo>
                  <a:pt x="0" y="345608"/>
                </a:moveTo>
                <a:lnTo>
                  <a:pt x="0" y="0"/>
                </a:lnTo>
                <a:lnTo>
                  <a:pt x="378015" y="0"/>
                </a:lnTo>
                <a:lnTo>
                  <a:pt x="378015" y="345608"/>
                </a:lnTo>
                <a:lnTo>
                  <a:pt x="0" y="345608"/>
                </a:lnTo>
                <a:close/>
              </a:path>
            </a:pathLst>
          </a:custGeom>
          <a:ln w="10122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983485" y="1979661"/>
            <a:ext cx="82740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Tower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10244" y="1996804"/>
            <a:ext cx="378460" cy="346075"/>
          </a:xfrm>
          <a:custGeom>
            <a:avLst/>
            <a:gdLst/>
            <a:ahLst/>
            <a:cxnLst/>
            <a:rect l="l" t="t" r="r" b="b"/>
            <a:pathLst>
              <a:path w="378460" h="346075">
                <a:moveTo>
                  <a:pt x="0" y="345608"/>
                </a:moveTo>
                <a:lnTo>
                  <a:pt x="0" y="0"/>
                </a:lnTo>
                <a:lnTo>
                  <a:pt x="378002" y="0"/>
                </a:lnTo>
                <a:lnTo>
                  <a:pt x="378002" y="345608"/>
                </a:lnTo>
                <a:lnTo>
                  <a:pt x="0" y="345608"/>
                </a:lnTo>
                <a:close/>
              </a:path>
            </a:pathLst>
          </a:custGeom>
          <a:ln w="10122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173545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We</a:t>
            </a:r>
            <a:r>
              <a:rPr dirty="0" spc="105"/>
              <a:t> </a:t>
            </a:r>
            <a:r>
              <a:rPr dirty="0" spc="5"/>
              <a:t>make</a:t>
            </a:r>
            <a:r>
              <a:rPr dirty="0" spc="110"/>
              <a:t> </a:t>
            </a:r>
            <a:r>
              <a:rPr dirty="0" spc="15"/>
              <a:t>a</a:t>
            </a:r>
            <a:r>
              <a:rPr dirty="0" spc="105"/>
              <a:t> </a:t>
            </a:r>
            <a:r>
              <a:rPr dirty="0" spc="-25"/>
              <a:t>few</a:t>
            </a:r>
            <a:r>
              <a:rPr dirty="0" spc="110"/>
              <a:t> </a:t>
            </a:r>
            <a:r>
              <a:rPr dirty="0" spc="5"/>
              <a:t>observations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264395" y="310882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>
                <a:latin typeface="Calibri"/>
                <a:cs typeface="Calibri"/>
              </a:rPr>
              <a:t>All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 spc="15">
                <a:latin typeface="Calibri"/>
                <a:cs typeface="Calibri"/>
              </a:rPr>
              <a:t>“tower” functions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25">
                <a:latin typeface="Calibri"/>
                <a:cs typeface="Calibri"/>
              </a:rPr>
              <a:t>sim-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ilar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only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their  </a:t>
            </a:r>
            <a:r>
              <a:rPr dirty="0" sz="1100" spc="10">
                <a:latin typeface="Calibri"/>
                <a:cs typeface="Calibri"/>
              </a:rPr>
              <a:t>heights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x-axis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black </a:t>
            </a:r>
            <a:r>
              <a:rPr dirty="0" sz="1100" spc="25">
                <a:latin typeface="Calibri"/>
                <a:cs typeface="Calibri"/>
              </a:rPr>
              <a:t>box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takes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original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con-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structs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55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88898" y="4634"/>
            <a:ext cx="6864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Calibri"/>
                <a:cs typeface="Calibri"/>
              </a:rPr>
              <a:t>Perceptron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1790" y="204943"/>
            <a:ext cx="1884045" cy="1570990"/>
            <a:chOff x="601790" y="204943"/>
            <a:chExt cx="1884045" cy="1570990"/>
          </a:xfrm>
        </p:grpSpPr>
        <p:sp>
          <p:nvSpPr>
            <p:cNvPr id="24" name="object 24"/>
            <p:cNvSpPr/>
            <p:nvPr/>
          </p:nvSpPr>
          <p:spPr>
            <a:xfrm>
              <a:off x="635193" y="1742236"/>
              <a:ext cx="925830" cy="0"/>
            </a:xfrm>
            <a:custGeom>
              <a:avLst/>
              <a:gdLst/>
              <a:ahLst/>
              <a:cxnLst/>
              <a:rect l="l" t="t" r="r" b="b"/>
              <a:pathLst>
                <a:path w="925830" h="0">
                  <a:moveTo>
                    <a:pt x="0" y="0"/>
                  </a:moveTo>
                  <a:lnTo>
                    <a:pt x="0" y="0"/>
                  </a:lnTo>
                  <a:lnTo>
                    <a:pt x="886670" y="0"/>
                  </a:lnTo>
                  <a:lnTo>
                    <a:pt x="925222" y="0"/>
                  </a:lnTo>
                </a:path>
              </a:pathLst>
            </a:custGeom>
            <a:ln w="4744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3019" y="344700"/>
              <a:ext cx="932815" cy="1397635"/>
            </a:xfrm>
            <a:custGeom>
              <a:avLst/>
              <a:gdLst/>
              <a:ahLst/>
              <a:cxnLst/>
              <a:rect l="l" t="t" r="r" b="b"/>
              <a:pathLst>
                <a:path w="932814" h="1397635">
                  <a:moveTo>
                    <a:pt x="0" y="0"/>
                  </a:moveTo>
                  <a:lnTo>
                    <a:pt x="0" y="0"/>
                  </a:lnTo>
                  <a:lnTo>
                    <a:pt x="893762" y="0"/>
                  </a:lnTo>
                  <a:lnTo>
                    <a:pt x="932624" y="0"/>
                  </a:lnTo>
                </a:path>
                <a:path w="932814" h="1397635">
                  <a:moveTo>
                    <a:pt x="7401" y="1397536"/>
                  </a:moveTo>
                  <a:lnTo>
                    <a:pt x="7401" y="0"/>
                  </a:lnTo>
                </a:path>
              </a:pathLst>
            </a:custGeom>
            <a:ln w="1897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4943" y="344700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35193" y="1742236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2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418843" y="1708833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35193" y="246697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01790" y="204943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06174" y="261580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36218" y="1913433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8275" y="1757566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37436" y="1913433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32236" y="1745423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9039" y="913740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725" y="2285490"/>
            <a:ext cx="2531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Not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smooth,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continuous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(at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sz="1100" spc="30">
                <a:latin typeface="Calibri"/>
                <a:cs typeface="Calibri"/>
              </a:rPr>
              <a:t>0),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not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3828" y="2549015"/>
            <a:ext cx="9366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 b="1">
                <a:latin typeface="Calibri"/>
                <a:cs typeface="Calibri"/>
              </a:rPr>
              <a:t>differe</a:t>
            </a:r>
            <a:r>
              <a:rPr dirty="0" sz="1100" spc="40" b="1">
                <a:latin typeface="Calibri"/>
                <a:cs typeface="Calibri"/>
              </a:rPr>
              <a:t>n</a:t>
            </a:r>
            <a:r>
              <a:rPr dirty="0" sz="1100" spc="75" b="1">
                <a:latin typeface="Calibri"/>
                <a:cs typeface="Calibri"/>
              </a:rPr>
              <a:t>tiable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76269" y="4634"/>
            <a:ext cx="999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Sigmoid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99630" y="204943"/>
            <a:ext cx="1893570" cy="1570990"/>
            <a:chOff x="3399630" y="204943"/>
            <a:chExt cx="1893570" cy="1570990"/>
          </a:xfrm>
        </p:grpSpPr>
        <p:sp>
          <p:nvSpPr>
            <p:cNvPr id="41" name="object 41"/>
            <p:cNvSpPr/>
            <p:nvPr/>
          </p:nvSpPr>
          <p:spPr>
            <a:xfrm>
              <a:off x="3433033" y="347376"/>
              <a:ext cx="1851025" cy="1392555"/>
            </a:xfrm>
            <a:custGeom>
              <a:avLst/>
              <a:gdLst/>
              <a:ahLst/>
              <a:cxnLst/>
              <a:rect l="l" t="t" r="r" b="b"/>
              <a:pathLst>
                <a:path w="1851025" h="1392555">
                  <a:moveTo>
                    <a:pt x="0" y="1392167"/>
                  </a:moveTo>
                  <a:lnTo>
                    <a:pt x="77101" y="1390335"/>
                  </a:lnTo>
                  <a:lnTo>
                    <a:pt x="118074" y="1388985"/>
                  </a:lnTo>
                  <a:lnTo>
                    <a:pt x="190333" y="1385018"/>
                  </a:lnTo>
                  <a:lnTo>
                    <a:pt x="231306" y="1382084"/>
                  </a:lnTo>
                  <a:lnTo>
                    <a:pt x="272280" y="1378302"/>
                  </a:lnTo>
                  <a:lnTo>
                    <a:pt x="344539" y="1367271"/>
                  </a:lnTo>
                  <a:lnTo>
                    <a:pt x="385511" y="1359058"/>
                  </a:lnTo>
                  <a:lnTo>
                    <a:pt x="426484" y="1348707"/>
                  </a:lnTo>
                  <a:lnTo>
                    <a:pt x="462612" y="1336040"/>
                  </a:lnTo>
                  <a:lnTo>
                    <a:pt x="498743" y="1319207"/>
                  </a:lnTo>
                  <a:lnTo>
                    <a:pt x="539716" y="1297041"/>
                  </a:lnTo>
                  <a:lnTo>
                    <a:pt x="580690" y="1270392"/>
                  </a:lnTo>
                  <a:lnTo>
                    <a:pt x="616821" y="1240110"/>
                  </a:lnTo>
                  <a:lnTo>
                    <a:pt x="645181" y="1209248"/>
                  </a:lnTo>
                  <a:lnTo>
                    <a:pt x="677261" y="1169675"/>
                  </a:lnTo>
                  <a:lnTo>
                    <a:pt x="710582" y="1124552"/>
                  </a:lnTo>
                  <a:lnTo>
                    <a:pt x="742662" y="1077043"/>
                  </a:lnTo>
                  <a:lnTo>
                    <a:pt x="771022" y="1030311"/>
                  </a:lnTo>
                  <a:lnTo>
                    <a:pt x="790793" y="992898"/>
                  </a:lnTo>
                  <a:lnTo>
                    <a:pt x="812823" y="947266"/>
                  </a:lnTo>
                  <a:lnTo>
                    <a:pt x="836208" y="896281"/>
                  </a:lnTo>
                  <a:lnTo>
                    <a:pt x="860045" y="842806"/>
                  </a:lnTo>
                  <a:lnTo>
                    <a:pt x="883430" y="789707"/>
                  </a:lnTo>
                  <a:lnTo>
                    <a:pt x="905460" y="739846"/>
                  </a:lnTo>
                  <a:lnTo>
                    <a:pt x="925231" y="696090"/>
                  </a:lnTo>
                  <a:lnTo>
                    <a:pt x="945000" y="652332"/>
                  </a:lnTo>
                  <a:lnTo>
                    <a:pt x="967028" y="602467"/>
                  </a:lnTo>
                  <a:lnTo>
                    <a:pt x="990413" y="549362"/>
                  </a:lnTo>
                  <a:lnTo>
                    <a:pt x="1014250" y="495880"/>
                  </a:lnTo>
                  <a:lnTo>
                    <a:pt x="1037635" y="444888"/>
                  </a:lnTo>
                  <a:lnTo>
                    <a:pt x="1059663" y="399252"/>
                  </a:lnTo>
                  <a:lnTo>
                    <a:pt x="1079432" y="361835"/>
                  </a:lnTo>
                  <a:lnTo>
                    <a:pt x="1107795" y="315108"/>
                  </a:lnTo>
                  <a:lnTo>
                    <a:pt x="1139876" y="267606"/>
                  </a:lnTo>
                  <a:lnTo>
                    <a:pt x="1173197" y="222491"/>
                  </a:lnTo>
                  <a:lnTo>
                    <a:pt x="1205278" y="182924"/>
                  </a:lnTo>
                  <a:lnTo>
                    <a:pt x="1233641" y="152066"/>
                  </a:lnTo>
                  <a:lnTo>
                    <a:pt x="1269769" y="121785"/>
                  </a:lnTo>
                  <a:lnTo>
                    <a:pt x="1310741" y="95133"/>
                  </a:lnTo>
                  <a:lnTo>
                    <a:pt x="1351714" y="72964"/>
                  </a:lnTo>
                  <a:lnTo>
                    <a:pt x="1387842" y="56130"/>
                  </a:lnTo>
                  <a:lnTo>
                    <a:pt x="1423973" y="43463"/>
                  </a:lnTo>
                  <a:lnTo>
                    <a:pt x="1464946" y="33116"/>
                  </a:lnTo>
                  <a:lnTo>
                    <a:pt x="1505920" y="24908"/>
                  </a:lnTo>
                  <a:lnTo>
                    <a:pt x="1578177" y="13881"/>
                  </a:lnTo>
                  <a:lnTo>
                    <a:pt x="1619148" y="10103"/>
                  </a:lnTo>
                  <a:lnTo>
                    <a:pt x="1660120" y="7172"/>
                  </a:lnTo>
                  <a:lnTo>
                    <a:pt x="1732379" y="3200"/>
                  </a:lnTo>
                  <a:lnTo>
                    <a:pt x="1773352" y="1842"/>
                  </a:lnTo>
                  <a:lnTo>
                    <a:pt x="1814324" y="796"/>
                  </a:lnTo>
                  <a:lnTo>
                    <a:pt x="1850452" y="0"/>
                  </a:lnTo>
                </a:path>
              </a:pathLst>
            </a:custGeom>
            <a:ln w="1897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12783" y="344700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39" h="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433033" y="1742236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4" h="0">
                  <a:moveTo>
                    <a:pt x="0" y="0"/>
                  </a:moveTo>
                  <a:lnTo>
                    <a:pt x="1808704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216685" y="1708833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433033" y="246697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w="0" h="1496060">
                  <a:moveTo>
                    <a:pt x="0" y="1495539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399630" y="204943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3303997" y="261580"/>
            <a:ext cx="77470" cy="15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34041" y="1913433"/>
            <a:ext cx="292735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195" i="1">
                <a:latin typeface="Calibri"/>
                <a:cs typeface="Calibri"/>
              </a:rPr>
              <a:t>z</a:t>
            </a:r>
            <a:r>
              <a:rPr dirty="0" sz="1600" spc="470">
                <a:latin typeface="Calibri"/>
                <a:cs typeface="Calibri"/>
              </a:rPr>
              <a:t>=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36098" y="1757566"/>
            <a:ext cx="24511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775">
                <a:latin typeface="Lucida Sans Unicode"/>
                <a:cs typeface="Lucida Sans Unicode"/>
              </a:rPr>
              <a:t>Σ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535258" y="1913433"/>
            <a:ext cx="46355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600" spc="160" i="1">
                <a:latin typeface="Calibri"/>
                <a:cs typeface="Calibri"/>
              </a:rPr>
              <a:t>w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r>
              <a:rPr dirty="0" sz="1600" spc="160" i="1">
                <a:latin typeface="Calibri"/>
                <a:cs typeface="Calibri"/>
              </a:rPr>
              <a:t>x</a:t>
            </a:r>
            <a:r>
              <a:rPr dirty="0" baseline="-11574" sz="1800" spc="240">
                <a:latin typeface="Calibri"/>
                <a:cs typeface="Calibri"/>
              </a:rPr>
              <a:t>i</a:t>
            </a:r>
            <a:endParaRPr baseline="-11574"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30077" y="1745423"/>
            <a:ext cx="337820" cy="4933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8100" marR="30480" indent="6985">
              <a:lnSpc>
                <a:spcPct val="82200"/>
              </a:lnSpc>
              <a:spcBef>
                <a:spcPts val="325"/>
              </a:spcBef>
            </a:pPr>
            <a:r>
              <a:rPr dirty="0" sz="1100" spc="10">
                <a:latin typeface="Calibri"/>
                <a:cs typeface="Calibri"/>
              </a:rPr>
              <a:t>-</a:t>
            </a:r>
            <a:r>
              <a:rPr dirty="0" sz="1100" spc="10" i="1">
                <a:latin typeface="Calibri"/>
                <a:cs typeface="Calibri"/>
              </a:rPr>
              <a:t>w</a:t>
            </a:r>
            <a:r>
              <a:rPr dirty="0" baseline="-10416" sz="1200" spc="15">
                <a:latin typeface="Calibri"/>
                <a:cs typeface="Calibri"/>
              </a:rPr>
              <a:t>0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200" spc="135">
                <a:latin typeface="Calibri"/>
                <a:cs typeface="Calibri"/>
              </a:rPr>
              <a:t>n 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155">
                <a:latin typeface="Calibri"/>
                <a:cs typeface="Calibri"/>
              </a:rPr>
              <a:t>i</a:t>
            </a:r>
            <a:r>
              <a:rPr dirty="0" sz="1200" spc="204">
                <a:latin typeface="Calibri"/>
                <a:cs typeface="Calibri"/>
              </a:rPr>
              <a:t>=1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56861" y="913740"/>
            <a:ext cx="233679" cy="127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600" i="1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066669" y="2376943"/>
            <a:ext cx="2219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Smooth,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continuous,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differentiable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5" name="object 5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975317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02005"/>
            <a:chOff x="0" y="0"/>
            <a:chExt cx="5760085" cy="802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13"/>
              <a:ext cx="2520046" cy="7199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396354"/>
              <a:ext cx="63233" cy="6323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61115" y="1991724"/>
            <a:ext cx="2100580" cy="903605"/>
            <a:chOff x="461115" y="1991724"/>
            <a:chExt cx="2100580" cy="903605"/>
          </a:xfrm>
        </p:grpSpPr>
        <p:sp>
          <p:nvSpPr>
            <p:cNvPr id="7" name="object 7"/>
            <p:cNvSpPr/>
            <p:nvPr/>
          </p:nvSpPr>
          <p:spPr>
            <a:xfrm>
              <a:off x="1366215" y="25296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9" y="0"/>
                  </a:moveTo>
                  <a:lnTo>
                    <a:pt x="132156" y="6429"/>
                  </a:lnTo>
                  <a:lnTo>
                    <a:pt x="89155" y="24575"/>
                  </a:lnTo>
                  <a:lnTo>
                    <a:pt x="52724" y="52721"/>
                  </a:lnTo>
                  <a:lnTo>
                    <a:pt x="24576" y="89151"/>
                  </a:lnTo>
                  <a:lnTo>
                    <a:pt x="6430" y="132150"/>
                  </a:lnTo>
                  <a:lnTo>
                    <a:pt x="0" y="180002"/>
                  </a:lnTo>
                  <a:lnTo>
                    <a:pt x="6430" y="227854"/>
                  </a:lnTo>
                  <a:lnTo>
                    <a:pt x="24576" y="270853"/>
                  </a:lnTo>
                  <a:lnTo>
                    <a:pt x="52724" y="307283"/>
                  </a:lnTo>
                  <a:lnTo>
                    <a:pt x="89155" y="335429"/>
                  </a:lnTo>
                  <a:lnTo>
                    <a:pt x="132156" y="353574"/>
                  </a:lnTo>
                  <a:lnTo>
                    <a:pt x="180009" y="360004"/>
                  </a:lnTo>
                  <a:lnTo>
                    <a:pt x="227857" y="353574"/>
                  </a:lnTo>
                  <a:lnTo>
                    <a:pt x="270854" y="335429"/>
                  </a:lnTo>
                  <a:lnTo>
                    <a:pt x="307284" y="307283"/>
                  </a:lnTo>
                  <a:lnTo>
                    <a:pt x="335430" y="270853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4" y="52721"/>
                  </a:lnTo>
                  <a:lnTo>
                    <a:pt x="270854" y="24575"/>
                  </a:lnTo>
                  <a:lnTo>
                    <a:pt x="227857" y="6429"/>
                  </a:lnTo>
                  <a:lnTo>
                    <a:pt x="180009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66215" y="25296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4" y="52721"/>
                  </a:lnTo>
                  <a:lnTo>
                    <a:pt x="270854" y="24575"/>
                  </a:lnTo>
                  <a:lnTo>
                    <a:pt x="227857" y="6429"/>
                  </a:lnTo>
                  <a:lnTo>
                    <a:pt x="180009" y="0"/>
                  </a:lnTo>
                  <a:lnTo>
                    <a:pt x="132156" y="6429"/>
                  </a:lnTo>
                  <a:lnTo>
                    <a:pt x="89155" y="24575"/>
                  </a:lnTo>
                  <a:lnTo>
                    <a:pt x="52724" y="52721"/>
                  </a:lnTo>
                  <a:lnTo>
                    <a:pt x="24576" y="89151"/>
                  </a:lnTo>
                  <a:lnTo>
                    <a:pt x="6430" y="132150"/>
                  </a:lnTo>
                  <a:lnTo>
                    <a:pt x="0" y="180002"/>
                  </a:lnTo>
                  <a:lnTo>
                    <a:pt x="6430" y="227854"/>
                  </a:lnTo>
                  <a:lnTo>
                    <a:pt x="24576" y="270853"/>
                  </a:lnTo>
                  <a:lnTo>
                    <a:pt x="52724" y="307283"/>
                  </a:lnTo>
                  <a:lnTo>
                    <a:pt x="89155" y="335429"/>
                  </a:lnTo>
                  <a:lnTo>
                    <a:pt x="132156" y="353574"/>
                  </a:lnTo>
                  <a:lnTo>
                    <a:pt x="180009" y="360004"/>
                  </a:lnTo>
                  <a:lnTo>
                    <a:pt x="227857" y="353574"/>
                  </a:lnTo>
                  <a:lnTo>
                    <a:pt x="270854" y="335429"/>
                  </a:lnTo>
                  <a:lnTo>
                    <a:pt x="307284" y="307283"/>
                  </a:lnTo>
                  <a:lnTo>
                    <a:pt x="335430" y="270853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2143" y="2365777"/>
              <a:ext cx="751205" cy="279400"/>
            </a:xfrm>
            <a:custGeom>
              <a:avLst/>
              <a:gdLst/>
              <a:ahLst/>
              <a:cxnLst/>
              <a:rect l="l" t="t" r="r" b="b"/>
              <a:pathLst>
                <a:path w="751205" h="279400">
                  <a:moveTo>
                    <a:pt x="750624" y="27925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9771" y="2345597"/>
              <a:ext cx="35560" cy="57150"/>
            </a:xfrm>
            <a:custGeom>
              <a:avLst/>
              <a:gdLst/>
              <a:ahLst/>
              <a:cxnLst/>
              <a:rect l="l" t="t" r="r" b="b"/>
              <a:pathLst>
                <a:path w="35559" h="57150">
                  <a:moveTo>
                    <a:pt x="14087" y="56959"/>
                  </a:moveTo>
                  <a:lnTo>
                    <a:pt x="13915" y="44154"/>
                  </a:lnTo>
                  <a:lnTo>
                    <a:pt x="11069" y="33749"/>
                  </a:lnTo>
                  <a:lnTo>
                    <a:pt x="6210" y="25533"/>
                  </a:lnTo>
                  <a:lnTo>
                    <a:pt x="0" y="19297"/>
                  </a:lnTo>
                  <a:lnTo>
                    <a:pt x="8776" y="18636"/>
                  </a:lnTo>
                  <a:lnTo>
                    <a:pt x="17823" y="15594"/>
                  </a:lnTo>
                  <a:lnTo>
                    <a:pt x="26778" y="9578"/>
                  </a:lnTo>
                  <a:lnTo>
                    <a:pt x="35277" y="0"/>
                  </a:lnTo>
                </a:path>
              </a:pathLst>
            </a:custGeom>
            <a:ln w="50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3579" y="2366909"/>
              <a:ext cx="340995" cy="236854"/>
            </a:xfrm>
            <a:custGeom>
              <a:avLst/>
              <a:gdLst/>
              <a:ahLst/>
              <a:cxnLst/>
              <a:rect l="l" t="t" r="r" b="b"/>
              <a:pathLst>
                <a:path w="340994" h="236855">
                  <a:moveTo>
                    <a:pt x="340436" y="23673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1496" y="2355529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4">
                  <a:moveTo>
                    <a:pt x="4280" y="49987"/>
                  </a:moveTo>
                  <a:lnTo>
                    <a:pt x="7305" y="37519"/>
                  </a:lnTo>
                  <a:lnTo>
                    <a:pt x="7138" y="26713"/>
                  </a:lnTo>
                  <a:lnTo>
                    <a:pt x="4471" y="17529"/>
                  </a:lnTo>
                  <a:lnTo>
                    <a:pt x="0" y="9930"/>
                  </a:lnTo>
                  <a:lnTo>
                    <a:pt x="8681" y="11476"/>
                  </a:lnTo>
                  <a:lnTo>
                    <a:pt x="18218" y="10780"/>
                  </a:lnTo>
                  <a:lnTo>
                    <a:pt x="28407" y="7176"/>
                  </a:lnTo>
                  <a:lnTo>
                    <a:pt x="39041" y="0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05749" y="2366596"/>
              <a:ext cx="419734" cy="248920"/>
            </a:xfrm>
            <a:custGeom>
              <a:avLst/>
              <a:gdLst/>
              <a:ahLst/>
              <a:cxnLst/>
              <a:rect l="l" t="t" r="r" b="b"/>
              <a:pathLst>
                <a:path w="419735" h="248919">
                  <a:moveTo>
                    <a:pt x="0" y="248564"/>
                  </a:moveTo>
                  <a:lnTo>
                    <a:pt x="41932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89080" y="2352586"/>
              <a:ext cx="38735" cy="52705"/>
            </a:xfrm>
            <a:custGeom>
              <a:avLst/>
              <a:gdLst/>
              <a:ahLst/>
              <a:cxnLst/>
              <a:rect l="l" t="t" r="r" b="b"/>
              <a:pathLst>
                <a:path w="38735" h="52705">
                  <a:moveTo>
                    <a:pt x="0" y="0"/>
                  </a:moveTo>
                  <a:lnTo>
                    <a:pt x="10073" y="7917"/>
                  </a:lnTo>
                  <a:lnTo>
                    <a:pt x="19961" y="12245"/>
                  </a:lnTo>
                  <a:lnTo>
                    <a:pt x="29410" y="13629"/>
                  </a:lnTo>
                  <a:lnTo>
                    <a:pt x="38169" y="12717"/>
                  </a:lnTo>
                  <a:lnTo>
                    <a:pt x="33165" y="19963"/>
                  </a:lnTo>
                  <a:lnTo>
                    <a:pt x="29844" y="28917"/>
                  </a:lnTo>
                  <a:lnTo>
                    <a:pt x="28895" y="39669"/>
                  </a:lnTo>
                  <a:lnTo>
                    <a:pt x="31006" y="52307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21573" y="2365642"/>
              <a:ext cx="835660" cy="284480"/>
            </a:xfrm>
            <a:custGeom>
              <a:avLst/>
              <a:gdLst/>
              <a:ahLst/>
              <a:cxnLst/>
              <a:rect l="l" t="t" r="r" b="b"/>
              <a:pathLst>
                <a:path w="835660" h="284480">
                  <a:moveTo>
                    <a:pt x="0" y="284329"/>
                  </a:moveTo>
                  <a:lnTo>
                    <a:pt x="83507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24345" y="2344560"/>
              <a:ext cx="34925" cy="57785"/>
            </a:xfrm>
            <a:custGeom>
              <a:avLst/>
              <a:gdLst/>
              <a:ahLst/>
              <a:cxnLst/>
              <a:rect l="l" t="t" r="r" b="b"/>
              <a:pathLst>
                <a:path w="34925" h="57785">
                  <a:moveTo>
                    <a:pt x="0" y="0"/>
                  </a:moveTo>
                  <a:lnTo>
                    <a:pt x="8222" y="9808"/>
                  </a:lnTo>
                  <a:lnTo>
                    <a:pt x="17000" y="16068"/>
                  </a:lnTo>
                  <a:lnTo>
                    <a:pt x="25954" y="19361"/>
                  </a:lnTo>
                  <a:lnTo>
                    <a:pt x="34704" y="20267"/>
                  </a:lnTo>
                  <a:lnTo>
                    <a:pt x="28325" y="26324"/>
                  </a:lnTo>
                  <a:lnTo>
                    <a:pt x="23240" y="34396"/>
                  </a:lnTo>
                  <a:lnTo>
                    <a:pt x="20105" y="44712"/>
                  </a:lnTo>
                  <a:lnTo>
                    <a:pt x="19575" y="5750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6195" y="1996804"/>
              <a:ext cx="810260" cy="346075"/>
            </a:xfrm>
            <a:custGeom>
              <a:avLst/>
              <a:gdLst/>
              <a:ahLst/>
              <a:cxnLst/>
              <a:rect l="l" t="t" r="r" b="b"/>
              <a:pathLst>
                <a:path w="810260" h="346075">
                  <a:moveTo>
                    <a:pt x="0" y="345608"/>
                  </a:moveTo>
                  <a:lnTo>
                    <a:pt x="0" y="0"/>
                  </a:lnTo>
                  <a:lnTo>
                    <a:pt x="378011" y="0"/>
                  </a:lnTo>
                  <a:lnTo>
                    <a:pt x="378011" y="345608"/>
                  </a:lnTo>
                  <a:lnTo>
                    <a:pt x="0" y="345608"/>
                  </a:lnTo>
                  <a:close/>
                </a:path>
                <a:path w="810260" h="346075">
                  <a:moveTo>
                    <a:pt x="432012" y="345608"/>
                  </a:moveTo>
                  <a:lnTo>
                    <a:pt x="432012" y="0"/>
                  </a:lnTo>
                  <a:lnTo>
                    <a:pt x="810014" y="0"/>
                  </a:lnTo>
                  <a:lnTo>
                    <a:pt x="810014" y="345608"/>
                  </a:lnTo>
                  <a:lnTo>
                    <a:pt x="432012" y="345608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46074" y="1899572"/>
            <a:ext cx="995044" cy="4438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ts val="2000"/>
              </a:lnSpc>
              <a:spcBef>
                <a:spcPts val="120"/>
              </a:spcBef>
            </a:pP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baseline="-13071" sz="2550" spc="-7">
                <a:latin typeface="Calibri"/>
                <a:cs typeface="Calibri"/>
              </a:rPr>
              <a:t>.</a:t>
            </a:r>
            <a:endParaRPr baseline="-13071" sz="2550">
              <a:latin typeface="Calibri"/>
              <a:cs typeface="Calibri"/>
            </a:endParaRPr>
          </a:p>
          <a:p>
            <a:pPr marL="38100">
              <a:lnSpc>
                <a:spcPts val="1280"/>
              </a:lnSpc>
            </a:pPr>
            <a:r>
              <a:rPr dirty="0" sz="1100" spc="10">
                <a:latin typeface="Calibri"/>
                <a:cs typeface="Calibri"/>
              </a:rPr>
              <a:t>maker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43482" y="1928787"/>
            <a:ext cx="403860" cy="85153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265"/>
              </a:spcBef>
              <a:tabLst>
                <a:tab pos="336550" algn="l"/>
              </a:tabLst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62865">
              <a:lnSpc>
                <a:spcPct val="100000"/>
              </a:lnSpc>
              <a:spcBef>
                <a:spcPts val="765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78228" y="1996804"/>
            <a:ext cx="378460" cy="346075"/>
          </a:xfrm>
          <a:custGeom>
            <a:avLst/>
            <a:gdLst/>
            <a:ahLst/>
            <a:cxnLst/>
            <a:rect l="l" t="t" r="r" b="b"/>
            <a:pathLst>
              <a:path w="378460" h="346075">
                <a:moveTo>
                  <a:pt x="0" y="345608"/>
                </a:moveTo>
                <a:lnTo>
                  <a:pt x="0" y="0"/>
                </a:lnTo>
                <a:lnTo>
                  <a:pt x="378015" y="0"/>
                </a:lnTo>
                <a:lnTo>
                  <a:pt x="378015" y="345608"/>
                </a:lnTo>
                <a:lnTo>
                  <a:pt x="0" y="345608"/>
                </a:lnTo>
                <a:close/>
              </a:path>
            </a:pathLst>
          </a:custGeom>
          <a:ln w="10122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983485" y="1979661"/>
            <a:ext cx="82740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Tower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10244" y="1996804"/>
            <a:ext cx="378460" cy="346075"/>
          </a:xfrm>
          <a:custGeom>
            <a:avLst/>
            <a:gdLst/>
            <a:ahLst/>
            <a:cxnLst/>
            <a:rect l="l" t="t" r="r" b="b"/>
            <a:pathLst>
              <a:path w="378460" h="346075">
                <a:moveTo>
                  <a:pt x="0" y="345608"/>
                </a:moveTo>
                <a:lnTo>
                  <a:pt x="0" y="0"/>
                </a:lnTo>
                <a:lnTo>
                  <a:pt x="378002" y="0"/>
                </a:lnTo>
                <a:lnTo>
                  <a:pt x="378002" y="345608"/>
                </a:lnTo>
                <a:lnTo>
                  <a:pt x="0" y="345608"/>
                </a:lnTo>
                <a:close/>
              </a:path>
            </a:pathLst>
          </a:custGeom>
          <a:ln w="10122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640" y="1555648"/>
            <a:ext cx="283464" cy="36393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3236" y="1555191"/>
            <a:ext cx="278327" cy="36484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335481" y="1623232"/>
            <a:ext cx="512445" cy="2882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  <a:tab pos="444500" algn="l"/>
              </a:tabLst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0851" y="1553819"/>
            <a:ext cx="277063" cy="36758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21026" y="1559946"/>
            <a:ext cx="280720" cy="361462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173545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We</a:t>
            </a:r>
            <a:r>
              <a:rPr dirty="0" spc="105"/>
              <a:t> </a:t>
            </a:r>
            <a:r>
              <a:rPr dirty="0" spc="5"/>
              <a:t>make</a:t>
            </a:r>
            <a:r>
              <a:rPr dirty="0" spc="110"/>
              <a:t> </a:t>
            </a:r>
            <a:r>
              <a:rPr dirty="0" spc="15"/>
              <a:t>a</a:t>
            </a:r>
            <a:r>
              <a:rPr dirty="0" spc="105"/>
              <a:t> </a:t>
            </a:r>
            <a:r>
              <a:rPr dirty="0" spc="-25"/>
              <a:t>few</a:t>
            </a:r>
            <a:r>
              <a:rPr dirty="0" spc="110"/>
              <a:t> </a:t>
            </a:r>
            <a:r>
              <a:rPr dirty="0" spc="5"/>
              <a:t>observations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264395" y="310882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>
                <a:latin typeface="Calibri"/>
                <a:cs typeface="Calibri"/>
              </a:rPr>
              <a:t>All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 spc="15">
                <a:latin typeface="Calibri"/>
                <a:cs typeface="Calibri"/>
              </a:rPr>
              <a:t>“tower” functions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25">
                <a:latin typeface="Calibri"/>
                <a:cs typeface="Calibri"/>
              </a:rPr>
              <a:t>sim-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ilar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only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their  </a:t>
            </a:r>
            <a:r>
              <a:rPr dirty="0" sz="1100" spc="10">
                <a:latin typeface="Calibri"/>
                <a:cs typeface="Calibri"/>
              </a:rPr>
              <a:t>heights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x-axis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black </a:t>
            </a:r>
            <a:r>
              <a:rPr dirty="0" sz="1100" spc="25">
                <a:latin typeface="Calibri"/>
                <a:cs typeface="Calibri"/>
              </a:rPr>
              <a:t>box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takes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original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con-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structs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2" name="object 3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975355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02005"/>
            <a:chOff x="0" y="0"/>
            <a:chExt cx="5760085" cy="802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13"/>
              <a:ext cx="2520046" cy="7199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396354"/>
              <a:ext cx="63233" cy="6323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61115" y="1991724"/>
            <a:ext cx="2100580" cy="903605"/>
            <a:chOff x="461115" y="1991724"/>
            <a:chExt cx="2100580" cy="903605"/>
          </a:xfrm>
        </p:grpSpPr>
        <p:sp>
          <p:nvSpPr>
            <p:cNvPr id="7" name="object 7"/>
            <p:cNvSpPr/>
            <p:nvPr/>
          </p:nvSpPr>
          <p:spPr>
            <a:xfrm>
              <a:off x="1366215" y="25296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9" y="0"/>
                  </a:moveTo>
                  <a:lnTo>
                    <a:pt x="132156" y="6429"/>
                  </a:lnTo>
                  <a:lnTo>
                    <a:pt x="89155" y="24575"/>
                  </a:lnTo>
                  <a:lnTo>
                    <a:pt x="52724" y="52721"/>
                  </a:lnTo>
                  <a:lnTo>
                    <a:pt x="24576" y="89151"/>
                  </a:lnTo>
                  <a:lnTo>
                    <a:pt x="6430" y="132150"/>
                  </a:lnTo>
                  <a:lnTo>
                    <a:pt x="0" y="180002"/>
                  </a:lnTo>
                  <a:lnTo>
                    <a:pt x="6430" y="227854"/>
                  </a:lnTo>
                  <a:lnTo>
                    <a:pt x="24576" y="270853"/>
                  </a:lnTo>
                  <a:lnTo>
                    <a:pt x="52724" y="307283"/>
                  </a:lnTo>
                  <a:lnTo>
                    <a:pt x="89155" y="335429"/>
                  </a:lnTo>
                  <a:lnTo>
                    <a:pt x="132156" y="353574"/>
                  </a:lnTo>
                  <a:lnTo>
                    <a:pt x="180009" y="360004"/>
                  </a:lnTo>
                  <a:lnTo>
                    <a:pt x="227857" y="353574"/>
                  </a:lnTo>
                  <a:lnTo>
                    <a:pt x="270854" y="335429"/>
                  </a:lnTo>
                  <a:lnTo>
                    <a:pt x="307284" y="307283"/>
                  </a:lnTo>
                  <a:lnTo>
                    <a:pt x="335430" y="270853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4" y="52721"/>
                  </a:lnTo>
                  <a:lnTo>
                    <a:pt x="270854" y="24575"/>
                  </a:lnTo>
                  <a:lnTo>
                    <a:pt x="227857" y="6429"/>
                  </a:lnTo>
                  <a:lnTo>
                    <a:pt x="180009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66215" y="25296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4" y="52721"/>
                  </a:lnTo>
                  <a:lnTo>
                    <a:pt x="270854" y="24575"/>
                  </a:lnTo>
                  <a:lnTo>
                    <a:pt x="227857" y="6429"/>
                  </a:lnTo>
                  <a:lnTo>
                    <a:pt x="180009" y="0"/>
                  </a:lnTo>
                  <a:lnTo>
                    <a:pt x="132156" y="6429"/>
                  </a:lnTo>
                  <a:lnTo>
                    <a:pt x="89155" y="24575"/>
                  </a:lnTo>
                  <a:lnTo>
                    <a:pt x="52724" y="52721"/>
                  </a:lnTo>
                  <a:lnTo>
                    <a:pt x="24576" y="89151"/>
                  </a:lnTo>
                  <a:lnTo>
                    <a:pt x="6430" y="132150"/>
                  </a:lnTo>
                  <a:lnTo>
                    <a:pt x="0" y="180002"/>
                  </a:lnTo>
                  <a:lnTo>
                    <a:pt x="6430" y="227854"/>
                  </a:lnTo>
                  <a:lnTo>
                    <a:pt x="24576" y="270853"/>
                  </a:lnTo>
                  <a:lnTo>
                    <a:pt x="52724" y="307283"/>
                  </a:lnTo>
                  <a:lnTo>
                    <a:pt x="89155" y="335429"/>
                  </a:lnTo>
                  <a:lnTo>
                    <a:pt x="132156" y="353574"/>
                  </a:lnTo>
                  <a:lnTo>
                    <a:pt x="180009" y="360004"/>
                  </a:lnTo>
                  <a:lnTo>
                    <a:pt x="227857" y="353574"/>
                  </a:lnTo>
                  <a:lnTo>
                    <a:pt x="270854" y="335429"/>
                  </a:lnTo>
                  <a:lnTo>
                    <a:pt x="307284" y="307283"/>
                  </a:lnTo>
                  <a:lnTo>
                    <a:pt x="335430" y="270853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2143" y="2365777"/>
              <a:ext cx="751205" cy="279400"/>
            </a:xfrm>
            <a:custGeom>
              <a:avLst/>
              <a:gdLst/>
              <a:ahLst/>
              <a:cxnLst/>
              <a:rect l="l" t="t" r="r" b="b"/>
              <a:pathLst>
                <a:path w="751205" h="279400">
                  <a:moveTo>
                    <a:pt x="750624" y="27925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9771" y="2345597"/>
              <a:ext cx="35560" cy="57150"/>
            </a:xfrm>
            <a:custGeom>
              <a:avLst/>
              <a:gdLst/>
              <a:ahLst/>
              <a:cxnLst/>
              <a:rect l="l" t="t" r="r" b="b"/>
              <a:pathLst>
                <a:path w="35559" h="57150">
                  <a:moveTo>
                    <a:pt x="14087" y="56959"/>
                  </a:moveTo>
                  <a:lnTo>
                    <a:pt x="13915" y="44154"/>
                  </a:lnTo>
                  <a:lnTo>
                    <a:pt x="11069" y="33749"/>
                  </a:lnTo>
                  <a:lnTo>
                    <a:pt x="6210" y="25533"/>
                  </a:lnTo>
                  <a:lnTo>
                    <a:pt x="0" y="19297"/>
                  </a:lnTo>
                  <a:lnTo>
                    <a:pt x="8776" y="18636"/>
                  </a:lnTo>
                  <a:lnTo>
                    <a:pt x="17823" y="15594"/>
                  </a:lnTo>
                  <a:lnTo>
                    <a:pt x="26778" y="9578"/>
                  </a:lnTo>
                  <a:lnTo>
                    <a:pt x="35277" y="0"/>
                  </a:lnTo>
                </a:path>
              </a:pathLst>
            </a:custGeom>
            <a:ln w="50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3579" y="2366909"/>
              <a:ext cx="340995" cy="236854"/>
            </a:xfrm>
            <a:custGeom>
              <a:avLst/>
              <a:gdLst/>
              <a:ahLst/>
              <a:cxnLst/>
              <a:rect l="l" t="t" r="r" b="b"/>
              <a:pathLst>
                <a:path w="340994" h="236855">
                  <a:moveTo>
                    <a:pt x="340436" y="23673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1496" y="2355529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4">
                  <a:moveTo>
                    <a:pt x="4280" y="49987"/>
                  </a:moveTo>
                  <a:lnTo>
                    <a:pt x="7305" y="37519"/>
                  </a:lnTo>
                  <a:lnTo>
                    <a:pt x="7138" y="26713"/>
                  </a:lnTo>
                  <a:lnTo>
                    <a:pt x="4471" y="17529"/>
                  </a:lnTo>
                  <a:lnTo>
                    <a:pt x="0" y="9930"/>
                  </a:lnTo>
                  <a:lnTo>
                    <a:pt x="8681" y="11476"/>
                  </a:lnTo>
                  <a:lnTo>
                    <a:pt x="18218" y="10780"/>
                  </a:lnTo>
                  <a:lnTo>
                    <a:pt x="28407" y="7176"/>
                  </a:lnTo>
                  <a:lnTo>
                    <a:pt x="39041" y="0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05749" y="2366596"/>
              <a:ext cx="419734" cy="248920"/>
            </a:xfrm>
            <a:custGeom>
              <a:avLst/>
              <a:gdLst/>
              <a:ahLst/>
              <a:cxnLst/>
              <a:rect l="l" t="t" r="r" b="b"/>
              <a:pathLst>
                <a:path w="419735" h="248919">
                  <a:moveTo>
                    <a:pt x="0" y="248564"/>
                  </a:moveTo>
                  <a:lnTo>
                    <a:pt x="41932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89080" y="2352586"/>
              <a:ext cx="38735" cy="52705"/>
            </a:xfrm>
            <a:custGeom>
              <a:avLst/>
              <a:gdLst/>
              <a:ahLst/>
              <a:cxnLst/>
              <a:rect l="l" t="t" r="r" b="b"/>
              <a:pathLst>
                <a:path w="38735" h="52705">
                  <a:moveTo>
                    <a:pt x="0" y="0"/>
                  </a:moveTo>
                  <a:lnTo>
                    <a:pt x="10073" y="7917"/>
                  </a:lnTo>
                  <a:lnTo>
                    <a:pt x="19961" y="12245"/>
                  </a:lnTo>
                  <a:lnTo>
                    <a:pt x="29410" y="13629"/>
                  </a:lnTo>
                  <a:lnTo>
                    <a:pt x="38169" y="12717"/>
                  </a:lnTo>
                  <a:lnTo>
                    <a:pt x="33165" y="19963"/>
                  </a:lnTo>
                  <a:lnTo>
                    <a:pt x="29844" y="28917"/>
                  </a:lnTo>
                  <a:lnTo>
                    <a:pt x="28895" y="39669"/>
                  </a:lnTo>
                  <a:lnTo>
                    <a:pt x="31006" y="52307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21573" y="2365642"/>
              <a:ext cx="835660" cy="284480"/>
            </a:xfrm>
            <a:custGeom>
              <a:avLst/>
              <a:gdLst/>
              <a:ahLst/>
              <a:cxnLst/>
              <a:rect l="l" t="t" r="r" b="b"/>
              <a:pathLst>
                <a:path w="835660" h="284480">
                  <a:moveTo>
                    <a:pt x="0" y="284329"/>
                  </a:moveTo>
                  <a:lnTo>
                    <a:pt x="83507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24345" y="2344560"/>
              <a:ext cx="34925" cy="57785"/>
            </a:xfrm>
            <a:custGeom>
              <a:avLst/>
              <a:gdLst/>
              <a:ahLst/>
              <a:cxnLst/>
              <a:rect l="l" t="t" r="r" b="b"/>
              <a:pathLst>
                <a:path w="34925" h="57785">
                  <a:moveTo>
                    <a:pt x="0" y="0"/>
                  </a:moveTo>
                  <a:lnTo>
                    <a:pt x="8222" y="9808"/>
                  </a:lnTo>
                  <a:lnTo>
                    <a:pt x="17000" y="16068"/>
                  </a:lnTo>
                  <a:lnTo>
                    <a:pt x="25954" y="19361"/>
                  </a:lnTo>
                  <a:lnTo>
                    <a:pt x="34704" y="20267"/>
                  </a:lnTo>
                  <a:lnTo>
                    <a:pt x="28325" y="26324"/>
                  </a:lnTo>
                  <a:lnTo>
                    <a:pt x="23240" y="34396"/>
                  </a:lnTo>
                  <a:lnTo>
                    <a:pt x="20105" y="44712"/>
                  </a:lnTo>
                  <a:lnTo>
                    <a:pt x="19575" y="5750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6195" y="1996804"/>
              <a:ext cx="810260" cy="346075"/>
            </a:xfrm>
            <a:custGeom>
              <a:avLst/>
              <a:gdLst/>
              <a:ahLst/>
              <a:cxnLst/>
              <a:rect l="l" t="t" r="r" b="b"/>
              <a:pathLst>
                <a:path w="810260" h="346075">
                  <a:moveTo>
                    <a:pt x="0" y="345608"/>
                  </a:moveTo>
                  <a:lnTo>
                    <a:pt x="0" y="0"/>
                  </a:lnTo>
                  <a:lnTo>
                    <a:pt x="378011" y="0"/>
                  </a:lnTo>
                  <a:lnTo>
                    <a:pt x="378011" y="345608"/>
                  </a:lnTo>
                  <a:lnTo>
                    <a:pt x="0" y="345608"/>
                  </a:lnTo>
                  <a:close/>
                </a:path>
                <a:path w="810260" h="346075">
                  <a:moveTo>
                    <a:pt x="432012" y="345608"/>
                  </a:moveTo>
                  <a:lnTo>
                    <a:pt x="432012" y="0"/>
                  </a:lnTo>
                  <a:lnTo>
                    <a:pt x="810014" y="0"/>
                  </a:lnTo>
                  <a:lnTo>
                    <a:pt x="810014" y="345608"/>
                  </a:lnTo>
                  <a:lnTo>
                    <a:pt x="432012" y="345608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46074" y="1899572"/>
            <a:ext cx="995044" cy="4438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ts val="2000"/>
              </a:lnSpc>
              <a:spcBef>
                <a:spcPts val="120"/>
              </a:spcBef>
            </a:pP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baseline="-13071" sz="2550" spc="-7">
                <a:latin typeface="Calibri"/>
                <a:cs typeface="Calibri"/>
              </a:rPr>
              <a:t>.</a:t>
            </a:r>
            <a:endParaRPr baseline="-13071" sz="2550">
              <a:latin typeface="Calibri"/>
              <a:cs typeface="Calibri"/>
            </a:endParaRPr>
          </a:p>
          <a:p>
            <a:pPr marL="38100">
              <a:lnSpc>
                <a:spcPts val="1280"/>
              </a:lnSpc>
            </a:pPr>
            <a:r>
              <a:rPr dirty="0" sz="1100" spc="10">
                <a:latin typeface="Calibri"/>
                <a:cs typeface="Calibri"/>
              </a:rPr>
              <a:t>maker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43482" y="1928787"/>
            <a:ext cx="403860" cy="85153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265"/>
              </a:spcBef>
              <a:tabLst>
                <a:tab pos="336550" algn="l"/>
              </a:tabLst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62865">
              <a:lnSpc>
                <a:spcPct val="100000"/>
              </a:lnSpc>
              <a:spcBef>
                <a:spcPts val="765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78228" y="1996804"/>
            <a:ext cx="378460" cy="346075"/>
          </a:xfrm>
          <a:custGeom>
            <a:avLst/>
            <a:gdLst/>
            <a:ahLst/>
            <a:cxnLst/>
            <a:rect l="l" t="t" r="r" b="b"/>
            <a:pathLst>
              <a:path w="378460" h="346075">
                <a:moveTo>
                  <a:pt x="0" y="345608"/>
                </a:moveTo>
                <a:lnTo>
                  <a:pt x="0" y="0"/>
                </a:lnTo>
                <a:lnTo>
                  <a:pt x="378015" y="0"/>
                </a:lnTo>
                <a:lnTo>
                  <a:pt x="378015" y="345608"/>
                </a:lnTo>
                <a:lnTo>
                  <a:pt x="0" y="345608"/>
                </a:lnTo>
                <a:close/>
              </a:path>
            </a:pathLst>
          </a:custGeom>
          <a:ln w="10122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983485" y="1979661"/>
            <a:ext cx="82740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Tower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10244" y="1996804"/>
            <a:ext cx="378460" cy="346075"/>
          </a:xfrm>
          <a:custGeom>
            <a:avLst/>
            <a:gdLst/>
            <a:ahLst/>
            <a:cxnLst/>
            <a:rect l="l" t="t" r="r" b="b"/>
            <a:pathLst>
              <a:path w="378460" h="346075">
                <a:moveTo>
                  <a:pt x="0" y="345608"/>
                </a:moveTo>
                <a:lnTo>
                  <a:pt x="0" y="0"/>
                </a:lnTo>
                <a:lnTo>
                  <a:pt x="378002" y="0"/>
                </a:lnTo>
                <a:lnTo>
                  <a:pt x="378002" y="345608"/>
                </a:lnTo>
                <a:lnTo>
                  <a:pt x="0" y="345608"/>
                </a:lnTo>
                <a:close/>
              </a:path>
            </a:pathLst>
          </a:custGeom>
          <a:ln w="10122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640" y="1555648"/>
            <a:ext cx="283464" cy="36393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3236" y="1555191"/>
            <a:ext cx="278327" cy="36484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335481" y="1623232"/>
            <a:ext cx="512445" cy="2882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  <a:tab pos="444500" algn="l"/>
              </a:tabLst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0851" y="1553819"/>
            <a:ext cx="277063" cy="36758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21026" y="1559946"/>
            <a:ext cx="280720" cy="361462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173545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We</a:t>
            </a:r>
            <a:r>
              <a:rPr dirty="0" spc="105"/>
              <a:t> </a:t>
            </a:r>
            <a:r>
              <a:rPr dirty="0" spc="5"/>
              <a:t>make</a:t>
            </a:r>
            <a:r>
              <a:rPr dirty="0" spc="110"/>
              <a:t> </a:t>
            </a:r>
            <a:r>
              <a:rPr dirty="0" spc="15"/>
              <a:t>a</a:t>
            </a:r>
            <a:r>
              <a:rPr dirty="0" spc="105"/>
              <a:t> </a:t>
            </a:r>
            <a:r>
              <a:rPr dirty="0" spc="-25"/>
              <a:t>few</a:t>
            </a:r>
            <a:r>
              <a:rPr dirty="0" spc="110"/>
              <a:t> </a:t>
            </a:r>
            <a:r>
              <a:rPr dirty="0" spc="5"/>
              <a:t>observations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264395" y="310882"/>
            <a:ext cx="2268855" cy="16446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>
                <a:latin typeface="Calibri"/>
                <a:cs typeface="Calibri"/>
              </a:rPr>
              <a:t>All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 spc="15">
                <a:latin typeface="Calibri"/>
                <a:cs typeface="Calibri"/>
              </a:rPr>
              <a:t>“tower” functions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25">
                <a:latin typeface="Calibri"/>
                <a:cs typeface="Calibri"/>
              </a:rPr>
              <a:t>sim-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ilar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only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their  </a:t>
            </a:r>
            <a:r>
              <a:rPr dirty="0" sz="1100" spc="10">
                <a:latin typeface="Calibri"/>
                <a:cs typeface="Calibri"/>
              </a:rPr>
              <a:t>heights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x-axis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black </a:t>
            </a:r>
            <a:r>
              <a:rPr dirty="0" sz="1100" spc="25">
                <a:latin typeface="Calibri"/>
                <a:cs typeface="Calibri"/>
              </a:rPr>
              <a:t>box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takes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original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con-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structs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15">
                <a:latin typeface="Calibri"/>
                <a:cs typeface="Calibri"/>
              </a:rPr>
              <a:t>a simple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5">
                <a:latin typeface="Calibri"/>
                <a:cs typeface="Calibri"/>
              </a:rPr>
              <a:t>just </a:t>
            </a:r>
            <a:r>
              <a:rPr dirty="0" sz="1100" spc="20">
                <a:latin typeface="Calibri"/>
                <a:cs typeface="Calibri"/>
              </a:rPr>
              <a:t>add </a:t>
            </a:r>
            <a:r>
              <a:rPr dirty="0" sz="1100" spc="10">
                <a:latin typeface="Calibri"/>
                <a:cs typeface="Calibri"/>
              </a:rPr>
              <a:t>them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ap-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proximate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3" name="object 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76"/>
                  </a:moveTo>
                  <a:lnTo>
                    <a:pt x="50" y="76"/>
                  </a:lnTo>
                  <a:lnTo>
                    <a:pt x="50" y="118567"/>
                  </a:lnTo>
                  <a:lnTo>
                    <a:pt x="2880055" y="118567"/>
                  </a:lnTo>
                  <a:lnTo>
                    <a:pt x="2880055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80055" y="312158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975355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1115" y="1991724"/>
            <a:ext cx="2100580" cy="903605"/>
            <a:chOff x="461115" y="1991724"/>
            <a:chExt cx="2100580" cy="903605"/>
          </a:xfrm>
        </p:grpSpPr>
        <p:sp>
          <p:nvSpPr>
            <p:cNvPr id="3" name="object 3"/>
            <p:cNvSpPr/>
            <p:nvPr/>
          </p:nvSpPr>
          <p:spPr>
            <a:xfrm>
              <a:off x="1366215" y="25296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9" y="0"/>
                  </a:moveTo>
                  <a:lnTo>
                    <a:pt x="132156" y="6429"/>
                  </a:lnTo>
                  <a:lnTo>
                    <a:pt x="89155" y="24575"/>
                  </a:lnTo>
                  <a:lnTo>
                    <a:pt x="52724" y="52721"/>
                  </a:lnTo>
                  <a:lnTo>
                    <a:pt x="24576" y="89151"/>
                  </a:lnTo>
                  <a:lnTo>
                    <a:pt x="6430" y="132150"/>
                  </a:lnTo>
                  <a:lnTo>
                    <a:pt x="0" y="180002"/>
                  </a:lnTo>
                  <a:lnTo>
                    <a:pt x="6430" y="227854"/>
                  </a:lnTo>
                  <a:lnTo>
                    <a:pt x="24576" y="270853"/>
                  </a:lnTo>
                  <a:lnTo>
                    <a:pt x="52724" y="307283"/>
                  </a:lnTo>
                  <a:lnTo>
                    <a:pt x="89155" y="335429"/>
                  </a:lnTo>
                  <a:lnTo>
                    <a:pt x="132156" y="353574"/>
                  </a:lnTo>
                  <a:lnTo>
                    <a:pt x="180009" y="360004"/>
                  </a:lnTo>
                  <a:lnTo>
                    <a:pt x="227857" y="353574"/>
                  </a:lnTo>
                  <a:lnTo>
                    <a:pt x="270854" y="335429"/>
                  </a:lnTo>
                  <a:lnTo>
                    <a:pt x="307284" y="307283"/>
                  </a:lnTo>
                  <a:lnTo>
                    <a:pt x="335430" y="270853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4" y="52721"/>
                  </a:lnTo>
                  <a:lnTo>
                    <a:pt x="270854" y="24575"/>
                  </a:lnTo>
                  <a:lnTo>
                    <a:pt x="227857" y="6429"/>
                  </a:lnTo>
                  <a:lnTo>
                    <a:pt x="180009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66215" y="25296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4" y="52721"/>
                  </a:lnTo>
                  <a:lnTo>
                    <a:pt x="270854" y="24575"/>
                  </a:lnTo>
                  <a:lnTo>
                    <a:pt x="227857" y="6429"/>
                  </a:lnTo>
                  <a:lnTo>
                    <a:pt x="180009" y="0"/>
                  </a:lnTo>
                  <a:lnTo>
                    <a:pt x="132156" y="6429"/>
                  </a:lnTo>
                  <a:lnTo>
                    <a:pt x="89155" y="24575"/>
                  </a:lnTo>
                  <a:lnTo>
                    <a:pt x="52724" y="52721"/>
                  </a:lnTo>
                  <a:lnTo>
                    <a:pt x="24576" y="89151"/>
                  </a:lnTo>
                  <a:lnTo>
                    <a:pt x="6430" y="132150"/>
                  </a:lnTo>
                  <a:lnTo>
                    <a:pt x="0" y="180002"/>
                  </a:lnTo>
                  <a:lnTo>
                    <a:pt x="6430" y="227854"/>
                  </a:lnTo>
                  <a:lnTo>
                    <a:pt x="24576" y="270853"/>
                  </a:lnTo>
                  <a:lnTo>
                    <a:pt x="52724" y="307283"/>
                  </a:lnTo>
                  <a:lnTo>
                    <a:pt x="89155" y="335429"/>
                  </a:lnTo>
                  <a:lnTo>
                    <a:pt x="132156" y="353574"/>
                  </a:lnTo>
                  <a:lnTo>
                    <a:pt x="180009" y="360004"/>
                  </a:lnTo>
                  <a:lnTo>
                    <a:pt x="227857" y="353574"/>
                  </a:lnTo>
                  <a:lnTo>
                    <a:pt x="270854" y="335429"/>
                  </a:lnTo>
                  <a:lnTo>
                    <a:pt x="307284" y="307283"/>
                  </a:lnTo>
                  <a:lnTo>
                    <a:pt x="335430" y="270853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2143" y="2365777"/>
              <a:ext cx="751205" cy="279400"/>
            </a:xfrm>
            <a:custGeom>
              <a:avLst/>
              <a:gdLst/>
              <a:ahLst/>
              <a:cxnLst/>
              <a:rect l="l" t="t" r="r" b="b"/>
              <a:pathLst>
                <a:path w="751205" h="279400">
                  <a:moveTo>
                    <a:pt x="750624" y="27925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9771" y="2345597"/>
              <a:ext cx="35560" cy="57150"/>
            </a:xfrm>
            <a:custGeom>
              <a:avLst/>
              <a:gdLst/>
              <a:ahLst/>
              <a:cxnLst/>
              <a:rect l="l" t="t" r="r" b="b"/>
              <a:pathLst>
                <a:path w="35559" h="57150">
                  <a:moveTo>
                    <a:pt x="14087" y="56959"/>
                  </a:moveTo>
                  <a:lnTo>
                    <a:pt x="13915" y="44154"/>
                  </a:lnTo>
                  <a:lnTo>
                    <a:pt x="11069" y="33749"/>
                  </a:lnTo>
                  <a:lnTo>
                    <a:pt x="6210" y="25533"/>
                  </a:lnTo>
                  <a:lnTo>
                    <a:pt x="0" y="19297"/>
                  </a:lnTo>
                  <a:lnTo>
                    <a:pt x="8776" y="18636"/>
                  </a:lnTo>
                  <a:lnTo>
                    <a:pt x="17823" y="15594"/>
                  </a:lnTo>
                  <a:lnTo>
                    <a:pt x="26778" y="9578"/>
                  </a:lnTo>
                  <a:lnTo>
                    <a:pt x="35277" y="0"/>
                  </a:lnTo>
                </a:path>
              </a:pathLst>
            </a:custGeom>
            <a:ln w="50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53579" y="2366909"/>
              <a:ext cx="340995" cy="236854"/>
            </a:xfrm>
            <a:custGeom>
              <a:avLst/>
              <a:gdLst/>
              <a:ahLst/>
              <a:cxnLst/>
              <a:rect l="l" t="t" r="r" b="b"/>
              <a:pathLst>
                <a:path w="340994" h="236855">
                  <a:moveTo>
                    <a:pt x="340436" y="23673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1496" y="2355529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4">
                  <a:moveTo>
                    <a:pt x="4280" y="49987"/>
                  </a:moveTo>
                  <a:lnTo>
                    <a:pt x="7305" y="37519"/>
                  </a:lnTo>
                  <a:lnTo>
                    <a:pt x="7138" y="26713"/>
                  </a:lnTo>
                  <a:lnTo>
                    <a:pt x="4471" y="17529"/>
                  </a:lnTo>
                  <a:lnTo>
                    <a:pt x="0" y="9930"/>
                  </a:lnTo>
                  <a:lnTo>
                    <a:pt x="8681" y="11476"/>
                  </a:lnTo>
                  <a:lnTo>
                    <a:pt x="18218" y="10780"/>
                  </a:lnTo>
                  <a:lnTo>
                    <a:pt x="28407" y="7176"/>
                  </a:lnTo>
                  <a:lnTo>
                    <a:pt x="39041" y="0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05749" y="2366596"/>
              <a:ext cx="419734" cy="248920"/>
            </a:xfrm>
            <a:custGeom>
              <a:avLst/>
              <a:gdLst/>
              <a:ahLst/>
              <a:cxnLst/>
              <a:rect l="l" t="t" r="r" b="b"/>
              <a:pathLst>
                <a:path w="419735" h="248919">
                  <a:moveTo>
                    <a:pt x="0" y="248564"/>
                  </a:moveTo>
                  <a:lnTo>
                    <a:pt x="41932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89080" y="2352586"/>
              <a:ext cx="38735" cy="52705"/>
            </a:xfrm>
            <a:custGeom>
              <a:avLst/>
              <a:gdLst/>
              <a:ahLst/>
              <a:cxnLst/>
              <a:rect l="l" t="t" r="r" b="b"/>
              <a:pathLst>
                <a:path w="38735" h="52705">
                  <a:moveTo>
                    <a:pt x="0" y="0"/>
                  </a:moveTo>
                  <a:lnTo>
                    <a:pt x="10073" y="7917"/>
                  </a:lnTo>
                  <a:lnTo>
                    <a:pt x="19961" y="12245"/>
                  </a:lnTo>
                  <a:lnTo>
                    <a:pt x="29410" y="13629"/>
                  </a:lnTo>
                  <a:lnTo>
                    <a:pt x="38169" y="12717"/>
                  </a:lnTo>
                  <a:lnTo>
                    <a:pt x="33165" y="19963"/>
                  </a:lnTo>
                  <a:lnTo>
                    <a:pt x="29844" y="28917"/>
                  </a:lnTo>
                  <a:lnTo>
                    <a:pt x="28895" y="39669"/>
                  </a:lnTo>
                  <a:lnTo>
                    <a:pt x="31006" y="52307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21573" y="2365642"/>
              <a:ext cx="835660" cy="284480"/>
            </a:xfrm>
            <a:custGeom>
              <a:avLst/>
              <a:gdLst/>
              <a:ahLst/>
              <a:cxnLst/>
              <a:rect l="l" t="t" r="r" b="b"/>
              <a:pathLst>
                <a:path w="835660" h="284480">
                  <a:moveTo>
                    <a:pt x="0" y="284329"/>
                  </a:moveTo>
                  <a:lnTo>
                    <a:pt x="83507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524345" y="2344560"/>
              <a:ext cx="34925" cy="57785"/>
            </a:xfrm>
            <a:custGeom>
              <a:avLst/>
              <a:gdLst/>
              <a:ahLst/>
              <a:cxnLst/>
              <a:rect l="l" t="t" r="r" b="b"/>
              <a:pathLst>
                <a:path w="34925" h="57785">
                  <a:moveTo>
                    <a:pt x="0" y="0"/>
                  </a:moveTo>
                  <a:lnTo>
                    <a:pt x="8222" y="9808"/>
                  </a:lnTo>
                  <a:lnTo>
                    <a:pt x="17000" y="16068"/>
                  </a:lnTo>
                  <a:lnTo>
                    <a:pt x="25954" y="19361"/>
                  </a:lnTo>
                  <a:lnTo>
                    <a:pt x="34704" y="20267"/>
                  </a:lnTo>
                  <a:lnTo>
                    <a:pt x="28325" y="26324"/>
                  </a:lnTo>
                  <a:lnTo>
                    <a:pt x="23240" y="34396"/>
                  </a:lnTo>
                  <a:lnTo>
                    <a:pt x="20105" y="44712"/>
                  </a:lnTo>
                  <a:lnTo>
                    <a:pt x="19575" y="5750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6195" y="1996804"/>
              <a:ext cx="810260" cy="346075"/>
            </a:xfrm>
            <a:custGeom>
              <a:avLst/>
              <a:gdLst/>
              <a:ahLst/>
              <a:cxnLst/>
              <a:rect l="l" t="t" r="r" b="b"/>
              <a:pathLst>
                <a:path w="810260" h="346075">
                  <a:moveTo>
                    <a:pt x="0" y="345608"/>
                  </a:moveTo>
                  <a:lnTo>
                    <a:pt x="0" y="0"/>
                  </a:lnTo>
                  <a:lnTo>
                    <a:pt x="378011" y="0"/>
                  </a:lnTo>
                  <a:lnTo>
                    <a:pt x="378011" y="345608"/>
                  </a:lnTo>
                  <a:lnTo>
                    <a:pt x="0" y="345608"/>
                  </a:lnTo>
                  <a:close/>
                </a:path>
                <a:path w="810260" h="346075">
                  <a:moveTo>
                    <a:pt x="432012" y="345608"/>
                  </a:moveTo>
                  <a:lnTo>
                    <a:pt x="432012" y="0"/>
                  </a:lnTo>
                  <a:lnTo>
                    <a:pt x="810014" y="0"/>
                  </a:lnTo>
                  <a:lnTo>
                    <a:pt x="810014" y="345608"/>
                  </a:lnTo>
                  <a:lnTo>
                    <a:pt x="432012" y="345608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46074" y="1899572"/>
            <a:ext cx="995044" cy="4438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ts val="2000"/>
              </a:lnSpc>
              <a:spcBef>
                <a:spcPts val="120"/>
              </a:spcBef>
            </a:pP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baseline="-13071" sz="2550" spc="-7">
                <a:latin typeface="Calibri"/>
                <a:cs typeface="Calibri"/>
              </a:rPr>
              <a:t>.</a:t>
            </a:r>
            <a:endParaRPr baseline="-13071" sz="2550">
              <a:latin typeface="Calibri"/>
              <a:cs typeface="Calibri"/>
            </a:endParaRPr>
          </a:p>
          <a:p>
            <a:pPr marL="38100">
              <a:lnSpc>
                <a:spcPts val="1280"/>
              </a:lnSpc>
            </a:pPr>
            <a:r>
              <a:rPr dirty="0" sz="1100" spc="10">
                <a:latin typeface="Calibri"/>
                <a:cs typeface="Calibri"/>
              </a:rPr>
              <a:t>maker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3482" y="1928787"/>
            <a:ext cx="403860" cy="85153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265"/>
              </a:spcBef>
              <a:tabLst>
                <a:tab pos="336550" algn="l"/>
              </a:tabLst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62865">
              <a:lnSpc>
                <a:spcPct val="100000"/>
              </a:lnSpc>
              <a:spcBef>
                <a:spcPts val="765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78228" y="1996804"/>
            <a:ext cx="378460" cy="346075"/>
          </a:xfrm>
          <a:custGeom>
            <a:avLst/>
            <a:gdLst/>
            <a:ahLst/>
            <a:cxnLst/>
            <a:rect l="l" t="t" r="r" b="b"/>
            <a:pathLst>
              <a:path w="378460" h="346075">
                <a:moveTo>
                  <a:pt x="0" y="345608"/>
                </a:moveTo>
                <a:lnTo>
                  <a:pt x="0" y="0"/>
                </a:lnTo>
                <a:lnTo>
                  <a:pt x="378015" y="0"/>
                </a:lnTo>
                <a:lnTo>
                  <a:pt x="378015" y="345608"/>
                </a:lnTo>
                <a:lnTo>
                  <a:pt x="0" y="345608"/>
                </a:lnTo>
                <a:close/>
              </a:path>
            </a:pathLst>
          </a:custGeom>
          <a:ln w="10122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983485" y="1979661"/>
            <a:ext cx="82740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Tower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10244" y="1996804"/>
            <a:ext cx="378460" cy="346075"/>
          </a:xfrm>
          <a:custGeom>
            <a:avLst/>
            <a:gdLst/>
            <a:ahLst/>
            <a:cxnLst/>
            <a:rect l="l" t="t" r="r" b="b"/>
            <a:pathLst>
              <a:path w="378460" h="346075">
                <a:moveTo>
                  <a:pt x="0" y="345608"/>
                </a:moveTo>
                <a:lnTo>
                  <a:pt x="0" y="0"/>
                </a:lnTo>
                <a:lnTo>
                  <a:pt x="378002" y="0"/>
                </a:lnTo>
                <a:lnTo>
                  <a:pt x="378002" y="345608"/>
                </a:lnTo>
                <a:lnTo>
                  <a:pt x="0" y="345608"/>
                </a:lnTo>
                <a:close/>
              </a:path>
            </a:pathLst>
          </a:custGeom>
          <a:ln w="10122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75640" y="1012507"/>
            <a:ext cx="2226310" cy="909319"/>
            <a:chOff x="475640" y="1012507"/>
            <a:chExt cx="2226310" cy="909319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640" y="1555648"/>
              <a:ext cx="283464" cy="3639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236" y="1555191"/>
              <a:ext cx="278327" cy="36484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66215" y="101758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9" y="0"/>
                  </a:moveTo>
                  <a:lnTo>
                    <a:pt x="132156" y="6429"/>
                  </a:lnTo>
                  <a:lnTo>
                    <a:pt x="89155" y="24573"/>
                  </a:lnTo>
                  <a:lnTo>
                    <a:pt x="52724" y="52717"/>
                  </a:lnTo>
                  <a:lnTo>
                    <a:pt x="24576" y="89146"/>
                  </a:lnTo>
                  <a:lnTo>
                    <a:pt x="6430" y="132144"/>
                  </a:lnTo>
                  <a:lnTo>
                    <a:pt x="0" y="179997"/>
                  </a:lnTo>
                  <a:lnTo>
                    <a:pt x="6430" y="227850"/>
                  </a:lnTo>
                  <a:lnTo>
                    <a:pt x="24576" y="270851"/>
                  </a:lnTo>
                  <a:lnTo>
                    <a:pt x="52724" y="307282"/>
                  </a:lnTo>
                  <a:lnTo>
                    <a:pt x="89155" y="335430"/>
                  </a:lnTo>
                  <a:lnTo>
                    <a:pt x="132156" y="353576"/>
                  </a:lnTo>
                  <a:lnTo>
                    <a:pt x="180009" y="360006"/>
                  </a:lnTo>
                  <a:lnTo>
                    <a:pt x="227857" y="353576"/>
                  </a:lnTo>
                  <a:lnTo>
                    <a:pt x="270854" y="335430"/>
                  </a:lnTo>
                  <a:lnTo>
                    <a:pt x="307284" y="307282"/>
                  </a:lnTo>
                  <a:lnTo>
                    <a:pt x="335430" y="270851"/>
                  </a:lnTo>
                  <a:lnTo>
                    <a:pt x="353576" y="227850"/>
                  </a:lnTo>
                  <a:lnTo>
                    <a:pt x="360006" y="179997"/>
                  </a:lnTo>
                  <a:lnTo>
                    <a:pt x="353576" y="132144"/>
                  </a:lnTo>
                  <a:lnTo>
                    <a:pt x="335430" y="89146"/>
                  </a:lnTo>
                  <a:lnTo>
                    <a:pt x="307284" y="52717"/>
                  </a:lnTo>
                  <a:lnTo>
                    <a:pt x="270854" y="24573"/>
                  </a:lnTo>
                  <a:lnTo>
                    <a:pt x="227857" y="6429"/>
                  </a:lnTo>
                  <a:lnTo>
                    <a:pt x="180009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66215" y="101758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79997"/>
                  </a:moveTo>
                  <a:lnTo>
                    <a:pt x="353576" y="132144"/>
                  </a:lnTo>
                  <a:lnTo>
                    <a:pt x="335430" y="89146"/>
                  </a:lnTo>
                  <a:lnTo>
                    <a:pt x="307284" y="52717"/>
                  </a:lnTo>
                  <a:lnTo>
                    <a:pt x="270854" y="24573"/>
                  </a:lnTo>
                  <a:lnTo>
                    <a:pt x="227857" y="6429"/>
                  </a:lnTo>
                  <a:lnTo>
                    <a:pt x="180009" y="0"/>
                  </a:lnTo>
                  <a:lnTo>
                    <a:pt x="132156" y="6429"/>
                  </a:lnTo>
                  <a:lnTo>
                    <a:pt x="89155" y="24573"/>
                  </a:lnTo>
                  <a:lnTo>
                    <a:pt x="52724" y="52717"/>
                  </a:lnTo>
                  <a:lnTo>
                    <a:pt x="24576" y="89146"/>
                  </a:lnTo>
                  <a:lnTo>
                    <a:pt x="6430" y="132144"/>
                  </a:lnTo>
                  <a:lnTo>
                    <a:pt x="0" y="179997"/>
                  </a:lnTo>
                  <a:lnTo>
                    <a:pt x="6430" y="227850"/>
                  </a:lnTo>
                  <a:lnTo>
                    <a:pt x="24576" y="270851"/>
                  </a:lnTo>
                  <a:lnTo>
                    <a:pt x="52724" y="307282"/>
                  </a:lnTo>
                  <a:lnTo>
                    <a:pt x="89155" y="335430"/>
                  </a:lnTo>
                  <a:lnTo>
                    <a:pt x="132156" y="353576"/>
                  </a:lnTo>
                  <a:lnTo>
                    <a:pt x="180009" y="360006"/>
                  </a:lnTo>
                  <a:lnTo>
                    <a:pt x="227857" y="353576"/>
                  </a:lnTo>
                  <a:lnTo>
                    <a:pt x="270854" y="335430"/>
                  </a:lnTo>
                  <a:lnTo>
                    <a:pt x="307284" y="307282"/>
                  </a:lnTo>
                  <a:lnTo>
                    <a:pt x="335430" y="270851"/>
                  </a:lnTo>
                  <a:lnTo>
                    <a:pt x="353576" y="227850"/>
                  </a:lnTo>
                  <a:lnTo>
                    <a:pt x="360006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7397" y="1263853"/>
              <a:ext cx="751205" cy="279400"/>
            </a:xfrm>
            <a:custGeom>
              <a:avLst/>
              <a:gdLst/>
              <a:ahLst/>
              <a:cxnLst/>
              <a:rect l="l" t="t" r="r" b="b"/>
              <a:pathLst>
                <a:path w="751205" h="279400">
                  <a:moveTo>
                    <a:pt x="0" y="279342"/>
                  </a:moveTo>
                  <a:lnTo>
                    <a:pt x="75063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35113" y="1243669"/>
              <a:ext cx="35560" cy="57150"/>
            </a:xfrm>
            <a:custGeom>
              <a:avLst/>
              <a:gdLst/>
              <a:ahLst/>
              <a:cxnLst/>
              <a:rect l="l" t="t" r="r" b="b"/>
              <a:pathLst>
                <a:path w="35559" h="57150">
                  <a:moveTo>
                    <a:pt x="0" y="0"/>
                  </a:moveTo>
                  <a:lnTo>
                    <a:pt x="8500" y="9578"/>
                  </a:lnTo>
                  <a:lnTo>
                    <a:pt x="17455" y="15592"/>
                  </a:lnTo>
                  <a:lnTo>
                    <a:pt x="26503" y="18634"/>
                  </a:lnTo>
                  <a:lnTo>
                    <a:pt x="35280" y="19294"/>
                  </a:lnTo>
                  <a:lnTo>
                    <a:pt x="29070" y="25531"/>
                  </a:lnTo>
                  <a:lnTo>
                    <a:pt x="24211" y="33748"/>
                  </a:lnTo>
                  <a:lnTo>
                    <a:pt x="21366" y="44154"/>
                  </a:lnTo>
                  <a:lnTo>
                    <a:pt x="21196" y="56959"/>
                  </a:lnTo>
                </a:path>
              </a:pathLst>
            </a:custGeom>
            <a:ln w="50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49413" y="1306372"/>
              <a:ext cx="340995" cy="236854"/>
            </a:xfrm>
            <a:custGeom>
              <a:avLst/>
              <a:gdLst/>
              <a:ahLst/>
              <a:cxnLst/>
              <a:rect l="l" t="t" r="r" b="b"/>
              <a:pathLst>
                <a:path w="340994" h="236855">
                  <a:moveTo>
                    <a:pt x="0" y="236823"/>
                  </a:moveTo>
                  <a:lnTo>
                    <a:pt x="34043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52884" y="1295000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37" y="7175"/>
                  </a:lnTo>
                  <a:lnTo>
                    <a:pt x="20827" y="10777"/>
                  </a:lnTo>
                  <a:lnTo>
                    <a:pt x="30366" y="11472"/>
                  </a:lnTo>
                  <a:lnTo>
                    <a:pt x="39048" y="9924"/>
                  </a:lnTo>
                  <a:lnTo>
                    <a:pt x="34577" y="17525"/>
                  </a:lnTo>
                  <a:lnTo>
                    <a:pt x="31912" y="26711"/>
                  </a:lnTo>
                  <a:lnTo>
                    <a:pt x="31746" y="37518"/>
                  </a:lnTo>
                  <a:lnTo>
                    <a:pt x="34774" y="49987"/>
                  </a:lnTo>
                </a:path>
              </a:pathLst>
            </a:custGeom>
            <a:ln w="5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851" y="1553819"/>
              <a:ext cx="277063" cy="3675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1026" y="1559946"/>
              <a:ext cx="280720" cy="36146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5481" y="1048059"/>
            <a:ext cx="512445" cy="86296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56210">
              <a:lnSpc>
                <a:spcPct val="100000"/>
              </a:lnSpc>
              <a:spcBef>
                <a:spcPts val="350"/>
              </a:spcBef>
            </a:pP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28600" algn="l"/>
                <a:tab pos="444500" algn="l"/>
              </a:tabLst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  <a:tabLst>
                <a:tab pos="228600" algn="l"/>
                <a:tab pos="444500" algn="l"/>
              </a:tabLst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86181" y="81613"/>
            <a:ext cx="2921635" cy="1486535"/>
            <a:chOff x="286181" y="81613"/>
            <a:chExt cx="2921635" cy="1486535"/>
          </a:xfrm>
        </p:grpSpPr>
        <p:sp>
          <p:nvSpPr>
            <p:cNvPr id="32" name="object 32"/>
            <p:cNvSpPr/>
            <p:nvPr/>
          </p:nvSpPr>
          <p:spPr>
            <a:xfrm>
              <a:off x="1710105" y="1294549"/>
              <a:ext cx="419734" cy="248920"/>
            </a:xfrm>
            <a:custGeom>
              <a:avLst/>
              <a:gdLst/>
              <a:ahLst/>
              <a:cxnLst/>
              <a:rect l="l" t="t" r="r" b="b"/>
              <a:pathLst>
                <a:path w="419735" h="248919">
                  <a:moveTo>
                    <a:pt x="419328" y="24864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07921" y="1280541"/>
              <a:ext cx="38735" cy="52705"/>
            </a:xfrm>
            <a:custGeom>
              <a:avLst/>
              <a:gdLst/>
              <a:ahLst/>
              <a:cxnLst/>
              <a:rect l="l" t="t" r="r" b="b"/>
              <a:pathLst>
                <a:path w="38735" h="52705">
                  <a:moveTo>
                    <a:pt x="7157" y="52307"/>
                  </a:moveTo>
                  <a:lnTo>
                    <a:pt x="9270" y="39668"/>
                  </a:lnTo>
                  <a:lnTo>
                    <a:pt x="8323" y="28915"/>
                  </a:lnTo>
                  <a:lnTo>
                    <a:pt x="5003" y="19960"/>
                  </a:lnTo>
                  <a:lnTo>
                    <a:pt x="0" y="12712"/>
                  </a:lnTo>
                  <a:lnTo>
                    <a:pt x="8759" y="13626"/>
                  </a:lnTo>
                  <a:lnTo>
                    <a:pt x="18210" y="12243"/>
                  </a:lnTo>
                  <a:lnTo>
                    <a:pt x="28099" y="7916"/>
                  </a:lnTo>
                  <a:lnTo>
                    <a:pt x="38175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26361" y="1258773"/>
              <a:ext cx="835660" cy="284480"/>
            </a:xfrm>
            <a:custGeom>
              <a:avLst/>
              <a:gdLst/>
              <a:ahLst/>
              <a:cxnLst/>
              <a:rect l="l" t="t" r="r" b="b"/>
              <a:pathLst>
                <a:path w="835660" h="284480">
                  <a:moveTo>
                    <a:pt x="835075" y="28442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23961" y="1237695"/>
              <a:ext cx="34925" cy="57785"/>
            </a:xfrm>
            <a:custGeom>
              <a:avLst/>
              <a:gdLst/>
              <a:ahLst/>
              <a:cxnLst/>
              <a:rect l="l" t="t" r="r" b="b"/>
              <a:pathLst>
                <a:path w="34925" h="57784">
                  <a:moveTo>
                    <a:pt x="15125" y="57500"/>
                  </a:moveTo>
                  <a:lnTo>
                    <a:pt x="14596" y="44711"/>
                  </a:lnTo>
                  <a:lnTo>
                    <a:pt x="11463" y="34395"/>
                  </a:lnTo>
                  <a:lnTo>
                    <a:pt x="6379" y="26322"/>
                  </a:lnTo>
                  <a:lnTo>
                    <a:pt x="0" y="20264"/>
                  </a:lnTo>
                  <a:lnTo>
                    <a:pt x="8750" y="19359"/>
                  </a:lnTo>
                  <a:lnTo>
                    <a:pt x="17704" y="16067"/>
                  </a:lnTo>
                  <a:lnTo>
                    <a:pt x="26483" y="9807"/>
                  </a:lnTo>
                  <a:lnTo>
                    <a:pt x="34707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46225" y="813841"/>
              <a:ext cx="635" cy="198755"/>
            </a:xfrm>
            <a:custGeom>
              <a:avLst/>
              <a:gdLst/>
              <a:ahLst/>
              <a:cxnLst/>
              <a:rect l="l" t="t" r="r" b="b"/>
              <a:pathLst>
                <a:path w="634" h="198755">
                  <a:moveTo>
                    <a:pt x="126" y="19857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15874" y="81131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35"/>
                  </a:moveTo>
                  <a:lnTo>
                    <a:pt x="11930" y="21706"/>
                  </a:lnTo>
                  <a:lnTo>
                    <a:pt x="20680" y="15409"/>
                  </a:lnTo>
                  <a:lnTo>
                    <a:pt x="26677" y="7992"/>
                  </a:lnTo>
                  <a:lnTo>
                    <a:pt x="30350" y="0"/>
                  </a:lnTo>
                  <a:lnTo>
                    <a:pt x="34032" y="7987"/>
                  </a:lnTo>
                  <a:lnTo>
                    <a:pt x="40038" y="15397"/>
                  </a:lnTo>
                  <a:lnTo>
                    <a:pt x="48796" y="21683"/>
                  </a:lnTo>
                  <a:lnTo>
                    <a:pt x="60732" y="2629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181" y="81613"/>
              <a:ext cx="2520046" cy="7199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83" y="396354"/>
              <a:ext cx="63233" cy="632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4583" y="950544"/>
              <a:ext cx="63233" cy="632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83" y="1504721"/>
              <a:ext cx="63233" cy="63233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173545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We</a:t>
            </a:r>
            <a:r>
              <a:rPr dirty="0" spc="105"/>
              <a:t> </a:t>
            </a:r>
            <a:r>
              <a:rPr dirty="0" spc="5"/>
              <a:t>make</a:t>
            </a:r>
            <a:r>
              <a:rPr dirty="0" spc="110"/>
              <a:t> </a:t>
            </a:r>
            <a:r>
              <a:rPr dirty="0" spc="15"/>
              <a:t>a</a:t>
            </a:r>
            <a:r>
              <a:rPr dirty="0" spc="105"/>
              <a:t> </a:t>
            </a:r>
            <a:r>
              <a:rPr dirty="0" spc="-25"/>
              <a:t>few</a:t>
            </a:r>
            <a:r>
              <a:rPr dirty="0" spc="110"/>
              <a:t> </a:t>
            </a:r>
            <a:r>
              <a:rPr dirty="0" spc="5"/>
              <a:t>observations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264395" y="310882"/>
            <a:ext cx="2268855" cy="16446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>
                <a:latin typeface="Calibri"/>
                <a:cs typeface="Calibri"/>
              </a:rPr>
              <a:t>All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 spc="15">
                <a:latin typeface="Calibri"/>
                <a:cs typeface="Calibri"/>
              </a:rPr>
              <a:t>“tower” functions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25">
                <a:latin typeface="Calibri"/>
                <a:cs typeface="Calibri"/>
              </a:rPr>
              <a:t>sim-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ilar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only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their  </a:t>
            </a:r>
            <a:r>
              <a:rPr dirty="0" sz="1100" spc="10">
                <a:latin typeface="Calibri"/>
                <a:cs typeface="Calibri"/>
              </a:rPr>
              <a:t>heights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x-axis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black </a:t>
            </a:r>
            <a:r>
              <a:rPr dirty="0" sz="1100" spc="25">
                <a:latin typeface="Calibri"/>
                <a:cs typeface="Calibri"/>
              </a:rPr>
              <a:t>box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takes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original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con-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structs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15">
                <a:latin typeface="Calibri"/>
                <a:cs typeface="Calibri"/>
              </a:rPr>
              <a:t>a simple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5">
                <a:latin typeface="Calibri"/>
                <a:cs typeface="Calibri"/>
              </a:rPr>
              <a:t>just </a:t>
            </a:r>
            <a:r>
              <a:rPr dirty="0" sz="1100" spc="20">
                <a:latin typeface="Calibri"/>
                <a:cs typeface="Calibri"/>
              </a:rPr>
              <a:t>add </a:t>
            </a:r>
            <a:r>
              <a:rPr dirty="0" sz="1100" spc="10">
                <a:latin typeface="Calibri"/>
                <a:cs typeface="Calibri"/>
              </a:rPr>
              <a:t>them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ap-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proximate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6" name="object 4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76"/>
                  </a:moveTo>
                  <a:lnTo>
                    <a:pt x="50" y="76"/>
                  </a:lnTo>
                  <a:lnTo>
                    <a:pt x="50" y="118567"/>
                  </a:lnTo>
                  <a:lnTo>
                    <a:pt x="2880055" y="118567"/>
                  </a:lnTo>
                  <a:lnTo>
                    <a:pt x="2880055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80055" y="312158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975355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1115" y="1991724"/>
            <a:ext cx="2100580" cy="903605"/>
            <a:chOff x="461115" y="1991724"/>
            <a:chExt cx="2100580" cy="903605"/>
          </a:xfrm>
        </p:grpSpPr>
        <p:sp>
          <p:nvSpPr>
            <p:cNvPr id="3" name="object 3"/>
            <p:cNvSpPr/>
            <p:nvPr/>
          </p:nvSpPr>
          <p:spPr>
            <a:xfrm>
              <a:off x="1366215" y="25296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9" y="0"/>
                  </a:moveTo>
                  <a:lnTo>
                    <a:pt x="132156" y="6429"/>
                  </a:lnTo>
                  <a:lnTo>
                    <a:pt x="89155" y="24575"/>
                  </a:lnTo>
                  <a:lnTo>
                    <a:pt x="52724" y="52721"/>
                  </a:lnTo>
                  <a:lnTo>
                    <a:pt x="24576" y="89151"/>
                  </a:lnTo>
                  <a:lnTo>
                    <a:pt x="6430" y="132150"/>
                  </a:lnTo>
                  <a:lnTo>
                    <a:pt x="0" y="180002"/>
                  </a:lnTo>
                  <a:lnTo>
                    <a:pt x="6430" y="227854"/>
                  </a:lnTo>
                  <a:lnTo>
                    <a:pt x="24576" y="270853"/>
                  </a:lnTo>
                  <a:lnTo>
                    <a:pt x="52724" y="307283"/>
                  </a:lnTo>
                  <a:lnTo>
                    <a:pt x="89155" y="335429"/>
                  </a:lnTo>
                  <a:lnTo>
                    <a:pt x="132156" y="353574"/>
                  </a:lnTo>
                  <a:lnTo>
                    <a:pt x="180009" y="360004"/>
                  </a:lnTo>
                  <a:lnTo>
                    <a:pt x="227857" y="353574"/>
                  </a:lnTo>
                  <a:lnTo>
                    <a:pt x="270854" y="335429"/>
                  </a:lnTo>
                  <a:lnTo>
                    <a:pt x="307284" y="307283"/>
                  </a:lnTo>
                  <a:lnTo>
                    <a:pt x="335430" y="270853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4" y="52721"/>
                  </a:lnTo>
                  <a:lnTo>
                    <a:pt x="270854" y="24575"/>
                  </a:lnTo>
                  <a:lnTo>
                    <a:pt x="227857" y="6429"/>
                  </a:lnTo>
                  <a:lnTo>
                    <a:pt x="180009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66215" y="25296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4" y="52721"/>
                  </a:lnTo>
                  <a:lnTo>
                    <a:pt x="270854" y="24575"/>
                  </a:lnTo>
                  <a:lnTo>
                    <a:pt x="227857" y="6429"/>
                  </a:lnTo>
                  <a:lnTo>
                    <a:pt x="180009" y="0"/>
                  </a:lnTo>
                  <a:lnTo>
                    <a:pt x="132156" y="6429"/>
                  </a:lnTo>
                  <a:lnTo>
                    <a:pt x="89155" y="24575"/>
                  </a:lnTo>
                  <a:lnTo>
                    <a:pt x="52724" y="52721"/>
                  </a:lnTo>
                  <a:lnTo>
                    <a:pt x="24576" y="89151"/>
                  </a:lnTo>
                  <a:lnTo>
                    <a:pt x="6430" y="132150"/>
                  </a:lnTo>
                  <a:lnTo>
                    <a:pt x="0" y="180002"/>
                  </a:lnTo>
                  <a:lnTo>
                    <a:pt x="6430" y="227854"/>
                  </a:lnTo>
                  <a:lnTo>
                    <a:pt x="24576" y="270853"/>
                  </a:lnTo>
                  <a:lnTo>
                    <a:pt x="52724" y="307283"/>
                  </a:lnTo>
                  <a:lnTo>
                    <a:pt x="89155" y="335429"/>
                  </a:lnTo>
                  <a:lnTo>
                    <a:pt x="132156" y="353574"/>
                  </a:lnTo>
                  <a:lnTo>
                    <a:pt x="180009" y="360004"/>
                  </a:lnTo>
                  <a:lnTo>
                    <a:pt x="227857" y="353574"/>
                  </a:lnTo>
                  <a:lnTo>
                    <a:pt x="270854" y="335429"/>
                  </a:lnTo>
                  <a:lnTo>
                    <a:pt x="307284" y="307283"/>
                  </a:lnTo>
                  <a:lnTo>
                    <a:pt x="335430" y="270853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2143" y="2365777"/>
              <a:ext cx="751205" cy="279400"/>
            </a:xfrm>
            <a:custGeom>
              <a:avLst/>
              <a:gdLst/>
              <a:ahLst/>
              <a:cxnLst/>
              <a:rect l="l" t="t" r="r" b="b"/>
              <a:pathLst>
                <a:path w="751205" h="279400">
                  <a:moveTo>
                    <a:pt x="750624" y="27925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9771" y="2345597"/>
              <a:ext cx="35560" cy="57150"/>
            </a:xfrm>
            <a:custGeom>
              <a:avLst/>
              <a:gdLst/>
              <a:ahLst/>
              <a:cxnLst/>
              <a:rect l="l" t="t" r="r" b="b"/>
              <a:pathLst>
                <a:path w="35559" h="57150">
                  <a:moveTo>
                    <a:pt x="14087" y="56959"/>
                  </a:moveTo>
                  <a:lnTo>
                    <a:pt x="13915" y="44154"/>
                  </a:lnTo>
                  <a:lnTo>
                    <a:pt x="11069" y="33749"/>
                  </a:lnTo>
                  <a:lnTo>
                    <a:pt x="6210" y="25533"/>
                  </a:lnTo>
                  <a:lnTo>
                    <a:pt x="0" y="19297"/>
                  </a:lnTo>
                  <a:lnTo>
                    <a:pt x="8776" y="18636"/>
                  </a:lnTo>
                  <a:lnTo>
                    <a:pt x="17823" y="15594"/>
                  </a:lnTo>
                  <a:lnTo>
                    <a:pt x="26778" y="9578"/>
                  </a:lnTo>
                  <a:lnTo>
                    <a:pt x="35277" y="0"/>
                  </a:lnTo>
                </a:path>
              </a:pathLst>
            </a:custGeom>
            <a:ln w="50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53579" y="2366909"/>
              <a:ext cx="340995" cy="236854"/>
            </a:xfrm>
            <a:custGeom>
              <a:avLst/>
              <a:gdLst/>
              <a:ahLst/>
              <a:cxnLst/>
              <a:rect l="l" t="t" r="r" b="b"/>
              <a:pathLst>
                <a:path w="340994" h="236855">
                  <a:moveTo>
                    <a:pt x="340436" y="23673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1496" y="2355529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4">
                  <a:moveTo>
                    <a:pt x="4280" y="49987"/>
                  </a:moveTo>
                  <a:lnTo>
                    <a:pt x="7305" y="37519"/>
                  </a:lnTo>
                  <a:lnTo>
                    <a:pt x="7138" y="26713"/>
                  </a:lnTo>
                  <a:lnTo>
                    <a:pt x="4471" y="17529"/>
                  </a:lnTo>
                  <a:lnTo>
                    <a:pt x="0" y="9930"/>
                  </a:lnTo>
                  <a:lnTo>
                    <a:pt x="8681" y="11476"/>
                  </a:lnTo>
                  <a:lnTo>
                    <a:pt x="18218" y="10780"/>
                  </a:lnTo>
                  <a:lnTo>
                    <a:pt x="28407" y="7176"/>
                  </a:lnTo>
                  <a:lnTo>
                    <a:pt x="39041" y="0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05749" y="2366596"/>
              <a:ext cx="419734" cy="248920"/>
            </a:xfrm>
            <a:custGeom>
              <a:avLst/>
              <a:gdLst/>
              <a:ahLst/>
              <a:cxnLst/>
              <a:rect l="l" t="t" r="r" b="b"/>
              <a:pathLst>
                <a:path w="419735" h="248919">
                  <a:moveTo>
                    <a:pt x="0" y="248564"/>
                  </a:moveTo>
                  <a:lnTo>
                    <a:pt x="41932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89080" y="2352586"/>
              <a:ext cx="38735" cy="52705"/>
            </a:xfrm>
            <a:custGeom>
              <a:avLst/>
              <a:gdLst/>
              <a:ahLst/>
              <a:cxnLst/>
              <a:rect l="l" t="t" r="r" b="b"/>
              <a:pathLst>
                <a:path w="38735" h="52705">
                  <a:moveTo>
                    <a:pt x="0" y="0"/>
                  </a:moveTo>
                  <a:lnTo>
                    <a:pt x="10073" y="7917"/>
                  </a:lnTo>
                  <a:lnTo>
                    <a:pt x="19961" y="12245"/>
                  </a:lnTo>
                  <a:lnTo>
                    <a:pt x="29410" y="13629"/>
                  </a:lnTo>
                  <a:lnTo>
                    <a:pt x="38169" y="12717"/>
                  </a:lnTo>
                  <a:lnTo>
                    <a:pt x="33165" y="19963"/>
                  </a:lnTo>
                  <a:lnTo>
                    <a:pt x="29844" y="28917"/>
                  </a:lnTo>
                  <a:lnTo>
                    <a:pt x="28895" y="39669"/>
                  </a:lnTo>
                  <a:lnTo>
                    <a:pt x="31006" y="52307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21573" y="2365642"/>
              <a:ext cx="835660" cy="284480"/>
            </a:xfrm>
            <a:custGeom>
              <a:avLst/>
              <a:gdLst/>
              <a:ahLst/>
              <a:cxnLst/>
              <a:rect l="l" t="t" r="r" b="b"/>
              <a:pathLst>
                <a:path w="835660" h="284480">
                  <a:moveTo>
                    <a:pt x="0" y="284329"/>
                  </a:moveTo>
                  <a:lnTo>
                    <a:pt x="83507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524345" y="2344560"/>
              <a:ext cx="34925" cy="57785"/>
            </a:xfrm>
            <a:custGeom>
              <a:avLst/>
              <a:gdLst/>
              <a:ahLst/>
              <a:cxnLst/>
              <a:rect l="l" t="t" r="r" b="b"/>
              <a:pathLst>
                <a:path w="34925" h="57785">
                  <a:moveTo>
                    <a:pt x="0" y="0"/>
                  </a:moveTo>
                  <a:lnTo>
                    <a:pt x="8222" y="9808"/>
                  </a:lnTo>
                  <a:lnTo>
                    <a:pt x="17000" y="16068"/>
                  </a:lnTo>
                  <a:lnTo>
                    <a:pt x="25954" y="19361"/>
                  </a:lnTo>
                  <a:lnTo>
                    <a:pt x="34704" y="20267"/>
                  </a:lnTo>
                  <a:lnTo>
                    <a:pt x="28325" y="26324"/>
                  </a:lnTo>
                  <a:lnTo>
                    <a:pt x="23240" y="34396"/>
                  </a:lnTo>
                  <a:lnTo>
                    <a:pt x="20105" y="44712"/>
                  </a:lnTo>
                  <a:lnTo>
                    <a:pt x="19575" y="5750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6195" y="1996804"/>
              <a:ext cx="810260" cy="346075"/>
            </a:xfrm>
            <a:custGeom>
              <a:avLst/>
              <a:gdLst/>
              <a:ahLst/>
              <a:cxnLst/>
              <a:rect l="l" t="t" r="r" b="b"/>
              <a:pathLst>
                <a:path w="810260" h="346075">
                  <a:moveTo>
                    <a:pt x="0" y="345608"/>
                  </a:moveTo>
                  <a:lnTo>
                    <a:pt x="0" y="0"/>
                  </a:lnTo>
                  <a:lnTo>
                    <a:pt x="378011" y="0"/>
                  </a:lnTo>
                  <a:lnTo>
                    <a:pt x="378011" y="345608"/>
                  </a:lnTo>
                  <a:lnTo>
                    <a:pt x="0" y="345608"/>
                  </a:lnTo>
                  <a:close/>
                </a:path>
                <a:path w="810260" h="346075">
                  <a:moveTo>
                    <a:pt x="432012" y="345608"/>
                  </a:moveTo>
                  <a:lnTo>
                    <a:pt x="432012" y="0"/>
                  </a:lnTo>
                  <a:lnTo>
                    <a:pt x="810014" y="0"/>
                  </a:lnTo>
                  <a:lnTo>
                    <a:pt x="810014" y="345608"/>
                  </a:lnTo>
                  <a:lnTo>
                    <a:pt x="432012" y="345608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46074" y="1899572"/>
            <a:ext cx="995044" cy="4438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ts val="2000"/>
              </a:lnSpc>
              <a:spcBef>
                <a:spcPts val="120"/>
              </a:spcBef>
            </a:pP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baseline="-13071" sz="2550" spc="-7">
                <a:latin typeface="Calibri"/>
                <a:cs typeface="Calibri"/>
              </a:rPr>
              <a:t>.</a:t>
            </a:r>
            <a:endParaRPr baseline="-13071" sz="2550">
              <a:latin typeface="Calibri"/>
              <a:cs typeface="Calibri"/>
            </a:endParaRPr>
          </a:p>
          <a:p>
            <a:pPr marL="38100">
              <a:lnSpc>
                <a:spcPts val="1280"/>
              </a:lnSpc>
            </a:pPr>
            <a:r>
              <a:rPr dirty="0" sz="1100" spc="10">
                <a:latin typeface="Calibri"/>
                <a:cs typeface="Calibri"/>
              </a:rPr>
              <a:t>maker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3482" y="1928787"/>
            <a:ext cx="403860" cy="85153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265"/>
              </a:spcBef>
              <a:tabLst>
                <a:tab pos="336550" algn="l"/>
              </a:tabLst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62865">
              <a:lnSpc>
                <a:spcPct val="100000"/>
              </a:lnSpc>
              <a:spcBef>
                <a:spcPts val="765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78228" y="1996804"/>
            <a:ext cx="378460" cy="346075"/>
          </a:xfrm>
          <a:custGeom>
            <a:avLst/>
            <a:gdLst/>
            <a:ahLst/>
            <a:cxnLst/>
            <a:rect l="l" t="t" r="r" b="b"/>
            <a:pathLst>
              <a:path w="378460" h="346075">
                <a:moveTo>
                  <a:pt x="0" y="345608"/>
                </a:moveTo>
                <a:lnTo>
                  <a:pt x="0" y="0"/>
                </a:lnTo>
                <a:lnTo>
                  <a:pt x="378015" y="0"/>
                </a:lnTo>
                <a:lnTo>
                  <a:pt x="378015" y="345608"/>
                </a:lnTo>
                <a:lnTo>
                  <a:pt x="0" y="345608"/>
                </a:lnTo>
                <a:close/>
              </a:path>
            </a:pathLst>
          </a:custGeom>
          <a:ln w="10122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983485" y="1979661"/>
            <a:ext cx="82740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5">
                <a:latin typeface="Calibri"/>
                <a:cs typeface="Calibri"/>
              </a:rPr>
              <a:t>Tower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Tower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10244" y="1996804"/>
            <a:ext cx="378460" cy="346075"/>
          </a:xfrm>
          <a:custGeom>
            <a:avLst/>
            <a:gdLst/>
            <a:ahLst/>
            <a:cxnLst/>
            <a:rect l="l" t="t" r="r" b="b"/>
            <a:pathLst>
              <a:path w="378460" h="346075">
                <a:moveTo>
                  <a:pt x="0" y="345608"/>
                </a:moveTo>
                <a:lnTo>
                  <a:pt x="0" y="0"/>
                </a:lnTo>
                <a:lnTo>
                  <a:pt x="378002" y="0"/>
                </a:lnTo>
                <a:lnTo>
                  <a:pt x="378002" y="345608"/>
                </a:lnTo>
                <a:lnTo>
                  <a:pt x="0" y="345608"/>
                </a:lnTo>
                <a:close/>
              </a:path>
            </a:pathLst>
          </a:custGeom>
          <a:ln w="10122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75640" y="1012507"/>
            <a:ext cx="2226310" cy="909319"/>
            <a:chOff x="475640" y="1012507"/>
            <a:chExt cx="2226310" cy="909319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640" y="1555648"/>
              <a:ext cx="283464" cy="3639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236" y="1555191"/>
              <a:ext cx="278327" cy="36484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66215" y="101758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9" y="0"/>
                  </a:moveTo>
                  <a:lnTo>
                    <a:pt x="132156" y="6429"/>
                  </a:lnTo>
                  <a:lnTo>
                    <a:pt x="89155" y="24573"/>
                  </a:lnTo>
                  <a:lnTo>
                    <a:pt x="52724" y="52717"/>
                  </a:lnTo>
                  <a:lnTo>
                    <a:pt x="24576" y="89146"/>
                  </a:lnTo>
                  <a:lnTo>
                    <a:pt x="6430" y="132144"/>
                  </a:lnTo>
                  <a:lnTo>
                    <a:pt x="0" y="179997"/>
                  </a:lnTo>
                  <a:lnTo>
                    <a:pt x="6430" y="227850"/>
                  </a:lnTo>
                  <a:lnTo>
                    <a:pt x="24576" y="270851"/>
                  </a:lnTo>
                  <a:lnTo>
                    <a:pt x="52724" y="307282"/>
                  </a:lnTo>
                  <a:lnTo>
                    <a:pt x="89155" y="335430"/>
                  </a:lnTo>
                  <a:lnTo>
                    <a:pt x="132156" y="353576"/>
                  </a:lnTo>
                  <a:lnTo>
                    <a:pt x="180009" y="360006"/>
                  </a:lnTo>
                  <a:lnTo>
                    <a:pt x="227857" y="353576"/>
                  </a:lnTo>
                  <a:lnTo>
                    <a:pt x="270854" y="335430"/>
                  </a:lnTo>
                  <a:lnTo>
                    <a:pt x="307284" y="307282"/>
                  </a:lnTo>
                  <a:lnTo>
                    <a:pt x="335430" y="270851"/>
                  </a:lnTo>
                  <a:lnTo>
                    <a:pt x="353576" y="227850"/>
                  </a:lnTo>
                  <a:lnTo>
                    <a:pt x="360006" y="179997"/>
                  </a:lnTo>
                  <a:lnTo>
                    <a:pt x="353576" y="132144"/>
                  </a:lnTo>
                  <a:lnTo>
                    <a:pt x="335430" y="89146"/>
                  </a:lnTo>
                  <a:lnTo>
                    <a:pt x="307284" y="52717"/>
                  </a:lnTo>
                  <a:lnTo>
                    <a:pt x="270854" y="24573"/>
                  </a:lnTo>
                  <a:lnTo>
                    <a:pt x="227857" y="6429"/>
                  </a:lnTo>
                  <a:lnTo>
                    <a:pt x="180009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66215" y="101758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79997"/>
                  </a:moveTo>
                  <a:lnTo>
                    <a:pt x="353576" y="132144"/>
                  </a:lnTo>
                  <a:lnTo>
                    <a:pt x="335430" y="89146"/>
                  </a:lnTo>
                  <a:lnTo>
                    <a:pt x="307284" y="52717"/>
                  </a:lnTo>
                  <a:lnTo>
                    <a:pt x="270854" y="24573"/>
                  </a:lnTo>
                  <a:lnTo>
                    <a:pt x="227857" y="6429"/>
                  </a:lnTo>
                  <a:lnTo>
                    <a:pt x="180009" y="0"/>
                  </a:lnTo>
                  <a:lnTo>
                    <a:pt x="132156" y="6429"/>
                  </a:lnTo>
                  <a:lnTo>
                    <a:pt x="89155" y="24573"/>
                  </a:lnTo>
                  <a:lnTo>
                    <a:pt x="52724" y="52717"/>
                  </a:lnTo>
                  <a:lnTo>
                    <a:pt x="24576" y="89146"/>
                  </a:lnTo>
                  <a:lnTo>
                    <a:pt x="6430" y="132144"/>
                  </a:lnTo>
                  <a:lnTo>
                    <a:pt x="0" y="179997"/>
                  </a:lnTo>
                  <a:lnTo>
                    <a:pt x="6430" y="227850"/>
                  </a:lnTo>
                  <a:lnTo>
                    <a:pt x="24576" y="270851"/>
                  </a:lnTo>
                  <a:lnTo>
                    <a:pt x="52724" y="307282"/>
                  </a:lnTo>
                  <a:lnTo>
                    <a:pt x="89155" y="335430"/>
                  </a:lnTo>
                  <a:lnTo>
                    <a:pt x="132156" y="353576"/>
                  </a:lnTo>
                  <a:lnTo>
                    <a:pt x="180009" y="360006"/>
                  </a:lnTo>
                  <a:lnTo>
                    <a:pt x="227857" y="353576"/>
                  </a:lnTo>
                  <a:lnTo>
                    <a:pt x="270854" y="335430"/>
                  </a:lnTo>
                  <a:lnTo>
                    <a:pt x="307284" y="307282"/>
                  </a:lnTo>
                  <a:lnTo>
                    <a:pt x="335430" y="270851"/>
                  </a:lnTo>
                  <a:lnTo>
                    <a:pt x="353576" y="227850"/>
                  </a:lnTo>
                  <a:lnTo>
                    <a:pt x="360006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7397" y="1263853"/>
              <a:ext cx="751205" cy="279400"/>
            </a:xfrm>
            <a:custGeom>
              <a:avLst/>
              <a:gdLst/>
              <a:ahLst/>
              <a:cxnLst/>
              <a:rect l="l" t="t" r="r" b="b"/>
              <a:pathLst>
                <a:path w="751205" h="279400">
                  <a:moveTo>
                    <a:pt x="0" y="279342"/>
                  </a:moveTo>
                  <a:lnTo>
                    <a:pt x="75063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35113" y="1243669"/>
              <a:ext cx="35560" cy="57150"/>
            </a:xfrm>
            <a:custGeom>
              <a:avLst/>
              <a:gdLst/>
              <a:ahLst/>
              <a:cxnLst/>
              <a:rect l="l" t="t" r="r" b="b"/>
              <a:pathLst>
                <a:path w="35559" h="57150">
                  <a:moveTo>
                    <a:pt x="0" y="0"/>
                  </a:moveTo>
                  <a:lnTo>
                    <a:pt x="8500" y="9578"/>
                  </a:lnTo>
                  <a:lnTo>
                    <a:pt x="17455" y="15592"/>
                  </a:lnTo>
                  <a:lnTo>
                    <a:pt x="26503" y="18634"/>
                  </a:lnTo>
                  <a:lnTo>
                    <a:pt x="35280" y="19294"/>
                  </a:lnTo>
                  <a:lnTo>
                    <a:pt x="29070" y="25531"/>
                  </a:lnTo>
                  <a:lnTo>
                    <a:pt x="24211" y="33748"/>
                  </a:lnTo>
                  <a:lnTo>
                    <a:pt x="21366" y="44154"/>
                  </a:lnTo>
                  <a:lnTo>
                    <a:pt x="21196" y="56959"/>
                  </a:lnTo>
                </a:path>
              </a:pathLst>
            </a:custGeom>
            <a:ln w="50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49413" y="1306372"/>
              <a:ext cx="340995" cy="236854"/>
            </a:xfrm>
            <a:custGeom>
              <a:avLst/>
              <a:gdLst/>
              <a:ahLst/>
              <a:cxnLst/>
              <a:rect l="l" t="t" r="r" b="b"/>
              <a:pathLst>
                <a:path w="340994" h="236855">
                  <a:moveTo>
                    <a:pt x="0" y="236823"/>
                  </a:moveTo>
                  <a:lnTo>
                    <a:pt x="34043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52884" y="1295000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37" y="7175"/>
                  </a:lnTo>
                  <a:lnTo>
                    <a:pt x="20827" y="10777"/>
                  </a:lnTo>
                  <a:lnTo>
                    <a:pt x="30366" y="11472"/>
                  </a:lnTo>
                  <a:lnTo>
                    <a:pt x="39048" y="9924"/>
                  </a:lnTo>
                  <a:lnTo>
                    <a:pt x="34577" y="17525"/>
                  </a:lnTo>
                  <a:lnTo>
                    <a:pt x="31912" y="26711"/>
                  </a:lnTo>
                  <a:lnTo>
                    <a:pt x="31746" y="37518"/>
                  </a:lnTo>
                  <a:lnTo>
                    <a:pt x="34774" y="49987"/>
                  </a:lnTo>
                </a:path>
              </a:pathLst>
            </a:custGeom>
            <a:ln w="5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851" y="1553819"/>
              <a:ext cx="277063" cy="3675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1026" y="1559946"/>
              <a:ext cx="280720" cy="36146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5481" y="1048059"/>
            <a:ext cx="512445" cy="86296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56210">
              <a:lnSpc>
                <a:spcPct val="100000"/>
              </a:lnSpc>
              <a:spcBef>
                <a:spcPts val="350"/>
              </a:spcBef>
            </a:pP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28600" algn="l"/>
                <a:tab pos="444500" algn="l"/>
              </a:tabLst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  <a:tabLst>
                <a:tab pos="228600" algn="l"/>
                <a:tab pos="444500" algn="l"/>
              </a:tabLst>
            </a:pP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r>
              <a:rPr dirty="0" sz="1700" spc="-5">
                <a:latin typeface="Calibri"/>
                <a:cs typeface="Calibri"/>
              </a:rPr>
              <a:t>	</a:t>
            </a:r>
            <a:r>
              <a:rPr dirty="0" sz="1700" spc="-5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86181" y="81613"/>
            <a:ext cx="2921635" cy="1486535"/>
            <a:chOff x="286181" y="81613"/>
            <a:chExt cx="2921635" cy="1486535"/>
          </a:xfrm>
        </p:grpSpPr>
        <p:sp>
          <p:nvSpPr>
            <p:cNvPr id="32" name="object 32"/>
            <p:cNvSpPr/>
            <p:nvPr/>
          </p:nvSpPr>
          <p:spPr>
            <a:xfrm>
              <a:off x="1710105" y="1294549"/>
              <a:ext cx="419734" cy="248920"/>
            </a:xfrm>
            <a:custGeom>
              <a:avLst/>
              <a:gdLst/>
              <a:ahLst/>
              <a:cxnLst/>
              <a:rect l="l" t="t" r="r" b="b"/>
              <a:pathLst>
                <a:path w="419735" h="248919">
                  <a:moveTo>
                    <a:pt x="419328" y="24864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07921" y="1280541"/>
              <a:ext cx="38735" cy="52705"/>
            </a:xfrm>
            <a:custGeom>
              <a:avLst/>
              <a:gdLst/>
              <a:ahLst/>
              <a:cxnLst/>
              <a:rect l="l" t="t" r="r" b="b"/>
              <a:pathLst>
                <a:path w="38735" h="52705">
                  <a:moveTo>
                    <a:pt x="7157" y="52307"/>
                  </a:moveTo>
                  <a:lnTo>
                    <a:pt x="9270" y="39668"/>
                  </a:lnTo>
                  <a:lnTo>
                    <a:pt x="8323" y="28915"/>
                  </a:lnTo>
                  <a:lnTo>
                    <a:pt x="5003" y="19960"/>
                  </a:lnTo>
                  <a:lnTo>
                    <a:pt x="0" y="12712"/>
                  </a:lnTo>
                  <a:lnTo>
                    <a:pt x="8759" y="13626"/>
                  </a:lnTo>
                  <a:lnTo>
                    <a:pt x="18210" y="12243"/>
                  </a:lnTo>
                  <a:lnTo>
                    <a:pt x="28099" y="7916"/>
                  </a:lnTo>
                  <a:lnTo>
                    <a:pt x="38175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26361" y="1258773"/>
              <a:ext cx="835660" cy="284480"/>
            </a:xfrm>
            <a:custGeom>
              <a:avLst/>
              <a:gdLst/>
              <a:ahLst/>
              <a:cxnLst/>
              <a:rect l="l" t="t" r="r" b="b"/>
              <a:pathLst>
                <a:path w="835660" h="284480">
                  <a:moveTo>
                    <a:pt x="835075" y="28442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23961" y="1237695"/>
              <a:ext cx="34925" cy="57785"/>
            </a:xfrm>
            <a:custGeom>
              <a:avLst/>
              <a:gdLst/>
              <a:ahLst/>
              <a:cxnLst/>
              <a:rect l="l" t="t" r="r" b="b"/>
              <a:pathLst>
                <a:path w="34925" h="57784">
                  <a:moveTo>
                    <a:pt x="15125" y="57500"/>
                  </a:moveTo>
                  <a:lnTo>
                    <a:pt x="14596" y="44711"/>
                  </a:lnTo>
                  <a:lnTo>
                    <a:pt x="11463" y="34395"/>
                  </a:lnTo>
                  <a:lnTo>
                    <a:pt x="6379" y="26322"/>
                  </a:lnTo>
                  <a:lnTo>
                    <a:pt x="0" y="20264"/>
                  </a:lnTo>
                  <a:lnTo>
                    <a:pt x="8750" y="19359"/>
                  </a:lnTo>
                  <a:lnTo>
                    <a:pt x="17704" y="16067"/>
                  </a:lnTo>
                  <a:lnTo>
                    <a:pt x="26483" y="9807"/>
                  </a:lnTo>
                  <a:lnTo>
                    <a:pt x="34707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46225" y="813841"/>
              <a:ext cx="635" cy="198755"/>
            </a:xfrm>
            <a:custGeom>
              <a:avLst/>
              <a:gdLst/>
              <a:ahLst/>
              <a:cxnLst/>
              <a:rect l="l" t="t" r="r" b="b"/>
              <a:pathLst>
                <a:path w="634" h="198755">
                  <a:moveTo>
                    <a:pt x="126" y="19857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15874" y="81131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35"/>
                  </a:moveTo>
                  <a:lnTo>
                    <a:pt x="11930" y="21706"/>
                  </a:lnTo>
                  <a:lnTo>
                    <a:pt x="20680" y="15409"/>
                  </a:lnTo>
                  <a:lnTo>
                    <a:pt x="26677" y="7992"/>
                  </a:lnTo>
                  <a:lnTo>
                    <a:pt x="30350" y="0"/>
                  </a:lnTo>
                  <a:lnTo>
                    <a:pt x="34032" y="7987"/>
                  </a:lnTo>
                  <a:lnTo>
                    <a:pt x="40038" y="15397"/>
                  </a:lnTo>
                  <a:lnTo>
                    <a:pt x="48796" y="21683"/>
                  </a:lnTo>
                  <a:lnTo>
                    <a:pt x="60732" y="2629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181" y="81613"/>
              <a:ext cx="2520046" cy="7199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83" y="396354"/>
              <a:ext cx="63233" cy="632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4583" y="950544"/>
              <a:ext cx="63233" cy="632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83" y="1504721"/>
              <a:ext cx="63233" cy="63233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173545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We</a:t>
            </a:r>
            <a:r>
              <a:rPr dirty="0" spc="105"/>
              <a:t> </a:t>
            </a:r>
            <a:r>
              <a:rPr dirty="0" spc="5"/>
              <a:t>make</a:t>
            </a:r>
            <a:r>
              <a:rPr dirty="0" spc="110"/>
              <a:t> </a:t>
            </a:r>
            <a:r>
              <a:rPr dirty="0" spc="15"/>
              <a:t>a</a:t>
            </a:r>
            <a:r>
              <a:rPr dirty="0" spc="105"/>
              <a:t> </a:t>
            </a:r>
            <a:r>
              <a:rPr dirty="0" spc="-25"/>
              <a:t>few</a:t>
            </a:r>
            <a:r>
              <a:rPr dirty="0" spc="110"/>
              <a:t> </a:t>
            </a:r>
            <a:r>
              <a:rPr dirty="0" spc="5"/>
              <a:t>observations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264395" y="310882"/>
            <a:ext cx="2268855" cy="202628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>
                <a:latin typeface="Calibri"/>
                <a:cs typeface="Calibri"/>
              </a:rPr>
              <a:t>All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 spc="15">
                <a:latin typeface="Calibri"/>
                <a:cs typeface="Calibri"/>
              </a:rPr>
              <a:t>“tower” functions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25">
                <a:latin typeface="Calibri"/>
                <a:cs typeface="Calibri"/>
              </a:rPr>
              <a:t>sim-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ilar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only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their  </a:t>
            </a:r>
            <a:r>
              <a:rPr dirty="0" sz="1100" spc="10">
                <a:latin typeface="Calibri"/>
                <a:cs typeface="Calibri"/>
              </a:rPr>
              <a:t>heights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x-axis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black </a:t>
            </a:r>
            <a:r>
              <a:rPr dirty="0" sz="1100" spc="25">
                <a:latin typeface="Calibri"/>
                <a:cs typeface="Calibri"/>
              </a:rPr>
              <a:t>box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takes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original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con-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structs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15">
                <a:latin typeface="Calibri"/>
                <a:cs typeface="Calibri"/>
              </a:rPr>
              <a:t>a simple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5">
                <a:latin typeface="Calibri"/>
                <a:cs typeface="Calibri"/>
              </a:rPr>
              <a:t>just </a:t>
            </a:r>
            <a:r>
              <a:rPr dirty="0" sz="1100" spc="20">
                <a:latin typeface="Calibri"/>
                <a:cs typeface="Calibri"/>
              </a:rPr>
              <a:t>add </a:t>
            </a:r>
            <a:r>
              <a:rPr dirty="0" sz="1100" spc="10">
                <a:latin typeface="Calibri"/>
                <a:cs typeface="Calibri"/>
              </a:rPr>
              <a:t>them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ap-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proximate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Our </a:t>
            </a:r>
            <a:r>
              <a:rPr dirty="0" sz="1100" spc="15">
                <a:latin typeface="Calibri"/>
                <a:cs typeface="Calibri"/>
              </a:rPr>
              <a:t>job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inside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blackbox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44583" y="2058898"/>
            <a:ext cx="63233" cy="63233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7" name="object 4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975355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183245"/>
            <a:ext cx="3011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figure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next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few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slides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43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88"/>
                  </a:moveTo>
                  <a:lnTo>
                    <a:pt x="50" y="88"/>
                  </a:lnTo>
                  <a:lnTo>
                    <a:pt x="50" y="118579"/>
                  </a:lnTo>
                  <a:lnTo>
                    <a:pt x="2880055" y="118579"/>
                  </a:lnTo>
                  <a:lnTo>
                    <a:pt x="2880055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55" y="3121596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4395" y="100849"/>
            <a:ext cx="226885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1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1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1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143289"/>
            <a:ext cx="4736465" cy="416559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 marR="5080">
              <a:lnSpc>
                <a:spcPts val="1350"/>
              </a:lnSpc>
              <a:spcBef>
                <a:spcPts val="45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3.2:</a:t>
            </a:r>
            <a:r>
              <a:rPr dirty="0" sz="1400" spc="400" b="1">
                <a:latin typeface="Calibri"/>
                <a:cs typeface="Calibri"/>
              </a:rPr>
              <a:t> </a:t>
            </a:r>
            <a:r>
              <a:rPr dirty="0" sz="1400" spc="365" b="1">
                <a:latin typeface="Calibri"/>
                <a:cs typeface="Calibri"/>
              </a:rPr>
              <a:t>A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spc="120" b="1">
                <a:latin typeface="Calibri"/>
                <a:cs typeface="Calibri"/>
              </a:rPr>
              <a:t>typical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spc="130" b="1">
                <a:latin typeface="Calibri"/>
                <a:cs typeface="Calibri"/>
              </a:rPr>
              <a:t>Supervised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spc="130" b="1">
                <a:latin typeface="Calibri"/>
                <a:cs typeface="Calibri"/>
              </a:rPr>
              <a:t>Machine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spc="145" b="1">
                <a:latin typeface="Calibri"/>
                <a:cs typeface="Calibri"/>
              </a:rPr>
              <a:t>Learning </a:t>
            </a:r>
            <a:r>
              <a:rPr dirty="0" sz="1400" spc="-300" b="1">
                <a:latin typeface="Calibri"/>
                <a:cs typeface="Calibri"/>
              </a:rPr>
              <a:t> </a:t>
            </a:r>
            <a:r>
              <a:rPr dirty="0" sz="1400" spc="135" b="1">
                <a:latin typeface="Calibri"/>
                <a:cs typeface="Calibri"/>
              </a:rPr>
              <a:t>Setup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10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1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1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4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1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1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6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1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7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1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8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1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9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20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47294" y="1212123"/>
            <a:ext cx="263779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00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3.1:</a:t>
            </a:r>
            <a:r>
              <a:rPr dirty="0" sz="1400" spc="380" b="1">
                <a:latin typeface="Calibri"/>
                <a:cs typeface="Calibri"/>
              </a:rPr>
              <a:t> </a:t>
            </a:r>
            <a:r>
              <a:rPr dirty="0" sz="1400" spc="140" b="1">
                <a:latin typeface="Calibri"/>
                <a:cs typeface="Calibri"/>
              </a:rPr>
              <a:t>Sigmoid</a:t>
            </a:r>
            <a:r>
              <a:rPr dirty="0" sz="1400" spc="200" b="1">
                <a:latin typeface="Calibri"/>
                <a:cs typeface="Calibri"/>
              </a:rPr>
              <a:t> </a:t>
            </a:r>
            <a:r>
              <a:rPr dirty="0" sz="1400" spc="145" b="1">
                <a:latin typeface="Calibri"/>
                <a:cs typeface="Calibri"/>
              </a:rPr>
              <a:t>Neuron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500331" y="3007598"/>
            <a:ext cx="27495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</a:t>
            </a:fld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376" y="1743619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630" y="1731491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637" y="1731491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9337" y="1743619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14" i="1">
                <a:latin typeface="Calibri"/>
                <a:cs typeface="Calibri"/>
              </a:rPr>
              <a:t>x</a:t>
            </a:r>
            <a:r>
              <a:rPr dirty="0" baseline="-10416" sz="1200" spc="172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8418" y="671417"/>
            <a:ext cx="1572895" cy="1150620"/>
            <a:chOff x="628418" y="671417"/>
            <a:chExt cx="1572895" cy="1150620"/>
          </a:xfrm>
        </p:grpSpPr>
        <p:sp>
          <p:nvSpPr>
            <p:cNvPr id="7" name="object 7"/>
            <p:cNvSpPr/>
            <p:nvPr/>
          </p:nvSpPr>
          <p:spPr>
            <a:xfrm>
              <a:off x="1382864" y="9394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82864" y="9394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519" y="1257259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89">
                  <a:moveTo>
                    <a:pt x="0" y="529248"/>
                  </a:moveTo>
                  <a:lnTo>
                    <a:pt x="5040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3147" y="1253537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45171" y="1291485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43201" y="1289196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62861" y="1309545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32495" y="130701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4789" y="1291485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21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7571" y="1289196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94141" y="1257259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89">
                  <a:moveTo>
                    <a:pt x="504075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88546" y="1253537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30948" y="1228964"/>
              <a:ext cx="775970" cy="542925"/>
            </a:xfrm>
            <a:custGeom>
              <a:avLst/>
              <a:gdLst/>
              <a:ahLst/>
              <a:cxnLst/>
              <a:rect l="l" t="t" r="r" b="b"/>
              <a:pathLst>
                <a:path w="775969" h="542925">
                  <a:moveTo>
                    <a:pt x="0" y="542725"/>
                  </a:moveTo>
                  <a:lnTo>
                    <a:pt x="77542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69300" y="1217674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62861" y="676479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4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32495" y="67394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872299" y="1515436"/>
            <a:ext cx="121348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02260" algn="l"/>
                <a:tab pos="587375" algn="l"/>
                <a:tab pos="803275" algn="l"/>
                <a:tab pos="101790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baseline="6535" sz="1275" spc="37" i="1">
                <a:latin typeface="Calibri"/>
                <a:cs typeface="Calibri"/>
              </a:rPr>
              <a:t>..	..	</a:t>
            </a: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8081" y="1453758"/>
            <a:ext cx="550545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105">
                <a:latin typeface="Lucida Sans Unicode"/>
                <a:cs typeface="Lucida Sans Unicode"/>
              </a:rPr>
              <a:t>−</a:t>
            </a:r>
            <a:r>
              <a:rPr dirty="0" sz="850" spc="-10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37527" y="76540"/>
            <a:ext cx="3214370" cy="56007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 marL="2422525">
              <a:lnSpc>
                <a:spcPct val="100000"/>
              </a:lnSpc>
              <a:spcBef>
                <a:spcPts val="28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next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algn="ctr" marR="1384935">
              <a:lnSpc>
                <a:spcPts val="1265"/>
              </a:lnSpc>
              <a:spcBef>
                <a:spcPts val="180"/>
              </a:spcBef>
            </a:pPr>
            <a:r>
              <a:rPr dirty="0" sz="1100" spc="100" b="1">
                <a:latin typeface="Calibri"/>
                <a:cs typeface="Calibri"/>
              </a:rPr>
              <a:t>Sigmoid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(logistic)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105" b="1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algn="ctr" marR="760730">
              <a:lnSpc>
                <a:spcPts val="1265"/>
              </a:lnSpc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76"/>
                  </a:moveTo>
                  <a:lnTo>
                    <a:pt x="12" y="76"/>
                  </a:lnTo>
                  <a:lnTo>
                    <a:pt x="12" y="118567"/>
                  </a:lnTo>
                  <a:lnTo>
                    <a:pt x="2880017" y="118567"/>
                  </a:lnTo>
                  <a:lnTo>
                    <a:pt x="2880017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17" y="312158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17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20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20">
                <a:latin typeface="Calibri"/>
                <a:cs typeface="Calibri"/>
              </a:rPr>
              <a:t>4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20">
                <a:latin typeface="Calibri"/>
                <a:cs typeface="Calibri"/>
              </a:rPr>
              <a:t>6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20">
                <a:latin typeface="Calibri"/>
                <a:cs typeface="Calibri"/>
              </a:rPr>
              <a:t>7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20">
                <a:latin typeface="Calibri"/>
                <a:cs typeface="Calibri"/>
              </a:rPr>
              <a:t>8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20">
                <a:latin typeface="Calibri"/>
                <a:cs typeface="Calibri"/>
              </a:rPr>
              <a:t>9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7527" y="291412"/>
            <a:ext cx="1821180" cy="344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265"/>
              </a:lnSpc>
              <a:spcBef>
                <a:spcPts val="90"/>
              </a:spcBef>
            </a:pPr>
            <a:r>
              <a:rPr dirty="0" sz="1100" spc="100" b="1">
                <a:latin typeface="Calibri"/>
                <a:cs typeface="Calibri"/>
              </a:rPr>
              <a:t>Sigmoid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(logistic)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105" b="1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marL="1188720">
              <a:lnSpc>
                <a:spcPts val="1265"/>
              </a:lnSpc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376" y="1743619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1630" y="1731491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1637" y="1731491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9337" y="1743619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14" i="1">
                <a:latin typeface="Calibri"/>
                <a:cs typeface="Calibri"/>
              </a:rPr>
              <a:t>x</a:t>
            </a:r>
            <a:r>
              <a:rPr dirty="0" baseline="-10416" sz="1200" spc="172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8418" y="671417"/>
            <a:ext cx="1572895" cy="1150620"/>
            <a:chOff x="628418" y="671417"/>
            <a:chExt cx="1572895" cy="1150620"/>
          </a:xfrm>
        </p:grpSpPr>
        <p:sp>
          <p:nvSpPr>
            <p:cNvPr id="8" name="object 8"/>
            <p:cNvSpPr/>
            <p:nvPr/>
          </p:nvSpPr>
          <p:spPr>
            <a:xfrm>
              <a:off x="1382864" y="9394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82864" y="9394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27519" y="1257259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89">
                  <a:moveTo>
                    <a:pt x="0" y="529248"/>
                  </a:moveTo>
                  <a:lnTo>
                    <a:pt x="5040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93147" y="1253537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45171" y="1291485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43201" y="1289196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62861" y="1309545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32495" y="130701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44789" y="1291485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21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27571" y="1289196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94141" y="1257259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89">
                  <a:moveTo>
                    <a:pt x="504075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88546" y="1253537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0948" y="1228964"/>
              <a:ext cx="775970" cy="542925"/>
            </a:xfrm>
            <a:custGeom>
              <a:avLst/>
              <a:gdLst/>
              <a:ahLst/>
              <a:cxnLst/>
              <a:rect l="l" t="t" r="r" b="b"/>
              <a:pathLst>
                <a:path w="775969" h="542925">
                  <a:moveTo>
                    <a:pt x="0" y="542725"/>
                  </a:moveTo>
                  <a:lnTo>
                    <a:pt x="77542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69300" y="1217674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62861" y="676479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4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32495" y="67394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72299" y="1515436"/>
            <a:ext cx="121348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02260" algn="l"/>
                <a:tab pos="587375" algn="l"/>
                <a:tab pos="803275" algn="l"/>
                <a:tab pos="101790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baseline="6535" sz="1275" spc="37" i="1">
                <a:latin typeface="Calibri"/>
                <a:cs typeface="Calibri"/>
              </a:rPr>
              <a:t>..	..	</a:t>
            </a: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8081" y="1453758"/>
            <a:ext cx="550545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105">
                <a:latin typeface="Lucida Sans Unicode"/>
                <a:cs typeface="Lucida Sans Unicode"/>
              </a:rPr>
              <a:t>−</a:t>
            </a:r>
            <a:r>
              <a:rPr dirty="0" sz="850" spc="-10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760357" y="100849"/>
            <a:ext cx="7918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next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2760357" y="310882"/>
            <a:ext cx="2773045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Well, </a:t>
            </a:r>
            <a:r>
              <a:rPr dirty="0" sz="1100" spc="35">
                <a:latin typeface="Calibri"/>
                <a:cs typeface="Calibri"/>
              </a:rPr>
              <a:t>just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had an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learn-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ing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weights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perceptron,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 </a:t>
            </a:r>
            <a:r>
              <a:rPr dirty="0" sz="1100" spc="-20">
                <a:latin typeface="Calibri"/>
                <a:cs typeface="Calibri"/>
              </a:rPr>
              <a:t>need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way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12"/>
                  </a:moveTo>
                  <a:lnTo>
                    <a:pt x="12" y="12"/>
                  </a:lnTo>
                  <a:lnTo>
                    <a:pt x="12" y="118503"/>
                  </a:lnTo>
                  <a:lnTo>
                    <a:pt x="2880017" y="118503"/>
                  </a:lnTo>
                  <a:lnTo>
                    <a:pt x="2880017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17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75317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4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6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7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8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9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-20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7527" y="291412"/>
            <a:ext cx="1821180" cy="344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265"/>
              </a:lnSpc>
              <a:spcBef>
                <a:spcPts val="90"/>
              </a:spcBef>
            </a:pPr>
            <a:r>
              <a:rPr dirty="0" sz="1100" spc="100" b="1">
                <a:latin typeface="Calibri"/>
                <a:cs typeface="Calibri"/>
              </a:rPr>
              <a:t>Sigmoid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(logistic)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105" b="1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marL="1188720">
              <a:lnSpc>
                <a:spcPts val="1265"/>
              </a:lnSpc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376" y="1743619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1630" y="1731491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1637" y="1731491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9337" y="1743619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14" i="1">
                <a:latin typeface="Calibri"/>
                <a:cs typeface="Calibri"/>
              </a:rPr>
              <a:t>x</a:t>
            </a:r>
            <a:r>
              <a:rPr dirty="0" baseline="-10416" sz="1200" spc="172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8418" y="671417"/>
            <a:ext cx="1572895" cy="1150620"/>
            <a:chOff x="628418" y="671417"/>
            <a:chExt cx="1572895" cy="1150620"/>
          </a:xfrm>
        </p:grpSpPr>
        <p:sp>
          <p:nvSpPr>
            <p:cNvPr id="8" name="object 8"/>
            <p:cNvSpPr/>
            <p:nvPr/>
          </p:nvSpPr>
          <p:spPr>
            <a:xfrm>
              <a:off x="1382864" y="9394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82864" y="93941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27519" y="1257259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89">
                  <a:moveTo>
                    <a:pt x="0" y="529248"/>
                  </a:moveTo>
                  <a:lnTo>
                    <a:pt x="5040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93147" y="1253537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45171" y="1291485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43201" y="1289196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62861" y="1309545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32495" y="130701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44789" y="1291485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21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27571" y="1289196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94141" y="1257259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89">
                  <a:moveTo>
                    <a:pt x="504075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88546" y="1253537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0948" y="1228964"/>
              <a:ext cx="775970" cy="542925"/>
            </a:xfrm>
            <a:custGeom>
              <a:avLst/>
              <a:gdLst/>
              <a:ahLst/>
              <a:cxnLst/>
              <a:rect l="l" t="t" r="r" b="b"/>
              <a:pathLst>
                <a:path w="775969" h="542925">
                  <a:moveTo>
                    <a:pt x="0" y="542725"/>
                  </a:moveTo>
                  <a:lnTo>
                    <a:pt x="77542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69300" y="1217674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62861" y="676479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4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32495" y="67394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72299" y="1515436"/>
            <a:ext cx="121348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02260" algn="l"/>
                <a:tab pos="587375" algn="l"/>
                <a:tab pos="803275" algn="l"/>
                <a:tab pos="101790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baseline="6535" sz="1275" spc="37" i="1">
                <a:latin typeface="Calibri"/>
                <a:cs typeface="Calibri"/>
              </a:rPr>
              <a:t>..	..	</a:t>
            </a: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8081" y="1453758"/>
            <a:ext cx="550545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105">
                <a:latin typeface="Lucida Sans Unicode"/>
                <a:cs typeface="Lucida Sans Unicode"/>
              </a:rPr>
              <a:t>−</a:t>
            </a:r>
            <a:r>
              <a:rPr dirty="0" sz="850" spc="-10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760357" y="100849"/>
            <a:ext cx="7918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next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2760357" y="310882"/>
            <a:ext cx="277304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Well, </a:t>
            </a:r>
            <a:r>
              <a:rPr dirty="0" sz="1100" spc="35">
                <a:latin typeface="Calibri"/>
                <a:cs typeface="Calibri"/>
              </a:rPr>
              <a:t>just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had an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learn-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ing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weights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perceptron,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 </a:t>
            </a:r>
            <a:r>
              <a:rPr dirty="0" sz="1100" spc="-20">
                <a:latin typeface="Calibri"/>
                <a:cs typeface="Calibri"/>
              </a:rPr>
              <a:t>need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way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algn="just" marL="12700" marR="635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Calibri"/>
                <a:cs typeface="Calibri"/>
              </a:rPr>
              <a:t>Before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10">
                <a:latin typeface="Calibri"/>
                <a:cs typeface="Calibri"/>
              </a:rPr>
              <a:t>such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30">
                <a:latin typeface="Calibri"/>
                <a:cs typeface="Calibri"/>
              </a:rPr>
              <a:t>revisit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concept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error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122616"/>
            <a:ext cx="63233" cy="63233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2" name="object 3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975317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-20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-20">
                <a:latin typeface="Calibri"/>
                <a:cs typeface="Calibri"/>
              </a:rPr>
              <a:t>4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-20">
                <a:latin typeface="Calibri"/>
                <a:cs typeface="Calibri"/>
              </a:rPr>
              <a:t>6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-20">
                <a:latin typeface="Calibri"/>
                <a:cs typeface="Calibri"/>
              </a:rPr>
              <a:t>7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-20">
                <a:latin typeface="Calibri"/>
                <a:cs typeface="Calibri"/>
              </a:rPr>
              <a:t>8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-20">
                <a:latin typeface="Calibri"/>
                <a:cs typeface="Calibri"/>
              </a:rPr>
              <a:t>9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logistic </a:t>
            </a:r>
            <a:r>
              <a:rPr dirty="0" sz="1100" spc="20">
                <a:latin typeface="Calibri"/>
                <a:cs typeface="Calibri"/>
              </a:rPr>
              <a:t>function and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 spc="5">
                <a:latin typeface="Calibri"/>
                <a:cs typeface="Calibri"/>
              </a:rPr>
              <a:t>value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0">
                <a:latin typeface="Calibri"/>
                <a:cs typeface="Calibri"/>
              </a:rPr>
              <a:t>recover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happens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12"/>
                  </a:moveTo>
                  <a:lnTo>
                    <a:pt x="50" y="12"/>
                  </a:lnTo>
                  <a:lnTo>
                    <a:pt x="50" y="118503"/>
                  </a:lnTo>
                  <a:lnTo>
                    <a:pt x="2880055" y="118503"/>
                  </a:lnTo>
                  <a:lnTo>
                    <a:pt x="2880055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806" y="723002"/>
            <a:ext cx="773430" cy="756920"/>
            <a:chOff x="577806" y="723002"/>
            <a:chExt cx="773430" cy="756920"/>
          </a:xfrm>
        </p:grpSpPr>
        <p:sp>
          <p:nvSpPr>
            <p:cNvPr id="3" name="object 3"/>
            <p:cNvSpPr/>
            <p:nvPr/>
          </p:nvSpPr>
          <p:spPr>
            <a:xfrm>
              <a:off x="1138213" y="141261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6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6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8213" y="141261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6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6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806" y="723002"/>
              <a:ext cx="773011" cy="75678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80493" y="210733"/>
            <a:ext cx="1484630" cy="1484630"/>
            <a:chOff x="380493" y="210733"/>
            <a:chExt cx="1484630" cy="1484630"/>
          </a:xfrm>
        </p:grpSpPr>
        <p:sp>
          <p:nvSpPr>
            <p:cNvPr id="7" name="object 7"/>
            <p:cNvSpPr/>
            <p:nvPr/>
          </p:nvSpPr>
          <p:spPr>
            <a:xfrm>
              <a:off x="425063" y="1650751"/>
              <a:ext cx="1430020" cy="0"/>
            </a:xfrm>
            <a:custGeom>
              <a:avLst/>
              <a:gdLst/>
              <a:ahLst/>
              <a:cxnLst/>
              <a:rect l="l" t="t" r="r" b="b"/>
              <a:pathLst>
                <a:path w="1430020" h="0">
                  <a:moveTo>
                    <a:pt x="0" y="0"/>
                  </a:moveTo>
                  <a:lnTo>
                    <a:pt x="142989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27629" y="1611241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5063" y="220855"/>
              <a:ext cx="0" cy="1430020"/>
            </a:xfrm>
            <a:custGeom>
              <a:avLst/>
              <a:gdLst/>
              <a:ahLst/>
              <a:cxnLst/>
              <a:rect l="l" t="t" r="r" b="b"/>
              <a:pathLst>
                <a:path w="0" h="1430020">
                  <a:moveTo>
                    <a:pt x="0" y="142989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5554" y="215794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186321"/>
            <a:ext cx="63233" cy="632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256408" y="100849"/>
            <a:ext cx="32772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Earlier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mentioned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cannot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because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76"/>
                  </a:moveTo>
                  <a:lnTo>
                    <a:pt x="25" y="76"/>
                  </a:lnTo>
                  <a:lnTo>
                    <a:pt x="25" y="118567"/>
                  </a:lnTo>
                  <a:lnTo>
                    <a:pt x="2880029" y="118567"/>
                  </a:lnTo>
                  <a:lnTo>
                    <a:pt x="2880029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29" y="312158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8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1985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806" y="723002"/>
            <a:ext cx="773430" cy="756920"/>
            <a:chOff x="577806" y="723002"/>
            <a:chExt cx="773430" cy="756920"/>
          </a:xfrm>
        </p:grpSpPr>
        <p:sp>
          <p:nvSpPr>
            <p:cNvPr id="3" name="object 3"/>
            <p:cNvSpPr/>
            <p:nvPr/>
          </p:nvSpPr>
          <p:spPr>
            <a:xfrm>
              <a:off x="1138213" y="141261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6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6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8213" y="141261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6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6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806" y="723002"/>
              <a:ext cx="773011" cy="75678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80493" y="210733"/>
            <a:ext cx="1484630" cy="1484630"/>
            <a:chOff x="380493" y="210733"/>
            <a:chExt cx="1484630" cy="1484630"/>
          </a:xfrm>
        </p:grpSpPr>
        <p:sp>
          <p:nvSpPr>
            <p:cNvPr id="7" name="object 7"/>
            <p:cNvSpPr/>
            <p:nvPr/>
          </p:nvSpPr>
          <p:spPr>
            <a:xfrm>
              <a:off x="425063" y="1650751"/>
              <a:ext cx="1430020" cy="0"/>
            </a:xfrm>
            <a:custGeom>
              <a:avLst/>
              <a:gdLst/>
              <a:ahLst/>
              <a:cxnLst/>
              <a:rect l="l" t="t" r="r" b="b"/>
              <a:pathLst>
                <a:path w="1430020" h="0">
                  <a:moveTo>
                    <a:pt x="0" y="0"/>
                  </a:moveTo>
                  <a:lnTo>
                    <a:pt x="142989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27629" y="1611241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5063" y="220855"/>
              <a:ext cx="0" cy="1430020"/>
            </a:xfrm>
            <a:custGeom>
              <a:avLst/>
              <a:gdLst/>
              <a:ahLst/>
              <a:cxnLst/>
              <a:rect l="l" t="t" r="r" b="b"/>
              <a:pathLst>
                <a:path w="0" h="1430020">
                  <a:moveTo>
                    <a:pt x="0" y="142989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5554" y="215794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186321"/>
            <a:ext cx="63233" cy="632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256408" y="100849"/>
            <a:ext cx="3277235" cy="5740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Earlier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mentioned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cannot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because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“cannot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with”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mean?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568439"/>
            <a:ext cx="63233" cy="6323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0" y="3121494"/>
            <a:ext cx="5760085" cy="118745"/>
            <a:chOff x="0" y="3121494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-12"/>
                  </a:moveTo>
                  <a:lnTo>
                    <a:pt x="25" y="-12"/>
                  </a:lnTo>
                  <a:lnTo>
                    <a:pt x="25" y="118478"/>
                  </a:lnTo>
                  <a:lnTo>
                    <a:pt x="2880029" y="118478"/>
                  </a:lnTo>
                  <a:lnTo>
                    <a:pt x="2880029" y="-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29" y="3121494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14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15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16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17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18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19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806" y="723002"/>
            <a:ext cx="773430" cy="756920"/>
            <a:chOff x="577806" y="723002"/>
            <a:chExt cx="773430" cy="756920"/>
          </a:xfrm>
        </p:grpSpPr>
        <p:sp>
          <p:nvSpPr>
            <p:cNvPr id="3" name="object 3"/>
            <p:cNvSpPr/>
            <p:nvPr/>
          </p:nvSpPr>
          <p:spPr>
            <a:xfrm>
              <a:off x="1138213" y="141261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6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6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8213" y="141261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6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6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806" y="723002"/>
              <a:ext cx="773011" cy="75678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80493" y="210733"/>
            <a:ext cx="1484630" cy="1484630"/>
            <a:chOff x="380493" y="210733"/>
            <a:chExt cx="1484630" cy="1484630"/>
          </a:xfrm>
        </p:grpSpPr>
        <p:sp>
          <p:nvSpPr>
            <p:cNvPr id="7" name="object 7"/>
            <p:cNvSpPr/>
            <p:nvPr/>
          </p:nvSpPr>
          <p:spPr>
            <a:xfrm>
              <a:off x="425063" y="1650751"/>
              <a:ext cx="1430020" cy="0"/>
            </a:xfrm>
            <a:custGeom>
              <a:avLst/>
              <a:gdLst/>
              <a:ahLst/>
              <a:cxnLst/>
              <a:rect l="l" t="t" r="r" b="b"/>
              <a:pathLst>
                <a:path w="1430020" h="0">
                  <a:moveTo>
                    <a:pt x="0" y="0"/>
                  </a:moveTo>
                  <a:lnTo>
                    <a:pt x="142989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27629" y="1611241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5063" y="220855"/>
              <a:ext cx="0" cy="1430020"/>
            </a:xfrm>
            <a:custGeom>
              <a:avLst/>
              <a:gdLst/>
              <a:ahLst/>
              <a:cxnLst/>
              <a:rect l="l" t="t" r="r" b="b"/>
              <a:pathLst>
                <a:path w="0" h="1430020">
                  <a:moveTo>
                    <a:pt x="0" y="142989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5554" y="215794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186321"/>
            <a:ext cx="63233" cy="632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256408" y="100849"/>
            <a:ext cx="3277235" cy="9563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Earlier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mentioned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cannot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because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“cannot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with”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mean?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use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classify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568439"/>
            <a:ext cx="63233" cy="6323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778471"/>
            <a:ext cx="63233" cy="63233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12"/>
                  </a:moveTo>
                  <a:lnTo>
                    <a:pt x="25" y="12"/>
                  </a:lnTo>
                  <a:lnTo>
                    <a:pt x="25" y="118503"/>
                  </a:lnTo>
                  <a:lnTo>
                    <a:pt x="2880029" y="118503"/>
                  </a:lnTo>
                  <a:lnTo>
                    <a:pt x="2880029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29" y="312152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24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25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26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27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28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29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041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</a:t>
            </a:r>
            <a:r>
              <a:rPr dirty="0" baseline="31250" sz="1200" spc="127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836420"/>
            <a:chOff x="0" y="0"/>
            <a:chExt cx="5760085" cy="183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000" y="35401"/>
              <a:ext cx="1625080" cy="18004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186321"/>
              <a:ext cx="63233" cy="632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568439"/>
              <a:ext cx="63233" cy="63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778471"/>
              <a:ext cx="63233" cy="632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6609" y="1160576"/>
              <a:ext cx="63233" cy="632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56408" y="100849"/>
            <a:ext cx="3277235" cy="11664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Earlier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mentioned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cannot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because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“cannot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with”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mean?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use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classify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probably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38"/>
                  </a:moveTo>
                  <a:lnTo>
                    <a:pt x="25" y="38"/>
                  </a:lnTo>
                  <a:lnTo>
                    <a:pt x="25" y="118529"/>
                  </a:lnTo>
                  <a:lnTo>
                    <a:pt x="2880029" y="118529"/>
                  </a:lnTo>
                  <a:lnTo>
                    <a:pt x="2880029" y="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29" y="3121545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501466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433534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34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76" y="357530"/>
            <a:ext cx="2151888" cy="1615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884" y="2329394"/>
            <a:ext cx="6451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7">
                <a:latin typeface="Calibri"/>
                <a:cs typeface="Calibri"/>
              </a:rPr>
              <a:t>1+e</a:t>
            </a:r>
            <a:r>
              <a:rPr dirty="0" sz="600" spc="85" i="1">
                <a:latin typeface="Verdana"/>
                <a:cs typeface="Verdana"/>
              </a:rPr>
              <a:t>−</a:t>
            </a:r>
            <a:r>
              <a:rPr dirty="0" sz="600" spc="85">
                <a:latin typeface="Calibri"/>
                <a:cs typeface="Calibri"/>
              </a:rPr>
              <a:t>(</a:t>
            </a:r>
            <a:r>
              <a:rPr dirty="0" sz="600" spc="85" i="1">
                <a:latin typeface="Verdana"/>
                <a:cs typeface="Verdana"/>
              </a:rPr>
              <a:t>wx</a:t>
            </a:r>
            <a:r>
              <a:rPr dirty="0" sz="600" spc="85">
                <a:latin typeface="Calibri"/>
                <a:cs typeface="Calibri"/>
              </a:rPr>
              <a:t>+</a:t>
            </a:r>
            <a:r>
              <a:rPr dirty="0" sz="600" spc="85" i="1">
                <a:latin typeface="Verdana"/>
                <a:cs typeface="Verdana"/>
              </a:rPr>
              <a:t>b</a:t>
            </a:r>
            <a:r>
              <a:rPr dirty="0" sz="600" spc="85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04" y="2261462"/>
            <a:ext cx="2054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69620" algn="l"/>
                <a:tab pos="1083945" algn="l"/>
              </a:tabLst>
            </a:pPr>
            <a:r>
              <a:rPr dirty="0" sz="1100" spc="70" i="1">
                <a:latin typeface="Calibri"/>
                <a:cs typeface="Calibri"/>
              </a:rPr>
              <a:t>σ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u="sng" baseline="31250" sz="1200" spc="-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baseline="31250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baseline="31250" sz="1200">
                <a:latin typeface="Calibri"/>
                <a:cs typeface="Calibri"/>
              </a:rPr>
              <a:t>  </a:t>
            </a:r>
            <a:r>
              <a:rPr dirty="0" baseline="31250" sz="1200" spc="-89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35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If </a:t>
            </a:r>
            <a:r>
              <a:rPr dirty="0" spc="-50"/>
              <a:t>we </a:t>
            </a:r>
            <a:r>
              <a:rPr dirty="0" spc="10"/>
              <a:t>take </a:t>
            </a:r>
            <a:r>
              <a:rPr dirty="0"/>
              <a:t>the </a:t>
            </a:r>
            <a:r>
              <a:rPr dirty="0" spc="25"/>
              <a:t>logistic </a:t>
            </a:r>
            <a:r>
              <a:rPr dirty="0" spc="20"/>
              <a:t>function and </a:t>
            </a:r>
            <a:r>
              <a:rPr dirty="0" spc="-5"/>
              <a:t>set </a:t>
            </a:r>
            <a:r>
              <a:rPr dirty="0" spc="-235"/>
              <a:t> </a:t>
            </a:r>
            <a:r>
              <a:rPr dirty="0" spc="-10" i="1">
                <a:latin typeface="Calibri"/>
                <a:cs typeface="Calibri"/>
              </a:rPr>
              <a:t>w </a:t>
            </a:r>
            <a:r>
              <a:rPr dirty="0" spc="10"/>
              <a:t>to </a:t>
            </a:r>
            <a:r>
              <a:rPr dirty="0" spc="15"/>
              <a:t>a </a:t>
            </a:r>
            <a:r>
              <a:rPr dirty="0" spc="25"/>
              <a:t>very </a:t>
            </a:r>
            <a:r>
              <a:rPr dirty="0" spc="30"/>
              <a:t>high </a:t>
            </a:r>
            <a:r>
              <a:rPr dirty="0" spc="5"/>
              <a:t>value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0"/>
              <a:t>recover </a:t>
            </a:r>
            <a:r>
              <a:rPr dirty="0" spc="-5"/>
              <a:t> </a:t>
            </a:r>
            <a:r>
              <a:rPr dirty="0" spc="5"/>
              <a:t>the</a:t>
            </a:r>
            <a:r>
              <a:rPr dirty="0" spc="110"/>
              <a:t> </a:t>
            </a:r>
            <a:r>
              <a:rPr dirty="0"/>
              <a:t>step</a:t>
            </a:r>
            <a:r>
              <a:rPr dirty="0" spc="114"/>
              <a:t> </a:t>
            </a:r>
            <a:r>
              <a:rPr dirty="0" spc="20"/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655026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>
                <a:latin typeface="Calibri"/>
                <a:cs typeface="Calibri"/>
              </a:rPr>
              <a:t>change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control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position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5">
                <a:latin typeface="Calibri"/>
                <a:cs typeface="Calibri"/>
              </a:rPr>
              <a:t>x-axis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transitions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2095"/>
            <a:chOff x="0" y="0"/>
            <a:chExt cx="5760085" cy="1522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38995" y="100849"/>
            <a:ext cx="2319655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N</a:t>
            </a:r>
            <a:r>
              <a:rPr dirty="0" sz="1100" spc="-5">
                <a:latin typeface="Calibri"/>
                <a:cs typeface="Calibri"/>
              </a:rPr>
              <a:t>o</a:t>
            </a:r>
            <a:r>
              <a:rPr dirty="0" sz="1100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</a:t>
            </a:r>
            <a:r>
              <a:rPr dirty="0" sz="1100" spc="75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taking </a:t>
            </a:r>
            <a:r>
              <a:rPr dirty="0" sz="1100" spc="20">
                <a:latin typeface="Calibri"/>
                <a:cs typeface="Calibri"/>
              </a:rPr>
              <a:t>t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35">
                <a:latin typeface="Calibri"/>
                <a:cs typeface="Calibri"/>
              </a:rPr>
              <a:t>o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</a:t>
            </a:r>
            <a:r>
              <a:rPr dirty="0" sz="1100" spc="-25">
                <a:latin typeface="Calibri"/>
                <a:cs typeface="Calibri"/>
              </a:rPr>
              <a:t>c</a:t>
            </a:r>
            <a:r>
              <a:rPr dirty="0" sz="1100" spc="25">
                <a:latin typeface="Calibri"/>
                <a:cs typeface="Calibri"/>
              </a:rPr>
              <a:t>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(with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dif- </a:t>
            </a:r>
            <a:r>
              <a:rPr dirty="0" sz="1100" spc="-15">
                <a:latin typeface="Calibri"/>
                <a:cs typeface="Calibri"/>
              </a:rPr>
              <a:t>fere</a:t>
            </a:r>
            <a:r>
              <a:rPr dirty="0" sz="1100" spc="-4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cap="small" baseline="27777" sz="1200" spc="120">
                <a:latin typeface="Cambria"/>
                <a:cs typeface="Cambria"/>
              </a:rPr>
              <a:t>j</a:t>
            </a:r>
            <a:r>
              <a:rPr dirty="0" sz="1100" spc="40">
                <a:latin typeface="Calibri"/>
                <a:cs typeface="Calibri"/>
              </a:rPr>
              <a:t>s)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subtracting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21494"/>
            <a:ext cx="5760085" cy="118745"/>
            <a:chOff x="0" y="3121494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12"/>
                  </a:moveTo>
                  <a:lnTo>
                    <a:pt x="50" y="-12"/>
                  </a:lnTo>
                  <a:lnTo>
                    <a:pt x="50" y="118478"/>
                  </a:lnTo>
                  <a:lnTo>
                    <a:pt x="2880055" y="118478"/>
                  </a:lnTo>
                  <a:lnTo>
                    <a:pt x="2880055" y="-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55" y="3121494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55" y="3133582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2095"/>
            <a:chOff x="0" y="0"/>
            <a:chExt cx="5760085" cy="1522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801509"/>
              <a:ext cx="72390" cy="0"/>
            </a:xfrm>
            <a:custGeom>
              <a:avLst/>
              <a:gdLst/>
              <a:ahLst/>
              <a:cxnLst/>
              <a:rect l="l" t="t" r="r" b="b"/>
              <a:pathLst>
                <a:path w="72389" h="0">
                  <a:moveTo>
                    <a:pt x="0" y="0"/>
                  </a:moveTo>
                  <a:lnTo>
                    <a:pt x="72000" y="0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38995" y="100849"/>
            <a:ext cx="2319655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N</a:t>
            </a:r>
            <a:r>
              <a:rPr dirty="0" sz="1100" spc="-5">
                <a:latin typeface="Calibri"/>
                <a:cs typeface="Calibri"/>
              </a:rPr>
              <a:t>o</a:t>
            </a:r>
            <a:r>
              <a:rPr dirty="0" sz="1100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</a:t>
            </a:r>
            <a:r>
              <a:rPr dirty="0" sz="1100" spc="75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taking </a:t>
            </a:r>
            <a:r>
              <a:rPr dirty="0" sz="1100" spc="20">
                <a:latin typeface="Calibri"/>
                <a:cs typeface="Calibri"/>
              </a:rPr>
              <a:t>t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35">
                <a:latin typeface="Calibri"/>
                <a:cs typeface="Calibri"/>
              </a:rPr>
              <a:t>o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</a:t>
            </a:r>
            <a:r>
              <a:rPr dirty="0" sz="1100" spc="-25">
                <a:latin typeface="Calibri"/>
                <a:cs typeface="Calibri"/>
              </a:rPr>
              <a:t>c</a:t>
            </a:r>
            <a:r>
              <a:rPr dirty="0" sz="1100" spc="25">
                <a:latin typeface="Calibri"/>
                <a:cs typeface="Calibri"/>
              </a:rPr>
              <a:t>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(with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dif- </a:t>
            </a:r>
            <a:r>
              <a:rPr dirty="0" sz="1100" spc="-15">
                <a:latin typeface="Calibri"/>
                <a:cs typeface="Calibri"/>
              </a:rPr>
              <a:t>fere</a:t>
            </a:r>
            <a:r>
              <a:rPr dirty="0" sz="1100" spc="-4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cap="small" baseline="27777" sz="1200" spc="120">
                <a:latin typeface="Cambria"/>
                <a:cs typeface="Cambria"/>
              </a:rPr>
              <a:t>j</a:t>
            </a:r>
            <a:r>
              <a:rPr dirty="0" sz="1100" spc="40">
                <a:latin typeface="Calibri"/>
                <a:cs typeface="Calibri"/>
              </a:rPr>
              <a:t>s)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subtracting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494"/>
            <a:ext cx="5760085" cy="118745"/>
            <a:chOff x="0" y="3121494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12"/>
                  </a:moveTo>
                  <a:lnTo>
                    <a:pt x="50" y="-12"/>
                  </a:lnTo>
                  <a:lnTo>
                    <a:pt x="50" y="118478"/>
                  </a:lnTo>
                  <a:lnTo>
                    <a:pt x="2880055" y="118478"/>
                  </a:lnTo>
                  <a:lnTo>
                    <a:pt x="2880055" y="-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55" y="3121494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55" y="3133582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801509"/>
              <a:ext cx="72390" cy="720090"/>
            </a:xfrm>
            <a:custGeom>
              <a:avLst/>
              <a:gdLst/>
              <a:ahLst/>
              <a:cxnLst/>
              <a:rect l="l" t="t" r="r" b="b"/>
              <a:pathLst>
                <a:path w="72389" h="720090">
                  <a:moveTo>
                    <a:pt x="0" y="0"/>
                  </a:moveTo>
                  <a:lnTo>
                    <a:pt x="72000" y="0"/>
                  </a:lnTo>
                </a:path>
                <a:path w="72389" h="720090">
                  <a:moveTo>
                    <a:pt x="0" y="720013"/>
                  </a:moveTo>
                  <a:lnTo>
                    <a:pt x="72000" y="720013"/>
                  </a:lnTo>
                </a:path>
                <a:path w="72389" h="720090">
                  <a:moveTo>
                    <a:pt x="0" y="684009"/>
                  </a:moveTo>
                  <a:lnTo>
                    <a:pt x="72000" y="684009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801" y="1613155"/>
            <a:ext cx="1262941" cy="127514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38995" y="100849"/>
            <a:ext cx="2319655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N</a:t>
            </a:r>
            <a:r>
              <a:rPr dirty="0" sz="1100" spc="-5">
                <a:latin typeface="Calibri"/>
                <a:cs typeface="Calibri"/>
              </a:rPr>
              <a:t>o</a:t>
            </a:r>
            <a:r>
              <a:rPr dirty="0" sz="1100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</a:t>
            </a:r>
            <a:r>
              <a:rPr dirty="0" sz="1100" spc="75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taking </a:t>
            </a:r>
            <a:r>
              <a:rPr dirty="0" sz="1100" spc="20">
                <a:latin typeface="Calibri"/>
                <a:cs typeface="Calibri"/>
              </a:rPr>
              <a:t>t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35">
                <a:latin typeface="Calibri"/>
                <a:cs typeface="Calibri"/>
              </a:rPr>
              <a:t>o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</a:t>
            </a:r>
            <a:r>
              <a:rPr dirty="0" sz="1100" spc="-25">
                <a:latin typeface="Calibri"/>
                <a:cs typeface="Calibri"/>
              </a:rPr>
              <a:t>c</a:t>
            </a:r>
            <a:r>
              <a:rPr dirty="0" sz="1100" spc="25">
                <a:latin typeface="Calibri"/>
                <a:cs typeface="Calibri"/>
              </a:rPr>
              <a:t>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(with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dif- </a:t>
            </a:r>
            <a:r>
              <a:rPr dirty="0" sz="1100" spc="-15">
                <a:latin typeface="Calibri"/>
                <a:cs typeface="Calibri"/>
              </a:rPr>
              <a:t>fere</a:t>
            </a:r>
            <a:r>
              <a:rPr dirty="0" sz="1100" spc="-4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cap="small" baseline="27777" sz="1200" spc="120">
                <a:latin typeface="Cambria"/>
                <a:cs typeface="Cambria"/>
              </a:rPr>
              <a:t>j</a:t>
            </a:r>
            <a:r>
              <a:rPr dirty="0" sz="1100" spc="40">
                <a:latin typeface="Calibri"/>
                <a:cs typeface="Calibri"/>
              </a:rPr>
              <a:t>s)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subtracting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21494"/>
            <a:ext cx="5760085" cy="118745"/>
            <a:chOff x="0" y="3121494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12"/>
                  </a:moveTo>
                  <a:lnTo>
                    <a:pt x="50" y="-12"/>
                  </a:lnTo>
                  <a:lnTo>
                    <a:pt x="50" y="118478"/>
                  </a:lnTo>
                  <a:lnTo>
                    <a:pt x="2880055" y="118478"/>
                  </a:lnTo>
                  <a:lnTo>
                    <a:pt x="2880055" y="-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55" y="3121494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55" y="3133582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801509"/>
              <a:ext cx="72390" cy="720090"/>
            </a:xfrm>
            <a:custGeom>
              <a:avLst/>
              <a:gdLst/>
              <a:ahLst/>
              <a:cxnLst/>
              <a:rect l="l" t="t" r="r" b="b"/>
              <a:pathLst>
                <a:path w="72389" h="720090">
                  <a:moveTo>
                    <a:pt x="0" y="0"/>
                  </a:moveTo>
                  <a:lnTo>
                    <a:pt x="72000" y="0"/>
                  </a:lnTo>
                </a:path>
                <a:path w="72389" h="720090">
                  <a:moveTo>
                    <a:pt x="0" y="720013"/>
                  </a:moveTo>
                  <a:lnTo>
                    <a:pt x="72000" y="720013"/>
                  </a:lnTo>
                </a:path>
                <a:path w="72389" h="720090">
                  <a:moveTo>
                    <a:pt x="0" y="684009"/>
                  </a:moveTo>
                  <a:lnTo>
                    <a:pt x="72000" y="684009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4583" y="912583"/>
              <a:ext cx="63233" cy="6323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3801" y="1613155"/>
            <a:ext cx="1262941" cy="127514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N</a:t>
            </a:r>
            <a:r>
              <a:rPr dirty="0" sz="1100" spc="-5">
                <a:latin typeface="Calibri"/>
                <a:cs typeface="Calibri"/>
              </a:rPr>
              <a:t>o</a:t>
            </a:r>
            <a:r>
              <a:rPr dirty="0" sz="1100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</a:t>
            </a:r>
            <a:r>
              <a:rPr dirty="0" sz="1100" spc="75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taking </a:t>
            </a:r>
            <a:r>
              <a:rPr dirty="0" sz="1100" spc="20">
                <a:latin typeface="Calibri"/>
                <a:cs typeface="Calibri"/>
              </a:rPr>
              <a:t>t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35">
                <a:latin typeface="Calibri"/>
                <a:cs typeface="Calibri"/>
              </a:rPr>
              <a:t>o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</a:t>
            </a:r>
            <a:r>
              <a:rPr dirty="0" sz="1100" spc="-25">
                <a:latin typeface="Calibri"/>
                <a:cs typeface="Calibri"/>
              </a:rPr>
              <a:t>c</a:t>
            </a:r>
            <a:r>
              <a:rPr dirty="0" sz="1100" spc="25">
                <a:latin typeface="Calibri"/>
                <a:cs typeface="Calibri"/>
              </a:rPr>
              <a:t>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(with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dif- </a:t>
            </a:r>
            <a:r>
              <a:rPr dirty="0" sz="1100" spc="-15">
                <a:latin typeface="Calibri"/>
                <a:cs typeface="Calibri"/>
              </a:rPr>
              <a:t>fere</a:t>
            </a:r>
            <a:r>
              <a:rPr dirty="0" sz="1100" spc="-4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cap="small" baseline="27777" sz="1200" spc="120">
                <a:latin typeface="Cambria"/>
                <a:cs typeface="Cambria"/>
              </a:rPr>
              <a:t>j</a:t>
            </a:r>
            <a:r>
              <a:rPr dirty="0" sz="1100" spc="40">
                <a:latin typeface="Calibri"/>
                <a:cs typeface="Calibri"/>
              </a:rPr>
              <a:t>s)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subtracting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20">
                <a:latin typeface="Calibri"/>
                <a:cs typeface="Calibri"/>
              </a:rPr>
              <a:t>Voila!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!!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582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215085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129600"/>
            <a:ext cx="47885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Can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come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5">
                <a:latin typeface="Calibri"/>
                <a:cs typeface="Calibri"/>
              </a:rPr>
              <a:t> a neural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0">
                <a:latin typeface="Calibri"/>
                <a:cs typeface="Calibri"/>
              </a:rPr>
              <a:t> operation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subtracting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another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44369" y="1618335"/>
            <a:ext cx="655320" cy="492125"/>
            <a:chOff x="2044369" y="1618335"/>
            <a:chExt cx="655320" cy="492125"/>
          </a:xfrm>
        </p:grpSpPr>
        <p:sp>
          <p:nvSpPr>
            <p:cNvPr id="3" name="object 3"/>
            <p:cNvSpPr/>
            <p:nvPr/>
          </p:nvSpPr>
          <p:spPr>
            <a:xfrm>
              <a:off x="2392349" y="1633321"/>
              <a:ext cx="280670" cy="128905"/>
            </a:xfrm>
            <a:custGeom>
              <a:avLst/>
              <a:gdLst/>
              <a:ahLst/>
              <a:cxnLst/>
              <a:rect l="l" t="t" r="r" b="b"/>
              <a:pathLst>
                <a:path w="280669" h="128905">
                  <a:moveTo>
                    <a:pt x="0" y="128727"/>
                  </a:moveTo>
                  <a:lnTo>
                    <a:pt x="280466" y="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657322" y="1620875"/>
              <a:ext cx="40005" cy="32384"/>
            </a:xfrm>
            <a:custGeom>
              <a:avLst/>
              <a:gdLst/>
              <a:ahLst/>
              <a:cxnLst/>
              <a:rect l="l" t="t" r="r" b="b"/>
              <a:pathLst>
                <a:path w="40005" h="32385">
                  <a:moveTo>
                    <a:pt x="14833" y="32308"/>
                  </a:moveTo>
                  <a:lnTo>
                    <a:pt x="15494" y="12446"/>
                  </a:lnTo>
                  <a:lnTo>
                    <a:pt x="0" y="0"/>
                  </a:lnTo>
                  <a:lnTo>
                    <a:pt x="39725" y="1320"/>
                  </a:lnTo>
                  <a:lnTo>
                    <a:pt x="14833" y="323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57322" y="1620875"/>
              <a:ext cx="40005" cy="32384"/>
            </a:xfrm>
            <a:custGeom>
              <a:avLst/>
              <a:gdLst/>
              <a:ahLst/>
              <a:cxnLst/>
              <a:rect l="l" t="t" r="r" b="b"/>
              <a:pathLst>
                <a:path w="40005" h="32385">
                  <a:moveTo>
                    <a:pt x="39725" y="1320"/>
                  </a:moveTo>
                  <a:lnTo>
                    <a:pt x="14833" y="32308"/>
                  </a:lnTo>
                  <a:lnTo>
                    <a:pt x="15494" y="12446"/>
                  </a:lnTo>
                  <a:lnTo>
                    <a:pt x="0" y="0"/>
                  </a:lnTo>
                  <a:lnTo>
                    <a:pt x="39725" y="132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4369" y="1698548"/>
              <a:ext cx="411480" cy="4114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46909" y="1701088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203200"/>
                  </a:moveTo>
                  <a:lnTo>
                    <a:pt x="401033" y="249791"/>
                  </a:lnTo>
                  <a:lnTo>
                    <a:pt x="385746" y="292561"/>
                  </a:lnTo>
                  <a:lnTo>
                    <a:pt x="361758" y="330290"/>
                  </a:lnTo>
                  <a:lnTo>
                    <a:pt x="330290" y="361758"/>
                  </a:lnTo>
                  <a:lnTo>
                    <a:pt x="292561" y="385746"/>
                  </a:lnTo>
                  <a:lnTo>
                    <a:pt x="249791" y="401033"/>
                  </a:lnTo>
                  <a:lnTo>
                    <a:pt x="203200" y="406400"/>
                  </a:lnTo>
                  <a:lnTo>
                    <a:pt x="156608" y="401033"/>
                  </a:lnTo>
                  <a:lnTo>
                    <a:pt x="113838" y="385746"/>
                  </a:lnTo>
                  <a:lnTo>
                    <a:pt x="76109" y="361758"/>
                  </a:lnTo>
                  <a:lnTo>
                    <a:pt x="44641" y="330290"/>
                  </a:lnTo>
                  <a:lnTo>
                    <a:pt x="20653" y="292561"/>
                  </a:lnTo>
                  <a:lnTo>
                    <a:pt x="5366" y="249791"/>
                  </a:lnTo>
                  <a:lnTo>
                    <a:pt x="0" y="203200"/>
                  </a:lnTo>
                  <a:lnTo>
                    <a:pt x="5366" y="156608"/>
                  </a:lnTo>
                  <a:lnTo>
                    <a:pt x="20653" y="113838"/>
                  </a:lnTo>
                  <a:lnTo>
                    <a:pt x="44641" y="76109"/>
                  </a:lnTo>
                  <a:lnTo>
                    <a:pt x="76109" y="44641"/>
                  </a:lnTo>
                  <a:lnTo>
                    <a:pt x="113838" y="20653"/>
                  </a:lnTo>
                  <a:lnTo>
                    <a:pt x="156608" y="5366"/>
                  </a:lnTo>
                  <a:lnTo>
                    <a:pt x="203200" y="0"/>
                  </a:lnTo>
                  <a:lnTo>
                    <a:pt x="249791" y="5366"/>
                  </a:lnTo>
                  <a:lnTo>
                    <a:pt x="292561" y="20653"/>
                  </a:lnTo>
                  <a:lnTo>
                    <a:pt x="330290" y="44641"/>
                  </a:lnTo>
                  <a:lnTo>
                    <a:pt x="361758" y="76109"/>
                  </a:lnTo>
                  <a:lnTo>
                    <a:pt x="385746" y="113838"/>
                  </a:lnTo>
                  <a:lnTo>
                    <a:pt x="401033" y="156608"/>
                  </a:lnTo>
                  <a:lnTo>
                    <a:pt x="406400" y="203200"/>
                  </a:lnTo>
                  <a:close/>
                </a:path>
              </a:pathLst>
            </a:custGeom>
            <a:ln w="5080">
              <a:solidFill>
                <a:srgbClr val="B85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395042" y="1271828"/>
            <a:ext cx="1229360" cy="1249680"/>
            <a:chOff x="2395042" y="1271828"/>
            <a:chExt cx="1229360" cy="1249680"/>
          </a:xfrm>
        </p:grpSpPr>
        <p:sp>
          <p:nvSpPr>
            <p:cNvPr id="9" name="object 9"/>
            <p:cNvSpPr/>
            <p:nvPr/>
          </p:nvSpPr>
          <p:spPr>
            <a:xfrm>
              <a:off x="3016529" y="1632356"/>
              <a:ext cx="260350" cy="109855"/>
            </a:xfrm>
            <a:custGeom>
              <a:avLst/>
              <a:gdLst/>
              <a:ahLst/>
              <a:cxnLst/>
              <a:rect l="l" t="t" r="r" b="b"/>
              <a:pathLst>
                <a:path w="260350" h="109855">
                  <a:moveTo>
                    <a:pt x="259740" y="109372"/>
                  </a:moveTo>
                  <a:lnTo>
                    <a:pt x="0" y="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991942" y="1619402"/>
              <a:ext cx="40005" cy="33020"/>
            </a:xfrm>
            <a:custGeom>
              <a:avLst/>
              <a:gdLst/>
              <a:ahLst/>
              <a:cxnLst/>
              <a:rect l="l" t="t" r="r" b="b"/>
              <a:pathLst>
                <a:path w="40005" h="33019">
                  <a:moveTo>
                    <a:pt x="25857" y="32816"/>
                  </a:moveTo>
                  <a:lnTo>
                    <a:pt x="0" y="2590"/>
                  </a:lnTo>
                  <a:lnTo>
                    <a:pt x="39674" y="0"/>
                  </a:lnTo>
                  <a:lnTo>
                    <a:pt x="24587" y="12954"/>
                  </a:lnTo>
                  <a:lnTo>
                    <a:pt x="25857" y="32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91942" y="1619402"/>
              <a:ext cx="40005" cy="33020"/>
            </a:xfrm>
            <a:custGeom>
              <a:avLst/>
              <a:gdLst/>
              <a:ahLst/>
              <a:cxnLst/>
              <a:rect l="l" t="t" r="r" b="b"/>
              <a:pathLst>
                <a:path w="40005" h="33019">
                  <a:moveTo>
                    <a:pt x="0" y="2590"/>
                  </a:moveTo>
                  <a:lnTo>
                    <a:pt x="39674" y="0"/>
                  </a:lnTo>
                  <a:lnTo>
                    <a:pt x="24587" y="12954"/>
                  </a:lnTo>
                  <a:lnTo>
                    <a:pt x="25857" y="32816"/>
                  </a:lnTo>
                  <a:lnTo>
                    <a:pt x="0" y="259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2769" y="1678228"/>
              <a:ext cx="411480" cy="41148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15309" y="1680768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203200"/>
                  </a:moveTo>
                  <a:lnTo>
                    <a:pt x="401033" y="249791"/>
                  </a:lnTo>
                  <a:lnTo>
                    <a:pt x="385746" y="292561"/>
                  </a:lnTo>
                  <a:lnTo>
                    <a:pt x="361758" y="330290"/>
                  </a:lnTo>
                  <a:lnTo>
                    <a:pt x="330290" y="361758"/>
                  </a:lnTo>
                  <a:lnTo>
                    <a:pt x="292561" y="385746"/>
                  </a:lnTo>
                  <a:lnTo>
                    <a:pt x="249791" y="401033"/>
                  </a:lnTo>
                  <a:lnTo>
                    <a:pt x="203200" y="406400"/>
                  </a:lnTo>
                  <a:lnTo>
                    <a:pt x="156608" y="401033"/>
                  </a:lnTo>
                  <a:lnTo>
                    <a:pt x="113838" y="385746"/>
                  </a:lnTo>
                  <a:lnTo>
                    <a:pt x="76109" y="361758"/>
                  </a:lnTo>
                  <a:lnTo>
                    <a:pt x="44641" y="330290"/>
                  </a:lnTo>
                  <a:lnTo>
                    <a:pt x="20653" y="292561"/>
                  </a:lnTo>
                  <a:lnTo>
                    <a:pt x="5366" y="249791"/>
                  </a:lnTo>
                  <a:lnTo>
                    <a:pt x="0" y="203200"/>
                  </a:lnTo>
                  <a:lnTo>
                    <a:pt x="5366" y="156608"/>
                  </a:lnTo>
                  <a:lnTo>
                    <a:pt x="20653" y="113838"/>
                  </a:lnTo>
                  <a:lnTo>
                    <a:pt x="44641" y="76109"/>
                  </a:lnTo>
                  <a:lnTo>
                    <a:pt x="76109" y="44641"/>
                  </a:lnTo>
                  <a:lnTo>
                    <a:pt x="113838" y="20653"/>
                  </a:lnTo>
                  <a:lnTo>
                    <a:pt x="156608" y="5366"/>
                  </a:lnTo>
                  <a:lnTo>
                    <a:pt x="203200" y="0"/>
                  </a:lnTo>
                  <a:lnTo>
                    <a:pt x="249791" y="5366"/>
                  </a:lnTo>
                  <a:lnTo>
                    <a:pt x="292561" y="20653"/>
                  </a:lnTo>
                  <a:lnTo>
                    <a:pt x="330290" y="44641"/>
                  </a:lnTo>
                  <a:lnTo>
                    <a:pt x="361758" y="76109"/>
                  </a:lnTo>
                  <a:lnTo>
                    <a:pt x="385746" y="113838"/>
                  </a:lnTo>
                  <a:lnTo>
                    <a:pt x="401033" y="156608"/>
                  </a:lnTo>
                  <a:lnTo>
                    <a:pt x="406400" y="203200"/>
                  </a:lnTo>
                  <a:close/>
                </a:path>
              </a:pathLst>
            </a:custGeom>
            <a:ln w="5080">
              <a:solidFill>
                <a:srgbClr val="B8544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8729" y="1271828"/>
              <a:ext cx="411480" cy="4114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41269" y="1274368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203200"/>
                  </a:moveTo>
                  <a:lnTo>
                    <a:pt x="401033" y="249791"/>
                  </a:lnTo>
                  <a:lnTo>
                    <a:pt x="385746" y="292561"/>
                  </a:lnTo>
                  <a:lnTo>
                    <a:pt x="361758" y="330290"/>
                  </a:lnTo>
                  <a:lnTo>
                    <a:pt x="330290" y="361758"/>
                  </a:lnTo>
                  <a:lnTo>
                    <a:pt x="292561" y="385746"/>
                  </a:lnTo>
                  <a:lnTo>
                    <a:pt x="249791" y="401033"/>
                  </a:lnTo>
                  <a:lnTo>
                    <a:pt x="203200" y="406400"/>
                  </a:lnTo>
                  <a:lnTo>
                    <a:pt x="156608" y="401033"/>
                  </a:lnTo>
                  <a:lnTo>
                    <a:pt x="113838" y="385746"/>
                  </a:lnTo>
                  <a:lnTo>
                    <a:pt x="76109" y="361758"/>
                  </a:lnTo>
                  <a:lnTo>
                    <a:pt x="44641" y="330290"/>
                  </a:lnTo>
                  <a:lnTo>
                    <a:pt x="20653" y="292561"/>
                  </a:lnTo>
                  <a:lnTo>
                    <a:pt x="5366" y="249791"/>
                  </a:lnTo>
                  <a:lnTo>
                    <a:pt x="0" y="203200"/>
                  </a:lnTo>
                  <a:lnTo>
                    <a:pt x="5366" y="156608"/>
                  </a:lnTo>
                  <a:lnTo>
                    <a:pt x="20653" y="113838"/>
                  </a:lnTo>
                  <a:lnTo>
                    <a:pt x="44641" y="76109"/>
                  </a:lnTo>
                  <a:lnTo>
                    <a:pt x="76109" y="44641"/>
                  </a:lnTo>
                  <a:lnTo>
                    <a:pt x="113838" y="20653"/>
                  </a:lnTo>
                  <a:lnTo>
                    <a:pt x="156608" y="5366"/>
                  </a:lnTo>
                  <a:lnTo>
                    <a:pt x="203200" y="0"/>
                  </a:lnTo>
                  <a:lnTo>
                    <a:pt x="249791" y="5366"/>
                  </a:lnTo>
                  <a:lnTo>
                    <a:pt x="292561" y="20653"/>
                  </a:lnTo>
                  <a:lnTo>
                    <a:pt x="330290" y="44641"/>
                  </a:lnTo>
                  <a:lnTo>
                    <a:pt x="361758" y="76109"/>
                  </a:lnTo>
                  <a:lnTo>
                    <a:pt x="385746" y="113838"/>
                  </a:lnTo>
                  <a:lnTo>
                    <a:pt x="401033" y="156608"/>
                  </a:lnTo>
                  <a:lnTo>
                    <a:pt x="406400" y="203200"/>
                  </a:lnTo>
                  <a:close/>
                </a:path>
              </a:pathLst>
            </a:custGeom>
            <a:ln w="5080">
              <a:solidFill>
                <a:srgbClr val="B85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86709" y="2040890"/>
              <a:ext cx="260985" cy="132715"/>
            </a:xfrm>
            <a:custGeom>
              <a:avLst/>
              <a:gdLst/>
              <a:ahLst/>
              <a:cxnLst/>
              <a:rect l="l" t="t" r="r" b="b"/>
              <a:pathLst>
                <a:path w="260985" h="132714">
                  <a:moveTo>
                    <a:pt x="0" y="132638"/>
                  </a:moveTo>
                  <a:lnTo>
                    <a:pt x="260705" y="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231464" y="2028799"/>
              <a:ext cx="40005" cy="32384"/>
            </a:xfrm>
            <a:custGeom>
              <a:avLst/>
              <a:gdLst/>
              <a:ahLst/>
              <a:cxnLst/>
              <a:rect l="l" t="t" r="r" b="b"/>
              <a:pathLst>
                <a:path w="40004" h="32385">
                  <a:moveTo>
                    <a:pt x="16103" y="31953"/>
                  </a:moveTo>
                  <a:lnTo>
                    <a:pt x="15951" y="12090"/>
                  </a:lnTo>
                  <a:lnTo>
                    <a:pt x="0" y="254"/>
                  </a:lnTo>
                  <a:lnTo>
                    <a:pt x="39725" y="0"/>
                  </a:lnTo>
                  <a:lnTo>
                    <a:pt x="16103" y="31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422270" y="2028799"/>
              <a:ext cx="848994" cy="144780"/>
            </a:xfrm>
            <a:custGeom>
              <a:avLst/>
              <a:gdLst/>
              <a:ahLst/>
              <a:cxnLst/>
              <a:rect l="l" t="t" r="r" b="b"/>
              <a:pathLst>
                <a:path w="848995" h="144780">
                  <a:moveTo>
                    <a:pt x="848918" y="0"/>
                  </a:moveTo>
                  <a:lnTo>
                    <a:pt x="825296" y="31953"/>
                  </a:lnTo>
                  <a:lnTo>
                    <a:pt x="825144" y="12090"/>
                  </a:lnTo>
                  <a:lnTo>
                    <a:pt x="809193" y="254"/>
                  </a:lnTo>
                  <a:lnTo>
                    <a:pt x="848918" y="0"/>
                  </a:lnTo>
                  <a:close/>
                </a:path>
                <a:path w="848995" h="144780">
                  <a:moveTo>
                    <a:pt x="279958" y="144729"/>
                  </a:moveTo>
                  <a:lnTo>
                    <a:pt x="0" y="29972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97582" y="2045715"/>
              <a:ext cx="40005" cy="33020"/>
            </a:xfrm>
            <a:custGeom>
              <a:avLst/>
              <a:gdLst/>
              <a:ahLst/>
              <a:cxnLst/>
              <a:rect l="l" t="t" r="r" b="b"/>
              <a:pathLst>
                <a:path w="40005" h="33019">
                  <a:moveTo>
                    <a:pt x="26162" y="32918"/>
                  </a:moveTo>
                  <a:lnTo>
                    <a:pt x="0" y="2946"/>
                  </a:lnTo>
                  <a:lnTo>
                    <a:pt x="39674" y="0"/>
                  </a:lnTo>
                  <a:lnTo>
                    <a:pt x="24688" y="13055"/>
                  </a:lnTo>
                  <a:lnTo>
                    <a:pt x="26162" y="32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97582" y="2045715"/>
              <a:ext cx="40005" cy="33020"/>
            </a:xfrm>
            <a:custGeom>
              <a:avLst/>
              <a:gdLst/>
              <a:ahLst/>
              <a:cxnLst/>
              <a:rect l="l" t="t" r="r" b="b"/>
              <a:pathLst>
                <a:path w="40005" h="33019">
                  <a:moveTo>
                    <a:pt x="0" y="2946"/>
                  </a:moveTo>
                  <a:lnTo>
                    <a:pt x="39674" y="0"/>
                  </a:lnTo>
                  <a:lnTo>
                    <a:pt x="24688" y="13055"/>
                  </a:lnTo>
                  <a:lnTo>
                    <a:pt x="26162" y="32918"/>
                  </a:lnTo>
                  <a:lnTo>
                    <a:pt x="0" y="2946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8729" y="2110028"/>
              <a:ext cx="411480" cy="4114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641269" y="2112568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203200"/>
                  </a:moveTo>
                  <a:lnTo>
                    <a:pt x="401033" y="249791"/>
                  </a:lnTo>
                  <a:lnTo>
                    <a:pt x="385746" y="292561"/>
                  </a:lnTo>
                  <a:lnTo>
                    <a:pt x="361758" y="330290"/>
                  </a:lnTo>
                  <a:lnTo>
                    <a:pt x="330290" y="361758"/>
                  </a:lnTo>
                  <a:lnTo>
                    <a:pt x="292561" y="385746"/>
                  </a:lnTo>
                  <a:lnTo>
                    <a:pt x="249791" y="401033"/>
                  </a:lnTo>
                  <a:lnTo>
                    <a:pt x="203200" y="406400"/>
                  </a:lnTo>
                  <a:lnTo>
                    <a:pt x="156608" y="401033"/>
                  </a:lnTo>
                  <a:lnTo>
                    <a:pt x="113838" y="385746"/>
                  </a:lnTo>
                  <a:lnTo>
                    <a:pt x="76109" y="361758"/>
                  </a:lnTo>
                  <a:lnTo>
                    <a:pt x="44641" y="330290"/>
                  </a:lnTo>
                  <a:lnTo>
                    <a:pt x="20653" y="292561"/>
                  </a:lnTo>
                  <a:lnTo>
                    <a:pt x="5366" y="249791"/>
                  </a:lnTo>
                  <a:lnTo>
                    <a:pt x="0" y="203200"/>
                  </a:lnTo>
                  <a:lnTo>
                    <a:pt x="5366" y="156608"/>
                  </a:lnTo>
                  <a:lnTo>
                    <a:pt x="20653" y="113838"/>
                  </a:lnTo>
                  <a:lnTo>
                    <a:pt x="44641" y="76109"/>
                  </a:lnTo>
                  <a:lnTo>
                    <a:pt x="76109" y="44641"/>
                  </a:lnTo>
                  <a:lnTo>
                    <a:pt x="113838" y="20653"/>
                  </a:lnTo>
                  <a:lnTo>
                    <a:pt x="156608" y="5366"/>
                  </a:lnTo>
                  <a:lnTo>
                    <a:pt x="203200" y="0"/>
                  </a:lnTo>
                  <a:lnTo>
                    <a:pt x="249791" y="5366"/>
                  </a:lnTo>
                  <a:lnTo>
                    <a:pt x="292561" y="20653"/>
                  </a:lnTo>
                  <a:lnTo>
                    <a:pt x="330290" y="44641"/>
                  </a:lnTo>
                  <a:lnTo>
                    <a:pt x="361758" y="76109"/>
                  </a:lnTo>
                  <a:lnTo>
                    <a:pt x="385746" y="113838"/>
                  </a:lnTo>
                  <a:lnTo>
                    <a:pt x="401033" y="156608"/>
                  </a:lnTo>
                  <a:lnTo>
                    <a:pt x="406400" y="203200"/>
                  </a:lnTo>
                  <a:close/>
                </a:path>
              </a:pathLst>
            </a:custGeom>
            <a:ln w="5080">
              <a:solidFill>
                <a:srgbClr val="B85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200" y="1317548"/>
            <a:ext cx="879675" cy="68981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54389" y="1271828"/>
            <a:ext cx="977186" cy="78835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52080" y="448868"/>
            <a:ext cx="972620" cy="788354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468549" y="1607108"/>
            <a:ext cx="167640" cy="172720"/>
            <a:chOff x="2468549" y="1607108"/>
            <a:chExt cx="167640" cy="172720"/>
          </a:xfrm>
        </p:grpSpPr>
        <p:sp>
          <p:nvSpPr>
            <p:cNvPr id="27" name="object 27"/>
            <p:cNvSpPr/>
            <p:nvPr/>
          </p:nvSpPr>
          <p:spPr>
            <a:xfrm>
              <a:off x="2468549" y="1607108"/>
              <a:ext cx="167640" cy="172720"/>
            </a:xfrm>
            <a:custGeom>
              <a:avLst/>
              <a:gdLst/>
              <a:ahLst/>
              <a:cxnLst/>
              <a:rect l="l" t="t" r="r" b="b"/>
              <a:pathLst>
                <a:path w="167639" h="172719">
                  <a:moveTo>
                    <a:pt x="167640" y="172720"/>
                  </a:moveTo>
                  <a:lnTo>
                    <a:pt x="0" y="172720"/>
                  </a:lnTo>
                  <a:lnTo>
                    <a:pt x="0" y="0"/>
                  </a:lnTo>
                  <a:lnTo>
                    <a:pt x="167640" y="0"/>
                  </a:lnTo>
                  <a:lnTo>
                    <a:pt x="167640" y="172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474940" y="1629989"/>
              <a:ext cx="127000" cy="99060"/>
            </a:xfrm>
            <a:custGeom>
              <a:avLst/>
              <a:gdLst/>
              <a:ahLst/>
              <a:cxnLst/>
              <a:rect l="l" t="t" r="r" b="b"/>
              <a:pathLst>
                <a:path w="127000" h="99060">
                  <a:moveTo>
                    <a:pt x="42158" y="56951"/>
                  </a:moveTo>
                  <a:lnTo>
                    <a:pt x="30281" y="56951"/>
                  </a:lnTo>
                  <a:lnTo>
                    <a:pt x="30281" y="26461"/>
                  </a:lnTo>
                  <a:lnTo>
                    <a:pt x="42158" y="26461"/>
                  </a:lnTo>
                  <a:lnTo>
                    <a:pt x="42158" y="56951"/>
                  </a:lnTo>
                  <a:close/>
                </a:path>
                <a:path w="127000" h="99060">
                  <a:moveTo>
                    <a:pt x="72440" y="68620"/>
                  </a:moveTo>
                  <a:lnTo>
                    <a:pt x="0" y="68620"/>
                  </a:lnTo>
                  <a:lnTo>
                    <a:pt x="0" y="56951"/>
                  </a:lnTo>
                  <a:lnTo>
                    <a:pt x="72440" y="56951"/>
                  </a:lnTo>
                  <a:lnTo>
                    <a:pt x="72440" y="68620"/>
                  </a:lnTo>
                  <a:close/>
                </a:path>
                <a:path w="127000" h="99060">
                  <a:moveTo>
                    <a:pt x="42158" y="99039"/>
                  </a:moveTo>
                  <a:lnTo>
                    <a:pt x="30281" y="99039"/>
                  </a:lnTo>
                  <a:lnTo>
                    <a:pt x="30281" y="68620"/>
                  </a:lnTo>
                  <a:lnTo>
                    <a:pt x="42158" y="68620"/>
                  </a:lnTo>
                  <a:lnTo>
                    <a:pt x="42158" y="99039"/>
                  </a:lnTo>
                  <a:close/>
                </a:path>
                <a:path w="127000" h="99060">
                  <a:moveTo>
                    <a:pt x="126989" y="99039"/>
                  </a:moveTo>
                  <a:lnTo>
                    <a:pt x="113654" y="99039"/>
                  </a:lnTo>
                  <a:lnTo>
                    <a:pt x="113654" y="28615"/>
                  </a:lnTo>
                  <a:lnTo>
                    <a:pt x="90246" y="28615"/>
                  </a:lnTo>
                  <a:lnTo>
                    <a:pt x="90246" y="19029"/>
                  </a:lnTo>
                  <a:lnTo>
                    <a:pt x="99278" y="18150"/>
                  </a:lnTo>
                  <a:lnTo>
                    <a:pt x="105572" y="16677"/>
                  </a:lnTo>
                  <a:lnTo>
                    <a:pt x="112704" y="12557"/>
                  </a:lnTo>
                  <a:lnTo>
                    <a:pt x="115366" y="7686"/>
                  </a:lnTo>
                  <a:lnTo>
                    <a:pt x="117124" y="0"/>
                  </a:lnTo>
                  <a:lnTo>
                    <a:pt x="126989" y="0"/>
                  </a:lnTo>
                  <a:lnTo>
                    <a:pt x="126989" y="99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52807" y="1835281"/>
            <a:ext cx="186603" cy="132506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070529" y="1596948"/>
            <a:ext cx="132080" cy="172720"/>
            <a:chOff x="3070529" y="1596948"/>
            <a:chExt cx="132080" cy="172720"/>
          </a:xfrm>
        </p:grpSpPr>
        <p:sp>
          <p:nvSpPr>
            <p:cNvPr id="31" name="object 31"/>
            <p:cNvSpPr/>
            <p:nvPr/>
          </p:nvSpPr>
          <p:spPr>
            <a:xfrm>
              <a:off x="3070529" y="1596948"/>
              <a:ext cx="132080" cy="172720"/>
            </a:xfrm>
            <a:custGeom>
              <a:avLst/>
              <a:gdLst/>
              <a:ahLst/>
              <a:cxnLst/>
              <a:rect l="l" t="t" r="r" b="b"/>
              <a:pathLst>
                <a:path w="132080" h="172719">
                  <a:moveTo>
                    <a:pt x="132080" y="172720"/>
                  </a:moveTo>
                  <a:lnTo>
                    <a:pt x="0" y="172720"/>
                  </a:lnTo>
                  <a:lnTo>
                    <a:pt x="0" y="0"/>
                  </a:lnTo>
                  <a:lnTo>
                    <a:pt x="132080" y="0"/>
                  </a:lnTo>
                  <a:lnTo>
                    <a:pt x="132080" y="172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76432" y="1619829"/>
              <a:ext cx="92075" cy="99060"/>
            </a:xfrm>
            <a:custGeom>
              <a:avLst/>
              <a:gdLst/>
              <a:ahLst/>
              <a:cxnLst/>
              <a:rect l="l" t="t" r="r" b="b"/>
              <a:pathLst>
                <a:path w="92075" h="99060">
                  <a:moveTo>
                    <a:pt x="34864" y="65841"/>
                  </a:moveTo>
                  <a:lnTo>
                    <a:pt x="0" y="65841"/>
                  </a:lnTo>
                  <a:lnTo>
                    <a:pt x="0" y="52994"/>
                  </a:lnTo>
                  <a:lnTo>
                    <a:pt x="34864" y="52994"/>
                  </a:lnTo>
                  <a:lnTo>
                    <a:pt x="34864" y="65841"/>
                  </a:lnTo>
                  <a:close/>
                </a:path>
                <a:path w="92075" h="99060">
                  <a:moveTo>
                    <a:pt x="91760" y="99039"/>
                  </a:moveTo>
                  <a:lnTo>
                    <a:pt x="78425" y="99039"/>
                  </a:lnTo>
                  <a:lnTo>
                    <a:pt x="78425" y="28615"/>
                  </a:lnTo>
                  <a:lnTo>
                    <a:pt x="55016" y="28615"/>
                  </a:lnTo>
                  <a:lnTo>
                    <a:pt x="55016" y="19029"/>
                  </a:lnTo>
                  <a:lnTo>
                    <a:pt x="64048" y="18150"/>
                  </a:lnTo>
                  <a:lnTo>
                    <a:pt x="70342" y="16677"/>
                  </a:lnTo>
                  <a:lnTo>
                    <a:pt x="77475" y="12557"/>
                  </a:lnTo>
                  <a:lnTo>
                    <a:pt x="80137" y="7686"/>
                  </a:lnTo>
                  <a:lnTo>
                    <a:pt x="81894" y="0"/>
                  </a:lnTo>
                  <a:lnTo>
                    <a:pt x="91760" y="0"/>
                  </a:lnTo>
                  <a:lnTo>
                    <a:pt x="91760" y="99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21207" y="1814962"/>
            <a:ext cx="202692" cy="13250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47167" y="1408562"/>
            <a:ext cx="186603" cy="13250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01701" y="2281443"/>
            <a:ext cx="79781" cy="77505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989653" y="2126726"/>
            <a:ext cx="306070" cy="125730"/>
            <a:chOff x="1989653" y="2126726"/>
            <a:chExt cx="306070" cy="125730"/>
          </a:xfrm>
        </p:grpSpPr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9653" y="2152716"/>
              <a:ext cx="133731" cy="9955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56932" y="2126726"/>
              <a:ext cx="138694" cy="125542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00293" y="2136886"/>
            <a:ext cx="323926" cy="125542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1" name="object 4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836420"/>
            <a:chOff x="0" y="0"/>
            <a:chExt cx="5760085" cy="183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000" y="35401"/>
              <a:ext cx="1625080" cy="18004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186321"/>
              <a:ext cx="63233" cy="632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568439"/>
              <a:ext cx="63233" cy="63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778471"/>
              <a:ext cx="63233" cy="632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6609" y="1160576"/>
              <a:ext cx="63233" cy="632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6609" y="1370609"/>
              <a:ext cx="63233" cy="632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56408" y="100849"/>
            <a:ext cx="3277235" cy="137604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Earlier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mentioned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cannot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because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“cannot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with”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mean?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use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classify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 marR="238125">
              <a:lnSpc>
                <a:spcPct val="125299"/>
              </a:lnSpc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probably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doesn’t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seem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bad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76"/>
                  </a:moveTo>
                  <a:lnTo>
                    <a:pt x="25" y="76"/>
                  </a:lnTo>
                  <a:lnTo>
                    <a:pt x="25" y="118567"/>
                  </a:lnTo>
                  <a:lnTo>
                    <a:pt x="2880029" y="118567"/>
                  </a:lnTo>
                  <a:lnTo>
                    <a:pt x="2880029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29" y="312158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20" y="186372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60319" y="100900"/>
            <a:ext cx="2378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78" y="114"/>
                  </a:moveTo>
                  <a:lnTo>
                    <a:pt x="-25" y="114"/>
                  </a:lnTo>
                  <a:lnTo>
                    <a:pt x="-25" y="118605"/>
                  </a:lnTo>
                  <a:lnTo>
                    <a:pt x="2879978" y="118605"/>
                  </a:lnTo>
                  <a:lnTo>
                    <a:pt x="2879978" y="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79979" y="3121621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48/62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279" y="313370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20" y="186372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60319" y="57122"/>
            <a:ext cx="276606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trying </a:t>
            </a:r>
            <a:r>
              <a:rPr dirty="0" sz="1100" spc="10">
                <a:latin typeface="Calibri"/>
                <a:cs typeface="Calibri"/>
              </a:rPr>
              <a:t>to  take 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decision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oil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particular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location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ocean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bed(Yes/No)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20" y="396404"/>
            <a:ext cx="63233" cy="632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78" y="88"/>
                  </a:moveTo>
                  <a:lnTo>
                    <a:pt x="-25" y="88"/>
                  </a:lnTo>
                  <a:lnTo>
                    <a:pt x="-25" y="118579"/>
                  </a:lnTo>
                  <a:lnTo>
                    <a:pt x="2879978" y="118579"/>
                  </a:lnTo>
                  <a:lnTo>
                    <a:pt x="2879978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79979" y="3121596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48/62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279" y="313370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20" y="186372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34919" y="57122"/>
            <a:ext cx="2823210" cy="117221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input?</a:t>
            </a:r>
            <a:endParaRPr sz="1100">
              <a:latin typeface="Calibri"/>
              <a:cs typeface="Calibri"/>
            </a:endParaRPr>
          </a:p>
          <a:p>
            <a:pPr marL="38100" marR="3683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trying </a:t>
            </a:r>
            <a:r>
              <a:rPr dirty="0" sz="1100" spc="10">
                <a:latin typeface="Calibri"/>
                <a:cs typeface="Calibri"/>
              </a:rPr>
              <a:t>to  take 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decision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oil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particular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location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ocean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bed(Yes/No)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factors: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Salinity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>
                <a:latin typeface="Calibri"/>
                <a:cs typeface="Calibri"/>
              </a:rPr>
              <a:t>1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Pressure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>
                <a:latin typeface="Calibri"/>
                <a:cs typeface="Calibri"/>
              </a:rPr>
              <a:t>2</a:t>
            </a:r>
            <a:r>
              <a:rPr dirty="0" sz="1100" spc="9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20" y="396404"/>
            <a:ext cx="63233" cy="63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20" y="950594"/>
            <a:ext cx="63233" cy="632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78" y="126"/>
                  </a:moveTo>
                  <a:lnTo>
                    <a:pt x="-25" y="126"/>
                  </a:lnTo>
                  <a:lnTo>
                    <a:pt x="-25" y="118617"/>
                  </a:lnTo>
                  <a:lnTo>
                    <a:pt x="2879978" y="118617"/>
                  </a:lnTo>
                  <a:lnTo>
                    <a:pt x="2879978" y="1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79979" y="3121634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48/62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279" y="313370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916" y="412394"/>
            <a:ext cx="1365504" cy="11704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09557" y="57071"/>
            <a:ext cx="2874010" cy="17259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input?</a:t>
            </a:r>
            <a:endParaRPr sz="1100">
              <a:latin typeface="Calibri"/>
              <a:cs typeface="Calibri"/>
            </a:endParaRPr>
          </a:p>
          <a:p>
            <a:pPr marL="63500" marR="6223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trying </a:t>
            </a:r>
            <a:r>
              <a:rPr dirty="0" sz="1100" spc="10">
                <a:latin typeface="Calibri"/>
                <a:cs typeface="Calibri"/>
              </a:rPr>
              <a:t>to  take 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decision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oil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particular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location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ocean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bed(Yes/No)</a:t>
            </a:r>
            <a:endParaRPr sz="1100">
              <a:latin typeface="Calibri"/>
              <a:cs typeface="Calibri"/>
            </a:endParaRPr>
          </a:p>
          <a:p>
            <a:pPr marL="63500" marR="558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factors: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Salinity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>
                <a:latin typeface="Calibri"/>
                <a:cs typeface="Calibri"/>
              </a:rPr>
              <a:t>1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Pressure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>
                <a:latin typeface="Calibri"/>
                <a:cs typeface="Calibri"/>
              </a:rPr>
              <a:t>2</a:t>
            </a:r>
            <a:r>
              <a:rPr dirty="0" sz="1100" spc="9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63500" marR="145415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are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-20">
                <a:latin typeface="Calibri"/>
                <a:cs typeface="Calibri"/>
              </a:rPr>
              <a:t>seems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y</a:t>
            </a:r>
            <a:r>
              <a:rPr dirty="0" sz="1100" spc="20">
                <a:latin typeface="Calibri"/>
                <a:cs typeface="Calibri"/>
              </a:rPr>
              <a:t>(oil</a:t>
            </a:r>
            <a:r>
              <a:rPr dirty="0" sz="1100" spc="20">
                <a:latin typeface="Lucida Sans Unicode"/>
                <a:cs typeface="Lucida Sans Unicode"/>
              </a:rPr>
              <a:t>|</a:t>
            </a:r>
            <a:r>
              <a:rPr dirty="0" sz="1100" spc="20">
                <a:latin typeface="Calibri"/>
                <a:cs typeface="Calibri"/>
              </a:rPr>
              <a:t>no-oil)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complex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3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332648"/>
            <a:ext cx="63233" cy="6323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0"/>
                  </a:moveTo>
                  <a:lnTo>
                    <a:pt x="12" y="0"/>
                  </a:lnTo>
                  <a:lnTo>
                    <a:pt x="12" y="118490"/>
                  </a:lnTo>
                  <a:lnTo>
                    <a:pt x="2880017" y="118490"/>
                  </a:lnTo>
                  <a:lnTo>
                    <a:pt x="2880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17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48/62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279" y="313370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916" y="412394"/>
            <a:ext cx="1365504" cy="11704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09557" y="57071"/>
            <a:ext cx="2874010" cy="21082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input?</a:t>
            </a:r>
            <a:endParaRPr sz="1100">
              <a:latin typeface="Calibri"/>
              <a:cs typeface="Calibri"/>
            </a:endParaRPr>
          </a:p>
          <a:p>
            <a:pPr marL="63500" marR="6223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trying </a:t>
            </a:r>
            <a:r>
              <a:rPr dirty="0" sz="1100" spc="10">
                <a:latin typeface="Calibri"/>
                <a:cs typeface="Calibri"/>
              </a:rPr>
              <a:t>to  take 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decision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oil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particular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location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ocean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bed(Yes/No)</a:t>
            </a:r>
            <a:endParaRPr sz="1100">
              <a:latin typeface="Calibri"/>
              <a:cs typeface="Calibri"/>
            </a:endParaRPr>
          </a:p>
          <a:p>
            <a:pPr marL="63500" marR="558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factors: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Salinity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>
                <a:latin typeface="Calibri"/>
                <a:cs typeface="Calibri"/>
              </a:rPr>
              <a:t>1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Pressure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>
                <a:latin typeface="Calibri"/>
                <a:cs typeface="Calibri"/>
              </a:rPr>
              <a:t>2</a:t>
            </a:r>
            <a:r>
              <a:rPr dirty="0" sz="1100" spc="9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63500" marR="145415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are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-20">
                <a:latin typeface="Calibri"/>
                <a:cs typeface="Calibri"/>
              </a:rPr>
              <a:t>seems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y</a:t>
            </a:r>
            <a:r>
              <a:rPr dirty="0" sz="1100" spc="20">
                <a:latin typeface="Calibri"/>
                <a:cs typeface="Calibri"/>
              </a:rPr>
              <a:t>(oil</a:t>
            </a:r>
            <a:r>
              <a:rPr dirty="0" sz="1100" spc="20">
                <a:latin typeface="Lucida Sans Unicode"/>
                <a:cs typeface="Lucida Sans Unicode"/>
              </a:rPr>
              <a:t>|</a:t>
            </a:r>
            <a:r>
              <a:rPr dirty="0" sz="1100" spc="20">
                <a:latin typeface="Calibri"/>
                <a:cs typeface="Calibri"/>
              </a:rPr>
              <a:t>no-oil)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complex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3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63500" marR="234950">
              <a:lnSpc>
                <a:spcPct val="102600"/>
              </a:lnSpc>
              <a:spcBef>
                <a:spcPts val="29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neural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approximate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332648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86826"/>
            <a:ext cx="63233" cy="6323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48/62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279" y="313370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80"/>
              <a:t>This</a:t>
            </a:r>
            <a:r>
              <a:rPr dirty="0" spc="85"/>
              <a:t> </a:t>
            </a:r>
            <a:r>
              <a:rPr dirty="0" spc="20"/>
              <a:t>is</a:t>
            </a:r>
            <a:r>
              <a:rPr dirty="0" spc="90"/>
              <a:t> </a:t>
            </a:r>
            <a:r>
              <a:rPr dirty="0" spc="25"/>
              <a:t>what</a:t>
            </a:r>
            <a:r>
              <a:rPr dirty="0" spc="85"/>
              <a:t> </a:t>
            </a:r>
            <a:r>
              <a:rPr dirty="0" spc="15"/>
              <a:t>a</a:t>
            </a:r>
            <a:r>
              <a:rPr dirty="0" spc="90"/>
              <a:t> </a:t>
            </a:r>
            <a:r>
              <a:rPr dirty="0" spc="10"/>
              <a:t>2-dimensional</a:t>
            </a:r>
            <a:r>
              <a:rPr dirty="0" spc="90"/>
              <a:t> </a:t>
            </a:r>
            <a:r>
              <a:rPr dirty="0" spc="20"/>
              <a:t>sigmoid </a:t>
            </a:r>
            <a:r>
              <a:rPr dirty="0" spc="-235"/>
              <a:t> </a:t>
            </a:r>
            <a:r>
              <a:rPr dirty="0" spc="15"/>
              <a:t>looks</a:t>
            </a:r>
            <a:r>
              <a:rPr dirty="0" spc="105"/>
              <a:t> </a:t>
            </a:r>
            <a:r>
              <a:rPr dirty="0" spc="20"/>
              <a:t>like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88"/>
                  </a:moveTo>
                  <a:lnTo>
                    <a:pt x="50" y="88"/>
                  </a:lnTo>
                  <a:lnTo>
                    <a:pt x="50" y="118579"/>
                  </a:lnTo>
                  <a:lnTo>
                    <a:pt x="2880055" y="118579"/>
                  </a:lnTo>
                  <a:lnTo>
                    <a:pt x="2880055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596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100849"/>
            <a:ext cx="226885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2-dimensional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figure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0"/>
                  </a:moveTo>
                  <a:lnTo>
                    <a:pt x="50" y="0"/>
                  </a:lnTo>
                  <a:lnTo>
                    <a:pt x="50" y="118491"/>
                  </a:lnTo>
                  <a:lnTo>
                    <a:pt x="2880055" y="118491"/>
                  </a:lnTo>
                  <a:lnTo>
                    <a:pt x="2880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55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4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836420"/>
            <a:chOff x="0" y="0"/>
            <a:chExt cx="5760085" cy="183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000" y="35401"/>
              <a:ext cx="1625080" cy="18004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186321"/>
              <a:ext cx="63233" cy="632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568439"/>
              <a:ext cx="63233" cy="63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778471"/>
              <a:ext cx="63233" cy="632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6609" y="1160576"/>
              <a:ext cx="63233" cy="632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6609" y="1370609"/>
              <a:ext cx="63233" cy="632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1580641"/>
              <a:ext cx="63233" cy="6323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56408" y="100849"/>
            <a:ext cx="3277235" cy="19304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Earlier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mentioned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cannot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because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“cannot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with”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mean?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use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classify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 marR="238125">
              <a:lnSpc>
                <a:spcPct val="125299"/>
              </a:lnSpc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probably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doesn’t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seem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bad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5">
                <a:latin typeface="Calibri"/>
                <a:cs typeface="Calibri"/>
              </a:rPr>
              <a:t>Sure,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10">
                <a:latin typeface="Calibri"/>
                <a:cs typeface="Calibri"/>
              </a:rPr>
              <a:t>misclassifies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blue  </a:t>
            </a:r>
            <a:r>
              <a:rPr dirty="0" sz="1100" spc="20">
                <a:latin typeface="Calibri"/>
                <a:cs typeface="Calibri"/>
              </a:rPr>
              <a:t>points and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could </a:t>
            </a:r>
            <a:r>
              <a:rPr dirty="0" sz="1100" spc="20">
                <a:latin typeface="Calibri"/>
                <a:cs typeface="Calibri"/>
              </a:rPr>
              <a:t>live </a:t>
            </a:r>
            <a:r>
              <a:rPr dirty="0" sz="1100" spc="30">
                <a:latin typeface="Calibri"/>
                <a:cs typeface="Calibri"/>
              </a:rPr>
              <a:t>with this </a:t>
            </a:r>
            <a:r>
              <a:rPr dirty="0" sz="1100" spc="5">
                <a:latin typeface="Calibri"/>
                <a:cs typeface="Calibri"/>
              </a:rPr>
              <a:t>error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85" b="1">
                <a:latin typeface="Calibri"/>
                <a:cs typeface="Calibri"/>
              </a:rPr>
              <a:t>most </a:t>
            </a:r>
            <a:r>
              <a:rPr dirty="0" sz="1100" spc="10">
                <a:latin typeface="Calibri"/>
                <a:cs typeface="Calibri"/>
              </a:rPr>
              <a:t>real world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applications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-25"/>
                  </a:moveTo>
                  <a:lnTo>
                    <a:pt x="25" y="-25"/>
                  </a:lnTo>
                  <a:lnTo>
                    <a:pt x="25" y="118465"/>
                  </a:lnTo>
                  <a:lnTo>
                    <a:pt x="2880029" y="118465"/>
                  </a:lnTo>
                  <a:lnTo>
                    <a:pt x="2880029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29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6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7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8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9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14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836420"/>
            <a:chOff x="0" y="0"/>
            <a:chExt cx="5760085" cy="183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000" y="35401"/>
              <a:ext cx="1625080" cy="18004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186321"/>
              <a:ext cx="63233" cy="632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568439"/>
              <a:ext cx="63233" cy="63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778471"/>
              <a:ext cx="63233" cy="632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6609" y="1160576"/>
              <a:ext cx="63233" cy="632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6609" y="1370609"/>
              <a:ext cx="63233" cy="632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09" y="1580641"/>
              <a:ext cx="63233" cy="6323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56408" y="100849"/>
            <a:ext cx="3277235" cy="24847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Earlier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mentioned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cannot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because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“cannot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with”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mean?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use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classify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 marR="238125">
              <a:lnSpc>
                <a:spcPct val="125299"/>
              </a:lnSpc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probably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doesn’t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seem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too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bad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5">
                <a:latin typeface="Calibri"/>
                <a:cs typeface="Calibri"/>
              </a:rPr>
              <a:t>Sure,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10">
                <a:latin typeface="Calibri"/>
                <a:cs typeface="Calibri"/>
              </a:rPr>
              <a:t>misclassifies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blue  </a:t>
            </a:r>
            <a:r>
              <a:rPr dirty="0" sz="1100" spc="20">
                <a:latin typeface="Calibri"/>
                <a:cs typeface="Calibri"/>
              </a:rPr>
              <a:t>points and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could </a:t>
            </a:r>
            <a:r>
              <a:rPr dirty="0" sz="1100" spc="20">
                <a:latin typeface="Calibri"/>
                <a:cs typeface="Calibri"/>
              </a:rPr>
              <a:t>live </a:t>
            </a:r>
            <a:r>
              <a:rPr dirty="0" sz="1100" spc="30">
                <a:latin typeface="Calibri"/>
                <a:cs typeface="Calibri"/>
              </a:rPr>
              <a:t>with this </a:t>
            </a:r>
            <a:r>
              <a:rPr dirty="0" sz="1100" spc="5">
                <a:latin typeface="Calibri"/>
                <a:cs typeface="Calibri"/>
              </a:rPr>
              <a:t>error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85" b="1">
                <a:latin typeface="Calibri"/>
                <a:cs typeface="Calibri"/>
              </a:rPr>
              <a:t>most </a:t>
            </a:r>
            <a:r>
              <a:rPr dirty="0" sz="1100" spc="10">
                <a:latin typeface="Calibri"/>
                <a:cs typeface="Calibri"/>
              </a:rPr>
              <a:t>real world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applications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295"/>
              </a:spcBef>
            </a:pPr>
            <a:r>
              <a:rPr dirty="0" sz="1100" spc="35">
                <a:latin typeface="Calibri"/>
                <a:cs typeface="Calibri"/>
              </a:rPr>
              <a:t>From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on, 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10">
                <a:latin typeface="Calibri"/>
                <a:cs typeface="Calibri"/>
              </a:rPr>
              <a:t>accept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hard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20">
                <a:latin typeface="Calibri"/>
                <a:cs typeface="Calibri"/>
              </a:rPr>
              <a:t>drive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error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10">
                <a:latin typeface="Calibri"/>
                <a:cs typeface="Calibri"/>
              </a:rPr>
              <a:t>most </a:t>
            </a:r>
            <a:r>
              <a:rPr dirty="0" sz="1100" spc="-10">
                <a:latin typeface="Calibri"/>
                <a:cs typeface="Calibri"/>
              </a:rPr>
              <a:t>cases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15">
                <a:latin typeface="Calibri"/>
                <a:cs typeface="Calibri"/>
              </a:rPr>
              <a:t>instead </a:t>
            </a:r>
            <a:r>
              <a:rPr dirty="0" sz="1100" spc="30">
                <a:latin typeface="Calibri"/>
                <a:cs typeface="Calibri"/>
              </a:rPr>
              <a:t>aim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reach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minimum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possible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2134819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16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17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18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19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20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21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22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23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904" y="2839616"/>
            <a:ext cx="14090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4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38995" y="100849"/>
            <a:ext cx="23196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09193" y="728395"/>
            <a:ext cx="5193030" cy="1436370"/>
            <a:chOff x="309193" y="728395"/>
            <a:chExt cx="5193030" cy="1436370"/>
          </a:xfrm>
        </p:grpSpPr>
        <p:sp>
          <p:nvSpPr>
            <p:cNvPr id="23" name="object 23"/>
            <p:cNvSpPr/>
            <p:nvPr/>
          </p:nvSpPr>
          <p:spPr>
            <a:xfrm>
              <a:off x="309193" y="728395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71" y="186558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4" y="902296"/>
              <a:ext cx="5141670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994" y="2062911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794" y="2050211"/>
              <a:ext cx="5090807" cy="114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865" y="772629"/>
              <a:ext cx="50736" cy="129028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09193" y="946567"/>
              <a:ext cx="5142230" cy="1167765"/>
            </a:xfrm>
            <a:custGeom>
              <a:avLst/>
              <a:gdLst/>
              <a:ahLst/>
              <a:cxnLst/>
              <a:rect l="l" t="t" r="r" b="b"/>
              <a:pathLst>
                <a:path w="5142230" h="1167764">
                  <a:moveTo>
                    <a:pt x="5141671" y="0"/>
                  </a:moveTo>
                  <a:lnTo>
                    <a:pt x="0" y="0"/>
                  </a:lnTo>
                  <a:lnTo>
                    <a:pt x="0" y="1116343"/>
                  </a:lnTo>
                  <a:lnTo>
                    <a:pt x="4008" y="1136068"/>
                  </a:lnTo>
                  <a:lnTo>
                    <a:pt x="14922" y="1152221"/>
                  </a:lnTo>
                  <a:lnTo>
                    <a:pt x="31075" y="1163135"/>
                  </a:lnTo>
                  <a:lnTo>
                    <a:pt x="50800" y="1167144"/>
                  </a:lnTo>
                  <a:lnTo>
                    <a:pt x="5090871" y="1167144"/>
                  </a:lnTo>
                  <a:lnTo>
                    <a:pt x="5110596" y="1163135"/>
                  </a:lnTo>
                  <a:lnTo>
                    <a:pt x="5126749" y="1152221"/>
                  </a:lnTo>
                  <a:lnTo>
                    <a:pt x="5137663" y="1136068"/>
                  </a:lnTo>
                  <a:lnTo>
                    <a:pt x="5141671" y="1116343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50865" y="810714"/>
              <a:ext cx="0" cy="1271270"/>
            </a:xfrm>
            <a:custGeom>
              <a:avLst/>
              <a:gdLst/>
              <a:ahLst/>
              <a:cxnLst/>
              <a:rect l="l" t="t" r="r" b="b"/>
              <a:pathLst>
                <a:path w="0" h="1271270">
                  <a:moveTo>
                    <a:pt x="0" y="127124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450865" y="79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450865" y="78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50865" y="77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002334"/>
              <a:ext cx="63233" cy="6323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47294" y="672335"/>
            <a:ext cx="2313940" cy="43624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ahead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295"/>
              </a:spcBef>
            </a:pPr>
            <a:r>
              <a:rPr dirty="0" sz="1100" spc="45">
                <a:latin typeface="Calibri"/>
                <a:cs typeface="Calibri"/>
              </a:rPr>
              <a:t>Enough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functions!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36" name="object 3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78" y="-25"/>
                  </a:moveTo>
                  <a:lnTo>
                    <a:pt x="-25" y="-25"/>
                  </a:lnTo>
                  <a:lnTo>
                    <a:pt x="-25" y="118465"/>
                  </a:lnTo>
                  <a:lnTo>
                    <a:pt x="2879978" y="118465"/>
                  </a:lnTo>
                  <a:lnTo>
                    <a:pt x="2879978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79979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975279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43597"/>
            <a:ext cx="45415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brings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typical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machine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setup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following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components...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50"/>
                  </a:moveTo>
                  <a:lnTo>
                    <a:pt x="0" y="50"/>
                  </a:lnTo>
                  <a:lnTo>
                    <a:pt x="0" y="118541"/>
                  </a:lnTo>
                  <a:lnTo>
                    <a:pt x="2880004" y="118541"/>
                  </a:lnTo>
                  <a:lnTo>
                    <a:pt x="2880004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64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7304" y="2874253"/>
            <a:ext cx="1358265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904" y="2839616"/>
            <a:ext cx="14782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904" y="2667544"/>
            <a:ext cx="14782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45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2-dimensional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figure </a:t>
            </a:r>
            <a:r>
              <a:rPr dirty="0" sz="1100" spc="15">
                <a:latin typeface="Calibri"/>
                <a:cs typeface="Calibri"/>
              </a:rPr>
              <a:t>out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case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First, </a:t>
            </a:r>
            <a:r>
              <a:rPr dirty="0" sz="1100" spc="10">
                <a:latin typeface="Calibri"/>
                <a:cs typeface="Calibri"/>
              </a:rPr>
              <a:t>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happen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50/62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pc="80"/>
              <a:t>This</a:t>
            </a:r>
            <a:r>
              <a:rPr dirty="0" spc="110"/>
              <a:t> </a:t>
            </a:r>
            <a:r>
              <a:rPr dirty="0" spc="25"/>
              <a:t>brings</a:t>
            </a:r>
            <a:r>
              <a:rPr dirty="0" spc="120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0"/>
              <a:t>to</a:t>
            </a:r>
            <a:r>
              <a:rPr dirty="0" spc="114"/>
              <a:t> </a:t>
            </a:r>
            <a:r>
              <a:rPr dirty="0" spc="15"/>
              <a:t>a</a:t>
            </a:r>
            <a:r>
              <a:rPr dirty="0" spc="120"/>
              <a:t> </a:t>
            </a:r>
            <a:r>
              <a:rPr dirty="0" spc="35"/>
              <a:t>typical</a:t>
            </a:r>
            <a:r>
              <a:rPr dirty="0" spc="120"/>
              <a:t> </a:t>
            </a:r>
            <a:r>
              <a:rPr dirty="0" spc="10"/>
              <a:t>machine</a:t>
            </a:r>
            <a:r>
              <a:rPr dirty="0" spc="114"/>
              <a:t> </a:t>
            </a:r>
            <a:r>
              <a:rPr dirty="0" spc="20"/>
              <a:t>learning</a:t>
            </a:r>
            <a:r>
              <a:rPr dirty="0" spc="120"/>
              <a:t> </a:t>
            </a:r>
            <a:r>
              <a:rPr dirty="0" spc="5"/>
              <a:t>setup</a:t>
            </a:r>
            <a:r>
              <a:rPr dirty="0" spc="120"/>
              <a:t> </a:t>
            </a:r>
            <a:r>
              <a:rPr dirty="0" spc="15"/>
              <a:t>which</a:t>
            </a:r>
            <a:r>
              <a:rPr dirty="0" spc="114"/>
              <a:t> </a:t>
            </a:r>
            <a:r>
              <a:rPr dirty="0" spc="15"/>
              <a:t>has</a:t>
            </a:r>
            <a:r>
              <a:rPr dirty="0" spc="120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10"/>
              <a:t>following </a:t>
            </a:r>
            <a:r>
              <a:rPr dirty="0" spc="-235"/>
              <a:t> </a:t>
            </a:r>
            <a:r>
              <a:rPr dirty="0" spc="5"/>
              <a:t>components...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50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47313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415022"/>
            <a:ext cx="903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110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2384" y="40208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2384" y="49115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38"/>
                  </a:moveTo>
                  <a:lnTo>
                    <a:pt x="0" y="38"/>
                  </a:lnTo>
                  <a:lnTo>
                    <a:pt x="0" y="118529"/>
                  </a:lnTo>
                  <a:lnTo>
                    <a:pt x="2880004" y="118529"/>
                  </a:lnTo>
                  <a:lnTo>
                    <a:pt x="2880004" y="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04" y="3121545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2095"/>
            <a:chOff x="0" y="0"/>
            <a:chExt cx="5760085" cy="1522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0">
                <a:latin typeface="Calibri"/>
                <a:cs typeface="Calibri"/>
              </a:rPr>
              <a:t>such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tions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(with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values)</a:t>
            </a:r>
            <a:r>
              <a:rPr dirty="0" sz="1100" spc="20">
                <a:latin typeface="Calibri"/>
                <a:cs typeface="Calibri"/>
              </a:rPr>
              <a:t> and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-25"/>
                  </a:moveTo>
                  <a:lnTo>
                    <a:pt x="25" y="-25"/>
                  </a:lnTo>
                  <a:lnTo>
                    <a:pt x="25" y="118465"/>
                  </a:lnTo>
                  <a:lnTo>
                    <a:pt x="2880029" y="118465"/>
                  </a:lnTo>
                  <a:lnTo>
                    <a:pt x="2880029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29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30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2095"/>
            <a:chOff x="0" y="0"/>
            <a:chExt cx="5760085" cy="1522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801509"/>
              <a:ext cx="72390" cy="0"/>
            </a:xfrm>
            <a:custGeom>
              <a:avLst/>
              <a:gdLst/>
              <a:ahLst/>
              <a:cxnLst/>
              <a:rect l="l" t="t" r="r" b="b"/>
              <a:pathLst>
                <a:path w="72389" h="0">
                  <a:moveTo>
                    <a:pt x="0" y="0"/>
                  </a:moveTo>
                  <a:lnTo>
                    <a:pt x="72000" y="0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0">
                <a:latin typeface="Calibri"/>
                <a:cs typeface="Calibri"/>
              </a:rPr>
              <a:t>such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tions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(with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values)</a:t>
            </a:r>
            <a:r>
              <a:rPr dirty="0" sz="1100" spc="20">
                <a:latin typeface="Calibri"/>
                <a:cs typeface="Calibri"/>
              </a:rPr>
              <a:t> and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-25"/>
                  </a:moveTo>
                  <a:lnTo>
                    <a:pt x="25" y="-25"/>
                  </a:lnTo>
                  <a:lnTo>
                    <a:pt x="25" y="118465"/>
                  </a:lnTo>
                  <a:lnTo>
                    <a:pt x="2880029" y="118465"/>
                  </a:lnTo>
                  <a:lnTo>
                    <a:pt x="2880029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29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30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801509"/>
              <a:ext cx="72390" cy="720090"/>
            </a:xfrm>
            <a:custGeom>
              <a:avLst/>
              <a:gdLst/>
              <a:ahLst/>
              <a:cxnLst/>
              <a:rect l="l" t="t" r="r" b="b"/>
              <a:pathLst>
                <a:path w="72389" h="720090">
                  <a:moveTo>
                    <a:pt x="0" y="0"/>
                  </a:moveTo>
                  <a:lnTo>
                    <a:pt x="72000" y="0"/>
                  </a:lnTo>
                </a:path>
                <a:path w="72389" h="720090">
                  <a:moveTo>
                    <a:pt x="0" y="720013"/>
                  </a:moveTo>
                  <a:lnTo>
                    <a:pt x="72000" y="720013"/>
                  </a:lnTo>
                </a:path>
                <a:path w="72389" h="720090">
                  <a:moveTo>
                    <a:pt x="0" y="684009"/>
                  </a:moveTo>
                  <a:lnTo>
                    <a:pt x="72000" y="684009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9038" y="1716875"/>
            <a:ext cx="976186" cy="11226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0">
                <a:latin typeface="Calibri"/>
                <a:cs typeface="Calibri"/>
              </a:rPr>
              <a:t>such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tions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(with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values)</a:t>
            </a:r>
            <a:r>
              <a:rPr dirty="0" sz="1100" spc="20">
                <a:latin typeface="Calibri"/>
                <a:cs typeface="Calibri"/>
              </a:rPr>
              <a:t> and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-25"/>
                  </a:moveTo>
                  <a:lnTo>
                    <a:pt x="25" y="-25"/>
                  </a:lnTo>
                  <a:lnTo>
                    <a:pt x="25" y="118465"/>
                  </a:lnTo>
                  <a:lnTo>
                    <a:pt x="2880029" y="118465"/>
                  </a:lnTo>
                  <a:lnTo>
                    <a:pt x="2880029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29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30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801509"/>
              <a:ext cx="72390" cy="720090"/>
            </a:xfrm>
            <a:custGeom>
              <a:avLst/>
              <a:gdLst/>
              <a:ahLst/>
              <a:cxnLst/>
              <a:rect l="l" t="t" r="r" b="b"/>
              <a:pathLst>
                <a:path w="72389" h="720090">
                  <a:moveTo>
                    <a:pt x="0" y="0"/>
                  </a:moveTo>
                  <a:lnTo>
                    <a:pt x="72000" y="0"/>
                  </a:lnTo>
                </a:path>
                <a:path w="72389" h="720090">
                  <a:moveTo>
                    <a:pt x="0" y="720013"/>
                  </a:moveTo>
                  <a:lnTo>
                    <a:pt x="72000" y="720013"/>
                  </a:lnTo>
                </a:path>
                <a:path w="72389" h="720090">
                  <a:moveTo>
                    <a:pt x="0" y="684009"/>
                  </a:moveTo>
                  <a:lnTo>
                    <a:pt x="72000" y="684009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740511"/>
              <a:ext cx="63233" cy="6323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9038" y="1716875"/>
            <a:ext cx="976186" cy="11226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100849"/>
            <a:ext cx="226885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0">
                <a:latin typeface="Calibri"/>
                <a:cs typeface="Calibri"/>
              </a:rPr>
              <a:t>such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tions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(with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values)</a:t>
            </a:r>
            <a:r>
              <a:rPr dirty="0" sz="1100" spc="20">
                <a:latin typeface="Calibri"/>
                <a:cs typeface="Calibri"/>
              </a:rPr>
              <a:t> and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still </a:t>
            </a:r>
            <a:r>
              <a:rPr dirty="0" sz="1100" spc="15">
                <a:latin typeface="Calibri"/>
                <a:cs typeface="Calibri"/>
              </a:rPr>
              <a:t>don’t </a:t>
            </a:r>
            <a:r>
              <a:rPr dirty="0" sz="1100" spc="5">
                <a:latin typeface="Calibri"/>
                <a:cs typeface="Calibri"/>
              </a:rPr>
              <a:t>get 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(or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open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sides)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30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4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pc="80"/>
              <a:t>This</a:t>
            </a:r>
            <a:r>
              <a:rPr dirty="0" spc="110"/>
              <a:t> </a:t>
            </a:r>
            <a:r>
              <a:rPr dirty="0" spc="25"/>
              <a:t>brings</a:t>
            </a:r>
            <a:r>
              <a:rPr dirty="0" spc="120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0"/>
              <a:t>to</a:t>
            </a:r>
            <a:r>
              <a:rPr dirty="0" spc="114"/>
              <a:t> </a:t>
            </a:r>
            <a:r>
              <a:rPr dirty="0" spc="15"/>
              <a:t>a</a:t>
            </a:r>
            <a:r>
              <a:rPr dirty="0" spc="120"/>
              <a:t> </a:t>
            </a:r>
            <a:r>
              <a:rPr dirty="0" spc="35"/>
              <a:t>typical</a:t>
            </a:r>
            <a:r>
              <a:rPr dirty="0" spc="120"/>
              <a:t> </a:t>
            </a:r>
            <a:r>
              <a:rPr dirty="0" spc="10"/>
              <a:t>machine</a:t>
            </a:r>
            <a:r>
              <a:rPr dirty="0" spc="114"/>
              <a:t> </a:t>
            </a:r>
            <a:r>
              <a:rPr dirty="0" spc="20"/>
              <a:t>learning</a:t>
            </a:r>
            <a:r>
              <a:rPr dirty="0" spc="120"/>
              <a:t> </a:t>
            </a:r>
            <a:r>
              <a:rPr dirty="0" spc="5"/>
              <a:t>setup</a:t>
            </a:r>
            <a:r>
              <a:rPr dirty="0" spc="120"/>
              <a:t> </a:t>
            </a:r>
            <a:r>
              <a:rPr dirty="0" spc="15"/>
              <a:t>which</a:t>
            </a:r>
            <a:r>
              <a:rPr dirty="0" spc="114"/>
              <a:t> </a:t>
            </a:r>
            <a:r>
              <a:rPr dirty="0" spc="15"/>
              <a:t>has</a:t>
            </a:r>
            <a:r>
              <a:rPr dirty="0" spc="120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10"/>
              <a:t>following </a:t>
            </a:r>
            <a:r>
              <a:rPr dirty="0" spc="-235"/>
              <a:t> </a:t>
            </a:r>
            <a:r>
              <a:rPr dirty="0" spc="5"/>
              <a:t>components...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50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47313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415022"/>
            <a:ext cx="903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110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2384" y="40208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2384" y="49115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697725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612240"/>
            <a:ext cx="4577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y</a:t>
            </a:r>
            <a:r>
              <a:rPr dirty="0" sz="1100" spc="50">
                <a:latin typeface="Calibri"/>
                <a:cs typeface="Calibri"/>
              </a:rPr>
              <a:t>.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38"/>
                  </a:moveTo>
                  <a:lnTo>
                    <a:pt x="25" y="38"/>
                  </a:lnTo>
                  <a:lnTo>
                    <a:pt x="25" y="118529"/>
                  </a:lnTo>
                  <a:lnTo>
                    <a:pt x="2880029" y="118529"/>
                  </a:lnTo>
                  <a:lnTo>
                    <a:pt x="2880029" y="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29" y="3121545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6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7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8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9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14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pc="80"/>
              <a:t>This</a:t>
            </a:r>
            <a:r>
              <a:rPr dirty="0" spc="110"/>
              <a:t> </a:t>
            </a:r>
            <a:r>
              <a:rPr dirty="0" spc="25"/>
              <a:t>brings</a:t>
            </a:r>
            <a:r>
              <a:rPr dirty="0" spc="120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0"/>
              <a:t>to</a:t>
            </a:r>
            <a:r>
              <a:rPr dirty="0" spc="114"/>
              <a:t> </a:t>
            </a:r>
            <a:r>
              <a:rPr dirty="0" spc="15"/>
              <a:t>a</a:t>
            </a:r>
            <a:r>
              <a:rPr dirty="0" spc="120"/>
              <a:t> </a:t>
            </a:r>
            <a:r>
              <a:rPr dirty="0" spc="35"/>
              <a:t>typical</a:t>
            </a:r>
            <a:r>
              <a:rPr dirty="0" spc="120"/>
              <a:t> </a:t>
            </a:r>
            <a:r>
              <a:rPr dirty="0" spc="10"/>
              <a:t>machine</a:t>
            </a:r>
            <a:r>
              <a:rPr dirty="0" spc="114"/>
              <a:t> </a:t>
            </a:r>
            <a:r>
              <a:rPr dirty="0" spc="20"/>
              <a:t>learning</a:t>
            </a:r>
            <a:r>
              <a:rPr dirty="0" spc="120"/>
              <a:t> </a:t>
            </a:r>
            <a:r>
              <a:rPr dirty="0" spc="5"/>
              <a:t>setup</a:t>
            </a:r>
            <a:r>
              <a:rPr dirty="0" spc="120"/>
              <a:t> </a:t>
            </a:r>
            <a:r>
              <a:rPr dirty="0" spc="15"/>
              <a:t>which</a:t>
            </a:r>
            <a:r>
              <a:rPr dirty="0" spc="114"/>
              <a:t> </a:t>
            </a:r>
            <a:r>
              <a:rPr dirty="0" spc="15"/>
              <a:t>has</a:t>
            </a:r>
            <a:r>
              <a:rPr dirty="0" spc="120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10"/>
              <a:t>following </a:t>
            </a:r>
            <a:r>
              <a:rPr dirty="0" spc="-235"/>
              <a:t> </a:t>
            </a:r>
            <a:r>
              <a:rPr dirty="0" spc="5"/>
              <a:t>components...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50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47313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415022"/>
            <a:ext cx="903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110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2384" y="40208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2384" y="49115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697725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612240"/>
            <a:ext cx="4577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y</a:t>
            </a:r>
            <a:r>
              <a:rPr dirty="0" sz="1100" spc="50">
                <a:latin typeface="Calibri"/>
                <a:cs typeface="Calibri"/>
              </a:rPr>
              <a:t>.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6048" y="8546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7159" y="1064996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16250" y="948383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2" y="3121418"/>
            <a:ext cx="5760085" cy="118745"/>
            <a:chOff x="152" y="3121418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152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156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16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17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18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19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20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21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22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1</a:t>
            </a:r>
            <a:r>
              <a:rPr dirty="0" baseline="-10416" sz="1200" spc="22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20"/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/>
              <a:t>2</a:t>
            </a:r>
            <a:r>
              <a:rPr dirty="0" baseline="-10416" sz="1200"/>
              <a:t> </a:t>
            </a:r>
            <a:r>
              <a:rPr dirty="0" baseline="-10416" sz="1200" spc="-15"/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23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/>
              <a:t>=</a:t>
            </a:r>
            <a:r>
              <a:rPr dirty="0" sz="1100" spc="55"/>
              <a:t> </a:t>
            </a:r>
            <a:r>
              <a:rPr dirty="0" sz="1100" spc="-15"/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904" y="2839616"/>
            <a:ext cx="14090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4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83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Now let us </a:t>
            </a:r>
            <a:r>
              <a:rPr dirty="0" spc="-5"/>
              <a:t>set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1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-15"/>
              <a:t>0</a:t>
            </a:r>
            <a:r>
              <a:rPr dirty="0" sz="1100" spc="215"/>
              <a:t> </a:t>
            </a:r>
            <a:r>
              <a:rPr dirty="0" sz="1100" spc="20"/>
              <a:t>and </a:t>
            </a:r>
            <a:r>
              <a:rPr dirty="0" sz="1100" spc="30"/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2 </a:t>
            </a:r>
            <a:r>
              <a:rPr dirty="0" baseline="-10416" sz="1200" spc="15"/>
              <a:t> </a:t>
            </a:r>
            <a:r>
              <a:rPr dirty="0" sz="1100" spc="10"/>
              <a:t>to </a:t>
            </a:r>
            <a:r>
              <a:rPr dirty="0" sz="1100" spc="5"/>
              <a:t>get </a:t>
            </a:r>
            <a:r>
              <a:rPr dirty="0" sz="1100" spc="15"/>
              <a:t>a 2-dimensional </a:t>
            </a:r>
            <a:r>
              <a:rPr dirty="0" sz="1100"/>
              <a:t>step </a:t>
            </a:r>
            <a:r>
              <a:rPr dirty="0" sz="1100" spc="20"/>
              <a:t>function </a:t>
            </a:r>
            <a:r>
              <a:rPr dirty="0" sz="1100" spc="25"/>
              <a:t> </a:t>
            </a:r>
            <a:r>
              <a:rPr dirty="0" sz="1100" spc="30"/>
              <a:t>with</a:t>
            </a:r>
            <a:r>
              <a:rPr dirty="0" sz="1100" spc="105"/>
              <a:t> </a:t>
            </a:r>
            <a:r>
              <a:rPr dirty="0" sz="1100" spc="15"/>
              <a:t>a</a:t>
            </a:r>
            <a:r>
              <a:rPr dirty="0" sz="1100" spc="114"/>
              <a:t> </a:t>
            </a:r>
            <a:r>
              <a:rPr dirty="0" sz="1100"/>
              <a:t>different</a:t>
            </a:r>
            <a:r>
              <a:rPr dirty="0" sz="1100" spc="114"/>
              <a:t> </a:t>
            </a:r>
            <a:r>
              <a:rPr dirty="0" sz="1100" spc="10"/>
              <a:t>orientation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2-dimensional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orientation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55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pc="80"/>
              <a:t>This</a:t>
            </a:r>
            <a:r>
              <a:rPr dirty="0" spc="110"/>
              <a:t> </a:t>
            </a:r>
            <a:r>
              <a:rPr dirty="0" spc="25"/>
              <a:t>brings</a:t>
            </a:r>
            <a:r>
              <a:rPr dirty="0" spc="120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0"/>
              <a:t>to</a:t>
            </a:r>
            <a:r>
              <a:rPr dirty="0" spc="114"/>
              <a:t> </a:t>
            </a:r>
            <a:r>
              <a:rPr dirty="0" spc="15"/>
              <a:t>a</a:t>
            </a:r>
            <a:r>
              <a:rPr dirty="0" spc="120"/>
              <a:t> </a:t>
            </a:r>
            <a:r>
              <a:rPr dirty="0" spc="35"/>
              <a:t>typical</a:t>
            </a:r>
            <a:r>
              <a:rPr dirty="0" spc="120"/>
              <a:t> </a:t>
            </a:r>
            <a:r>
              <a:rPr dirty="0" spc="10"/>
              <a:t>machine</a:t>
            </a:r>
            <a:r>
              <a:rPr dirty="0" spc="114"/>
              <a:t> </a:t>
            </a:r>
            <a:r>
              <a:rPr dirty="0" spc="20"/>
              <a:t>learning</a:t>
            </a:r>
            <a:r>
              <a:rPr dirty="0" spc="120"/>
              <a:t> </a:t>
            </a:r>
            <a:r>
              <a:rPr dirty="0" spc="5"/>
              <a:t>setup</a:t>
            </a:r>
            <a:r>
              <a:rPr dirty="0" spc="120"/>
              <a:t> </a:t>
            </a:r>
            <a:r>
              <a:rPr dirty="0" spc="15"/>
              <a:t>which</a:t>
            </a:r>
            <a:r>
              <a:rPr dirty="0" spc="114"/>
              <a:t> </a:t>
            </a:r>
            <a:r>
              <a:rPr dirty="0" spc="15"/>
              <a:t>has</a:t>
            </a:r>
            <a:r>
              <a:rPr dirty="0" spc="120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10"/>
              <a:t>following </a:t>
            </a:r>
            <a:r>
              <a:rPr dirty="0" spc="-235"/>
              <a:t> </a:t>
            </a:r>
            <a:r>
              <a:rPr dirty="0" spc="5"/>
              <a:t>components...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50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47313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415022"/>
            <a:ext cx="903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110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2384" y="40208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2384" y="49115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697725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612240"/>
            <a:ext cx="4577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y</a:t>
            </a:r>
            <a:r>
              <a:rPr dirty="0" sz="1100" spc="50">
                <a:latin typeface="Calibri"/>
                <a:cs typeface="Calibri"/>
              </a:rPr>
              <a:t>.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6048" y="8546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7159" y="1064996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16250" y="948383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4191" y="1243074"/>
            <a:ext cx="89979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9880" algn="l"/>
              </a:tabLst>
            </a:pPr>
            <a:r>
              <a:rPr dirty="0" sz="1100" spc="35" i="1">
                <a:latin typeface="Calibri"/>
                <a:cs typeface="Calibri"/>
              </a:rPr>
              <a:t>or</a:t>
            </a:r>
            <a:r>
              <a:rPr dirty="0" sz="1100" spc="35" i="1">
                <a:latin typeface="Calibri"/>
                <a:cs typeface="Calibri"/>
              </a:rPr>
              <a:t>	</a:t>
            </a: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2" y="3121418"/>
            <a:ext cx="5760085" cy="118745"/>
            <a:chOff x="152" y="3121418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152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156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2-dimensional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orientation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7304" y="2874253"/>
            <a:ext cx="1358265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2-dimensional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orientation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2-dimensional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orientation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2-dimensional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orientation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2-dimensional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orientation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2-dimensional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orientation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2-dimensional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orientation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7304" y="2874253"/>
            <a:ext cx="142748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904" y="2839616"/>
            <a:ext cx="14782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2-dimensional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orientation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0638" y="456082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5" h="0">
                <a:moveTo>
                  <a:pt x="0" y="0"/>
                </a:moveTo>
                <a:lnTo>
                  <a:pt x="11763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57" i="1">
                <a:latin typeface="Calibri"/>
                <a:cs typeface="Calibri"/>
              </a:rPr>
              <a:t>e</a:t>
            </a:r>
            <a:r>
              <a:rPr dirty="0" sz="800" spc="105">
                <a:latin typeface="Cambria"/>
                <a:cs typeface="Cambria"/>
              </a:rPr>
              <a:t>−</a:t>
            </a:r>
            <a:r>
              <a:rPr dirty="0" sz="800" spc="105">
                <a:latin typeface="Calibri"/>
                <a:cs typeface="Calibri"/>
              </a:rPr>
              <a:t>(w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1</a:t>
            </a:r>
            <a:r>
              <a:rPr dirty="0" sz="800" spc="105">
                <a:latin typeface="Calibri"/>
                <a:cs typeface="Calibri"/>
              </a:rPr>
              <a:t>+w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x</a:t>
            </a:r>
            <a:r>
              <a:rPr dirty="0" baseline="-9259" sz="900" spc="157">
                <a:latin typeface="Calibri"/>
                <a:cs typeface="Calibri"/>
              </a:rPr>
              <a:t>2</a:t>
            </a:r>
            <a:r>
              <a:rPr dirty="0" sz="800" spc="105">
                <a:latin typeface="Calibri"/>
                <a:cs typeface="Calibri"/>
              </a:rPr>
              <a:t>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41" y="1131992"/>
            <a:ext cx="1717697" cy="14850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904" y="2667544"/>
            <a:ext cx="14782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45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let us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adjust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2-dimensional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orientation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change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2095"/>
            <a:chOff x="0" y="0"/>
            <a:chExt cx="5760085" cy="1522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4395" y="100849"/>
            <a:ext cx="226822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Again,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0">
                <a:latin typeface="Calibri"/>
                <a:cs typeface="Calibri"/>
              </a:rPr>
              <a:t>such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 </a:t>
            </a:r>
            <a:r>
              <a:rPr dirty="0" sz="1100" spc="40">
                <a:latin typeface="Calibri"/>
                <a:cs typeface="Calibri"/>
              </a:rPr>
              <a:t>(with </a:t>
            </a:r>
            <a:r>
              <a:rPr dirty="0" sz="1100">
                <a:latin typeface="Calibri"/>
                <a:cs typeface="Calibri"/>
              </a:rPr>
              <a:t>different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15">
                <a:latin typeface="Calibri"/>
                <a:cs typeface="Calibri"/>
              </a:rPr>
              <a:t>values)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42" y="-25"/>
                  </a:moveTo>
                  <a:lnTo>
                    <a:pt x="38" y="-25"/>
                  </a:lnTo>
                  <a:lnTo>
                    <a:pt x="38" y="118465"/>
                  </a:lnTo>
                  <a:lnTo>
                    <a:pt x="2880042" y="118465"/>
                  </a:lnTo>
                  <a:lnTo>
                    <a:pt x="2880042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42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43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pc="80"/>
              <a:t>This</a:t>
            </a:r>
            <a:r>
              <a:rPr dirty="0" spc="110"/>
              <a:t> </a:t>
            </a:r>
            <a:r>
              <a:rPr dirty="0" spc="25"/>
              <a:t>brings</a:t>
            </a:r>
            <a:r>
              <a:rPr dirty="0" spc="120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0"/>
              <a:t>to</a:t>
            </a:r>
            <a:r>
              <a:rPr dirty="0" spc="114"/>
              <a:t> </a:t>
            </a:r>
            <a:r>
              <a:rPr dirty="0" spc="15"/>
              <a:t>a</a:t>
            </a:r>
            <a:r>
              <a:rPr dirty="0" spc="120"/>
              <a:t> </a:t>
            </a:r>
            <a:r>
              <a:rPr dirty="0" spc="35"/>
              <a:t>typical</a:t>
            </a:r>
            <a:r>
              <a:rPr dirty="0" spc="120"/>
              <a:t> </a:t>
            </a:r>
            <a:r>
              <a:rPr dirty="0" spc="10"/>
              <a:t>machine</a:t>
            </a:r>
            <a:r>
              <a:rPr dirty="0" spc="114"/>
              <a:t> </a:t>
            </a:r>
            <a:r>
              <a:rPr dirty="0" spc="20"/>
              <a:t>learning</a:t>
            </a:r>
            <a:r>
              <a:rPr dirty="0" spc="120"/>
              <a:t> </a:t>
            </a:r>
            <a:r>
              <a:rPr dirty="0" spc="5"/>
              <a:t>setup</a:t>
            </a:r>
            <a:r>
              <a:rPr dirty="0" spc="120"/>
              <a:t> </a:t>
            </a:r>
            <a:r>
              <a:rPr dirty="0" spc="15"/>
              <a:t>which</a:t>
            </a:r>
            <a:r>
              <a:rPr dirty="0" spc="114"/>
              <a:t> </a:t>
            </a:r>
            <a:r>
              <a:rPr dirty="0" spc="15"/>
              <a:t>has</a:t>
            </a:r>
            <a:r>
              <a:rPr dirty="0" spc="120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10"/>
              <a:t>following </a:t>
            </a:r>
            <a:r>
              <a:rPr dirty="0" spc="-235"/>
              <a:t> </a:t>
            </a:r>
            <a:r>
              <a:rPr dirty="0" spc="5"/>
              <a:t>components...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50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47313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415022"/>
            <a:ext cx="903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110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2384" y="40208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2384" y="49115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697725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612240"/>
            <a:ext cx="4577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y</a:t>
            </a:r>
            <a:r>
              <a:rPr dirty="0" sz="1100" spc="50">
                <a:latin typeface="Calibri"/>
                <a:cs typeface="Calibri"/>
              </a:rPr>
              <a:t>.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6048" y="8546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7159" y="1064996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16250" y="948383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1491" y="1180437"/>
            <a:ext cx="1057275" cy="483234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585"/>
              </a:spcBef>
              <a:tabLst>
                <a:tab pos="322580" algn="l"/>
              </a:tabLst>
            </a:pPr>
            <a:r>
              <a:rPr dirty="0" sz="1100" spc="35" i="1">
                <a:latin typeface="Calibri"/>
                <a:cs typeface="Calibri"/>
              </a:rPr>
              <a:t>or</a:t>
            </a:r>
            <a:r>
              <a:rPr dirty="0" sz="1100" spc="35" i="1">
                <a:latin typeface="Calibri"/>
                <a:cs typeface="Calibri"/>
              </a:rPr>
              <a:t>	</a:t>
            </a: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480"/>
              </a:spcBef>
              <a:tabLst>
                <a:tab pos="322580" algn="l"/>
              </a:tabLst>
            </a:pPr>
            <a:r>
              <a:rPr dirty="0" sz="1100" spc="35" i="1">
                <a:latin typeface="Calibri"/>
                <a:cs typeface="Calibri"/>
              </a:rPr>
              <a:t>or</a:t>
            </a:r>
            <a:r>
              <a:rPr dirty="0" sz="1100" spc="35" i="1">
                <a:latin typeface="Calibri"/>
                <a:cs typeface="Calibri"/>
              </a:rPr>
              <a:t>	</a:t>
            </a: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225" b="1">
                <a:latin typeface="Calibri"/>
                <a:cs typeface="Calibri"/>
              </a:rPr>
              <a:t>Wx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2" y="3121418"/>
            <a:ext cx="5760085" cy="118745"/>
            <a:chOff x="152" y="3121418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152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156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2095"/>
            <a:chOff x="0" y="0"/>
            <a:chExt cx="5760085" cy="1522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801509"/>
              <a:ext cx="72390" cy="0"/>
            </a:xfrm>
            <a:custGeom>
              <a:avLst/>
              <a:gdLst/>
              <a:ahLst/>
              <a:cxnLst/>
              <a:rect l="l" t="t" r="r" b="b"/>
              <a:pathLst>
                <a:path w="72389" h="0">
                  <a:moveTo>
                    <a:pt x="0" y="0"/>
                  </a:moveTo>
                  <a:lnTo>
                    <a:pt x="72000" y="0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64395" y="100849"/>
            <a:ext cx="226822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Again,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0">
                <a:latin typeface="Calibri"/>
                <a:cs typeface="Calibri"/>
              </a:rPr>
              <a:t>such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 </a:t>
            </a:r>
            <a:r>
              <a:rPr dirty="0" sz="1100" spc="40">
                <a:latin typeface="Calibri"/>
                <a:cs typeface="Calibri"/>
              </a:rPr>
              <a:t>(with </a:t>
            </a:r>
            <a:r>
              <a:rPr dirty="0" sz="1100">
                <a:latin typeface="Calibri"/>
                <a:cs typeface="Calibri"/>
              </a:rPr>
              <a:t>different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15">
                <a:latin typeface="Calibri"/>
                <a:cs typeface="Calibri"/>
              </a:rPr>
              <a:t>values)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42" y="-25"/>
                  </a:moveTo>
                  <a:lnTo>
                    <a:pt x="38" y="-25"/>
                  </a:lnTo>
                  <a:lnTo>
                    <a:pt x="38" y="118465"/>
                  </a:lnTo>
                  <a:lnTo>
                    <a:pt x="2880042" y="118465"/>
                  </a:lnTo>
                  <a:lnTo>
                    <a:pt x="2880042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42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43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801509"/>
              <a:ext cx="72390" cy="720090"/>
            </a:xfrm>
            <a:custGeom>
              <a:avLst/>
              <a:gdLst/>
              <a:ahLst/>
              <a:cxnLst/>
              <a:rect l="l" t="t" r="r" b="b"/>
              <a:pathLst>
                <a:path w="72389" h="720090">
                  <a:moveTo>
                    <a:pt x="0" y="0"/>
                  </a:moveTo>
                  <a:lnTo>
                    <a:pt x="72000" y="0"/>
                  </a:lnTo>
                </a:path>
                <a:path w="72389" h="720090">
                  <a:moveTo>
                    <a:pt x="0" y="720013"/>
                  </a:moveTo>
                  <a:lnTo>
                    <a:pt x="72000" y="720013"/>
                  </a:lnTo>
                </a:path>
                <a:path w="72389" h="720090">
                  <a:moveTo>
                    <a:pt x="0" y="684009"/>
                  </a:moveTo>
                  <a:lnTo>
                    <a:pt x="72000" y="684009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9038" y="1716875"/>
            <a:ext cx="976186" cy="11226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64395" y="100849"/>
            <a:ext cx="226822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Again,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0">
                <a:latin typeface="Calibri"/>
                <a:cs typeface="Calibri"/>
              </a:rPr>
              <a:t>such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 </a:t>
            </a:r>
            <a:r>
              <a:rPr dirty="0" sz="1100" spc="40">
                <a:latin typeface="Calibri"/>
                <a:cs typeface="Calibri"/>
              </a:rPr>
              <a:t>(with </a:t>
            </a:r>
            <a:r>
              <a:rPr dirty="0" sz="1100">
                <a:latin typeface="Calibri"/>
                <a:cs typeface="Calibri"/>
              </a:rPr>
              <a:t>different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15">
                <a:latin typeface="Calibri"/>
                <a:cs typeface="Calibri"/>
              </a:rPr>
              <a:t>values)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42" y="-25"/>
                  </a:moveTo>
                  <a:lnTo>
                    <a:pt x="38" y="-25"/>
                  </a:lnTo>
                  <a:lnTo>
                    <a:pt x="38" y="118465"/>
                  </a:lnTo>
                  <a:lnTo>
                    <a:pt x="2880042" y="118465"/>
                  </a:lnTo>
                  <a:lnTo>
                    <a:pt x="2880042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42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43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801509"/>
              <a:ext cx="72390" cy="720090"/>
            </a:xfrm>
            <a:custGeom>
              <a:avLst/>
              <a:gdLst/>
              <a:ahLst/>
              <a:cxnLst/>
              <a:rect l="l" t="t" r="r" b="b"/>
              <a:pathLst>
                <a:path w="72389" h="720090">
                  <a:moveTo>
                    <a:pt x="0" y="0"/>
                  </a:moveTo>
                  <a:lnTo>
                    <a:pt x="72000" y="0"/>
                  </a:lnTo>
                </a:path>
                <a:path w="72389" h="720090">
                  <a:moveTo>
                    <a:pt x="0" y="720013"/>
                  </a:moveTo>
                  <a:lnTo>
                    <a:pt x="72000" y="720013"/>
                  </a:lnTo>
                </a:path>
                <a:path w="72389" h="720090">
                  <a:moveTo>
                    <a:pt x="0" y="684009"/>
                  </a:moveTo>
                  <a:lnTo>
                    <a:pt x="72000" y="684009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740511"/>
              <a:ext cx="63233" cy="6323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9038" y="1716875"/>
            <a:ext cx="976186" cy="11226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100849"/>
            <a:ext cx="226822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Again,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0">
                <a:latin typeface="Calibri"/>
                <a:cs typeface="Calibri"/>
              </a:rPr>
              <a:t>such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 </a:t>
            </a:r>
            <a:r>
              <a:rPr dirty="0" sz="1100" spc="40">
                <a:latin typeface="Calibri"/>
                <a:cs typeface="Calibri"/>
              </a:rPr>
              <a:t>(with </a:t>
            </a:r>
            <a:r>
              <a:rPr dirty="0" sz="1100">
                <a:latin typeface="Calibri"/>
                <a:cs typeface="Calibri"/>
              </a:rPr>
              <a:t>different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15">
                <a:latin typeface="Calibri"/>
                <a:cs typeface="Calibri"/>
              </a:rPr>
              <a:t>values)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still </a:t>
            </a:r>
            <a:r>
              <a:rPr dirty="0" sz="1100" spc="15">
                <a:latin typeface="Calibri"/>
                <a:cs typeface="Calibri"/>
              </a:rPr>
              <a:t>don’t </a:t>
            </a:r>
            <a:r>
              <a:rPr dirty="0" sz="1100" spc="5">
                <a:latin typeface="Calibri"/>
                <a:cs typeface="Calibri"/>
              </a:rPr>
              <a:t>get 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(or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open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sides)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42" y="50"/>
                  </a:moveTo>
                  <a:lnTo>
                    <a:pt x="38" y="50"/>
                  </a:lnTo>
                  <a:lnTo>
                    <a:pt x="38" y="118541"/>
                  </a:lnTo>
                  <a:lnTo>
                    <a:pt x="2880042" y="118541"/>
                  </a:lnTo>
                  <a:lnTo>
                    <a:pt x="2880042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42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43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801509"/>
              <a:ext cx="72390" cy="720090"/>
            </a:xfrm>
            <a:custGeom>
              <a:avLst/>
              <a:gdLst/>
              <a:ahLst/>
              <a:cxnLst/>
              <a:rect l="l" t="t" r="r" b="b"/>
              <a:pathLst>
                <a:path w="72389" h="720090">
                  <a:moveTo>
                    <a:pt x="0" y="0"/>
                  </a:moveTo>
                  <a:lnTo>
                    <a:pt x="72000" y="0"/>
                  </a:lnTo>
                </a:path>
                <a:path w="72389" h="720090">
                  <a:moveTo>
                    <a:pt x="0" y="720013"/>
                  </a:moveTo>
                  <a:lnTo>
                    <a:pt x="72000" y="720013"/>
                  </a:lnTo>
                </a:path>
                <a:path w="72389" h="720090">
                  <a:moveTo>
                    <a:pt x="0" y="684009"/>
                  </a:moveTo>
                  <a:lnTo>
                    <a:pt x="72000" y="684009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740511"/>
              <a:ext cx="63233" cy="632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4583" y="1122616"/>
              <a:ext cx="63233" cy="6323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9038" y="1716875"/>
            <a:ext cx="976186" cy="11226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64395" y="100849"/>
            <a:ext cx="2268855" cy="1472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Again,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10">
                <a:latin typeface="Calibri"/>
                <a:cs typeface="Calibri"/>
              </a:rPr>
              <a:t>take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0">
                <a:latin typeface="Calibri"/>
                <a:cs typeface="Calibri"/>
              </a:rPr>
              <a:t>such </a:t>
            </a:r>
            <a:r>
              <a:rPr dirty="0" sz="1100">
                <a:latin typeface="Calibri"/>
                <a:cs typeface="Calibri"/>
              </a:rPr>
              <a:t>step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 </a:t>
            </a:r>
            <a:r>
              <a:rPr dirty="0" sz="1100" spc="40">
                <a:latin typeface="Calibri"/>
                <a:cs typeface="Calibri"/>
              </a:rPr>
              <a:t>(with </a:t>
            </a:r>
            <a:r>
              <a:rPr dirty="0" sz="1100">
                <a:latin typeface="Calibri"/>
                <a:cs typeface="Calibri"/>
              </a:rPr>
              <a:t>different </a:t>
            </a:r>
            <a:r>
              <a:rPr dirty="0" sz="1100" spc="-100" i="1">
                <a:latin typeface="Calibri"/>
                <a:cs typeface="Calibri"/>
              </a:rPr>
              <a:t>b </a:t>
            </a:r>
            <a:r>
              <a:rPr dirty="0" sz="1100" spc="15">
                <a:latin typeface="Calibri"/>
                <a:cs typeface="Calibri"/>
              </a:rPr>
              <a:t>values)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subtract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still </a:t>
            </a:r>
            <a:r>
              <a:rPr dirty="0" sz="1100" spc="15">
                <a:latin typeface="Calibri"/>
                <a:cs typeface="Calibri"/>
              </a:rPr>
              <a:t>don’t </a:t>
            </a:r>
            <a:r>
              <a:rPr dirty="0" sz="1100" spc="5">
                <a:latin typeface="Calibri"/>
                <a:cs typeface="Calibri"/>
              </a:rPr>
              <a:t>get 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(or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open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sides)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Calibri"/>
                <a:cs typeface="Calibri"/>
              </a:rPr>
              <a:t>Notice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-5">
                <a:latin typeface="Calibri"/>
                <a:cs typeface="Calibri"/>
              </a:rPr>
              <a:t>open </a:t>
            </a:r>
            <a:r>
              <a:rPr dirty="0" sz="1100" spc="-15">
                <a:latin typeface="Calibri"/>
                <a:cs typeface="Calibri"/>
              </a:rPr>
              <a:t>tower </a:t>
            </a:r>
            <a:r>
              <a:rPr dirty="0" sz="1100" spc="15">
                <a:latin typeface="Calibri"/>
                <a:cs typeface="Calibri"/>
              </a:rPr>
              <a:t>has a </a:t>
            </a:r>
            <a:r>
              <a:rPr dirty="0" sz="1100" spc="25">
                <a:latin typeface="Calibri"/>
                <a:cs typeface="Calibri"/>
              </a:rPr>
              <a:t>dif-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ferent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orientation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previous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43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2095"/>
            <a:chOff x="0" y="0"/>
            <a:chExt cx="5760085" cy="1522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4395" y="100849"/>
            <a:ext cx="226758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adding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open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76"/>
                  </a:moveTo>
                  <a:lnTo>
                    <a:pt x="25" y="76"/>
                  </a:lnTo>
                  <a:lnTo>
                    <a:pt x="25" y="118567"/>
                  </a:lnTo>
                  <a:lnTo>
                    <a:pt x="2880029" y="118567"/>
                  </a:lnTo>
                  <a:lnTo>
                    <a:pt x="2880029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29" y="312158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2095"/>
            <a:chOff x="0" y="0"/>
            <a:chExt cx="5760085" cy="1522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765505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90">
                  <a:moveTo>
                    <a:pt x="0" y="36004"/>
                  </a:moveTo>
                  <a:lnTo>
                    <a:pt x="72000" y="36004"/>
                  </a:lnTo>
                </a:path>
                <a:path w="72389" h="72390">
                  <a:moveTo>
                    <a:pt x="36003" y="72009"/>
                  </a:moveTo>
                  <a:lnTo>
                    <a:pt x="36003" y="0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64395" y="100849"/>
            <a:ext cx="226758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adding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open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76"/>
                  </a:moveTo>
                  <a:lnTo>
                    <a:pt x="25" y="76"/>
                  </a:lnTo>
                  <a:lnTo>
                    <a:pt x="25" y="118567"/>
                  </a:lnTo>
                  <a:lnTo>
                    <a:pt x="2880029" y="118567"/>
                  </a:lnTo>
                  <a:lnTo>
                    <a:pt x="2880029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29" y="312158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765505"/>
              <a:ext cx="72390" cy="756285"/>
            </a:xfrm>
            <a:custGeom>
              <a:avLst/>
              <a:gdLst/>
              <a:ahLst/>
              <a:cxnLst/>
              <a:rect l="l" t="t" r="r" b="b"/>
              <a:pathLst>
                <a:path w="72389" h="756285">
                  <a:moveTo>
                    <a:pt x="0" y="36004"/>
                  </a:moveTo>
                  <a:lnTo>
                    <a:pt x="72000" y="36004"/>
                  </a:lnTo>
                </a:path>
                <a:path w="72389" h="756285">
                  <a:moveTo>
                    <a:pt x="36003" y="72009"/>
                  </a:moveTo>
                  <a:lnTo>
                    <a:pt x="36003" y="0"/>
                  </a:lnTo>
                </a:path>
                <a:path w="72389" h="756285">
                  <a:moveTo>
                    <a:pt x="0" y="756018"/>
                  </a:moveTo>
                  <a:lnTo>
                    <a:pt x="72000" y="756018"/>
                  </a:lnTo>
                </a:path>
                <a:path w="72389" h="756285">
                  <a:moveTo>
                    <a:pt x="0" y="720013"/>
                  </a:moveTo>
                  <a:lnTo>
                    <a:pt x="72000" y="720013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9038" y="1716875"/>
            <a:ext cx="976186" cy="11226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64395" y="100849"/>
            <a:ext cx="226758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adding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open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76"/>
                  </a:moveTo>
                  <a:lnTo>
                    <a:pt x="25" y="76"/>
                  </a:lnTo>
                  <a:lnTo>
                    <a:pt x="25" y="118567"/>
                  </a:lnTo>
                  <a:lnTo>
                    <a:pt x="2880029" y="118567"/>
                  </a:lnTo>
                  <a:lnTo>
                    <a:pt x="2880029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29" y="312158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765505"/>
              <a:ext cx="72390" cy="756285"/>
            </a:xfrm>
            <a:custGeom>
              <a:avLst/>
              <a:gdLst/>
              <a:ahLst/>
              <a:cxnLst/>
              <a:rect l="l" t="t" r="r" b="b"/>
              <a:pathLst>
                <a:path w="72389" h="756285">
                  <a:moveTo>
                    <a:pt x="0" y="36004"/>
                  </a:moveTo>
                  <a:lnTo>
                    <a:pt x="72000" y="36004"/>
                  </a:lnTo>
                </a:path>
                <a:path w="72389" h="756285">
                  <a:moveTo>
                    <a:pt x="36003" y="72009"/>
                  </a:moveTo>
                  <a:lnTo>
                    <a:pt x="36003" y="0"/>
                  </a:lnTo>
                </a:path>
                <a:path w="72389" h="756285">
                  <a:moveTo>
                    <a:pt x="0" y="756018"/>
                  </a:moveTo>
                  <a:lnTo>
                    <a:pt x="72000" y="756018"/>
                  </a:lnTo>
                </a:path>
                <a:path w="72389" h="756285">
                  <a:moveTo>
                    <a:pt x="0" y="720013"/>
                  </a:moveTo>
                  <a:lnTo>
                    <a:pt x="72000" y="720013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568439"/>
              <a:ext cx="63233" cy="6323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9038" y="1716875"/>
            <a:ext cx="976186" cy="11226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4395" y="100849"/>
            <a:ext cx="226822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adding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open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get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standing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elev-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ated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0"/>
                  </a:moveTo>
                  <a:lnTo>
                    <a:pt x="25" y="0"/>
                  </a:lnTo>
                  <a:lnTo>
                    <a:pt x="25" y="118491"/>
                  </a:lnTo>
                  <a:lnTo>
                    <a:pt x="2880029" y="118491"/>
                  </a:lnTo>
                  <a:lnTo>
                    <a:pt x="28800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29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81" y="81635"/>
              <a:ext cx="2879864" cy="1439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6140" y="765505"/>
              <a:ext cx="72390" cy="756285"/>
            </a:xfrm>
            <a:custGeom>
              <a:avLst/>
              <a:gdLst/>
              <a:ahLst/>
              <a:cxnLst/>
              <a:rect l="l" t="t" r="r" b="b"/>
              <a:pathLst>
                <a:path w="72389" h="756285">
                  <a:moveTo>
                    <a:pt x="0" y="36004"/>
                  </a:moveTo>
                  <a:lnTo>
                    <a:pt x="72000" y="36004"/>
                  </a:lnTo>
                </a:path>
                <a:path w="72389" h="756285">
                  <a:moveTo>
                    <a:pt x="36003" y="72009"/>
                  </a:moveTo>
                  <a:lnTo>
                    <a:pt x="36003" y="0"/>
                  </a:lnTo>
                </a:path>
                <a:path w="72389" h="756285">
                  <a:moveTo>
                    <a:pt x="0" y="756018"/>
                  </a:moveTo>
                  <a:lnTo>
                    <a:pt x="72000" y="756018"/>
                  </a:lnTo>
                </a:path>
                <a:path w="72389" h="756285">
                  <a:moveTo>
                    <a:pt x="0" y="720013"/>
                  </a:moveTo>
                  <a:lnTo>
                    <a:pt x="72000" y="720013"/>
                  </a:lnTo>
                </a:path>
              </a:pathLst>
            </a:custGeom>
            <a:ln w="7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186321"/>
              <a:ext cx="63233" cy="63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583" y="568439"/>
              <a:ext cx="63233" cy="632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4583" y="950544"/>
              <a:ext cx="63233" cy="6323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9038" y="1716875"/>
            <a:ext cx="976186" cy="11226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64395" y="100849"/>
            <a:ext cx="22688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adding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open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tower </a:t>
            </a:r>
            <a:r>
              <a:rPr dirty="0" sz="1100" spc="25">
                <a:latin typeface="Calibri"/>
                <a:cs typeface="Calibri"/>
              </a:rPr>
              <a:t>standing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5">
                <a:latin typeface="Calibri"/>
                <a:cs typeface="Calibri"/>
              </a:rPr>
              <a:t>elev-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ated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10">
                <a:latin typeface="Calibri"/>
                <a:cs typeface="Calibri"/>
              </a:rPr>
              <a:t>pass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20">
                <a:latin typeface="Calibri"/>
                <a:cs typeface="Calibri"/>
              </a:rPr>
              <a:t>through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another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>
                <a:latin typeface="Calibri"/>
                <a:cs typeface="Calibri"/>
              </a:rPr>
              <a:t>neuron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the </a:t>
            </a:r>
            <a:r>
              <a:rPr dirty="0" sz="1100" spc="-5">
                <a:latin typeface="Calibri"/>
                <a:cs typeface="Calibri"/>
              </a:rPr>
              <a:t>de-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sired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50"/>
                  </a:moveTo>
                  <a:lnTo>
                    <a:pt x="25" y="50"/>
                  </a:lnTo>
                  <a:lnTo>
                    <a:pt x="25" y="118541"/>
                  </a:lnTo>
                  <a:lnTo>
                    <a:pt x="2880029" y="118541"/>
                  </a:lnTo>
                  <a:lnTo>
                    <a:pt x="2880029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29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653" y="351437"/>
            <a:ext cx="1219738" cy="102654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456029"/>
            <a:ext cx="5760085" cy="1784350"/>
            <a:chOff x="0" y="1456029"/>
            <a:chExt cx="5760085" cy="1784350"/>
          </a:xfrm>
        </p:grpSpPr>
        <p:sp>
          <p:nvSpPr>
            <p:cNvPr id="4" name="object 4"/>
            <p:cNvSpPr/>
            <p:nvPr/>
          </p:nvSpPr>
          <p:spPr>
            <a:xfrm>
              <a:off x="1492986" y="1482661"/>
              <a:ext cx="11430" cy="540385"/>
            </a:xfrm>
            <a:custGeom>
              <a:avLst/>
              <a:gdLst/>
              <a:ahLst/>
              <a:cxnLst/>
              <a:rect l="l" t="t" r="r" b="b"/>
              <a:pathLst>
                <a:path w="11430" h="540385">
                  <a:moveTo>
                    <a:pt x="10820" y="540143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77937" y="1459839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80" h="31115">
                  <a:moveTo>
                    <a:pt x="0" y="30746"/>
                  </a:moveTo>
                  <a:lnTo>
                    <a:pt x="14592" y="0"/>
                  </a:lnTo>
                  <a:lnTo>
                    <a:pt x="30441" y="30137"/>
                  </a:lnTo>
                  <a:lnTo>
                    <a:pt x="15049" y="22821"/>
                  </a:lnTo>
                  <a:lnTo>
                    <a:pt x="0" y="307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77937" y="1459839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80" h="31115">
                  <a:moveTo>
                    <a:pt x="14592" y="0"/>
                  </a:moveTo>
                  <a:lnTo>
                    <a:pt x="30441" y="30137"/>
                  </a:lnTo>
                  <a:lnTo>
                    <a:pt x="15049" y="22821"/>
                  </a:lnTo>
                  <a:lnTo>
                    <a:pt x="0" y="30746"/>
                  </a:lnTo>
                  <a:lnTo>
                    <a:pt x="14592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806" y="2022805"/>
              <a:ext cx="1524000" cy="1143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6677" y="1527505"/>
              <a:ext cx="535719" cy="4191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06677" y="1527505"/>
              <a:ext cx="560070" cy="419100"/>
            </a:xfrm>
            <a:custGeom>
              <a:avLst/>
              <a:gdLst/>
              <a:ahLst/>
              <a:cxnLst/>
              <a:rect l="l" t="t" r="r" b="b"/>
              <a:pathLst>
                <a:path w="560069" h="419100">
                  <a:moveTo>
                    <a:pt x="0" y="0"/>
                  </a:moveTo>
                  <a:lnTo>
                    <a:pt x="560070" y="0"/>
                  </a:lnTo>
                  <a:lnTo>
                    <a:pt x="56007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772" y="1510760"/>
              <a:ext cx="599287" cy="4373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50"/>
                  </a:moveTo>
                  <a:lnTo>
                    <a:pt x="50" y="50"/>
                  </a:lnTo>
                  <a:lnTo>
                    <a:pt x="50" y="118541"/>
                  </a:lnTo>
                  <a:lnTo>
                    <a:pt x="2880055" y="118541"/>
                  </a:lnTo>
                  <a:lnTo>
                    <a:pt x="2880055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55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264395" y="100849"/>
            <a:ext cx="22688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adding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open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tower </a:t>
            </a:r>
            <a:r>
              <a:rPr dirty="0" sz="1100" spc="25">
                <a:latin typeface="Calibri"/>
                <a:cs typeface="Calibri"/>
              </a:rPr>
              <a:t>standing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5">
                <a:latin typeface="Calibri"/>
                <a:cs typeface="Calibri"/>
              </a:rPr>
              <a:t>elev-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ated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10">
                <a:latin typeface="Calibri"/>
                <a:cs typeface="Calibri"/>
              </a:rPr>
              <a:t>pass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20">
                <a:latin typeface="Calibri"/>
                <a:cs typeface="Calibri"/>
              </a:rPr>
              <a:t>through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another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>
                <a:latin typeface="Calibri"/>
                <a:cs typeface="Calibri"/>
              </a:rPr>
              <a:t>neuron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the </a:t>
            </a:r>
            <a:r>
              <a:rPr dirty="0" sz="1100" spc="-5">
                <a:latin typeface="Calibri"/>
                <a:cs typeface="Calibri"/>
              </a:rPr>
              <a:t>de-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sired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pc="80"/>
              <a:t>This</a:t>
            </a:r>
            <a:r>
              <a:rPr dirty="0" spc="110"/>
              <a:t> </a:t>
            </a:r>
            <a:r>
              <a:rPr dirty="0" spc="25"/>
              <a:t>brings</a:t>
            </a:r>
            <a:r>
              <a:rPr dirty="0" spc="120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0"/>
              <a:t>to</a:t>
            </a:r>
            <a:r>
              <a:rPr dirty="0" spc="114"/>
              <a:t> </a:t>
            </a:r>
            <a:r>
              <a:rPr dirty="0" spc="15"/>
              <a:t>a</a:t>
            </a:r>
            <a:r>
              <a:rPr dirty="0" spc="120"/>
              <a:t> </a:t>
            </a:r>
            <a:r>
              <a:rPr dirty="0" spc="35"/>
              <a:t>typical</a:t>
            </a:r>
            <a:r>
              <a:rPr dirty="0" spc="120"/>
              <a:t> </a:t>
            </a:r>
            <a:r>
              <a:rPr dirty="0" spc="10"/>
              <a:t>machine</a:t>
            </a:r>
            <a:r>
              <a:rPr dirty="0" spc="114"/>
              <a:t> </a:t>
            </a:r>
            <a:r>
              <a:rPr dirty="0" spc="20"/>
              <a:t>learning</a:t>
            </a:r>
            <a:r>
              <a:rPr dirty="0" spc="120"/>
              <a:t> </a:t>
            </a:r>
            <a:r>
              <a:rPr dirty="0" spc="5"/>
              <a:t>setup</a:t>
            </a:r>
            <a:r>
              <a:rPr dirty="0" spc="120"/>
              <a:t> </a:t>
            </a:r>
            <a:r>
              <a:rPr dirty="0" spc="15"/>
              <a:t>which</a:t>
            </a:r>
            <a:r>
              <a:rPr dirty="0" spc="114"/>
              <a:t> </a:t>
            </a:r>
            <a:r>
              <a:rPr dirty="0" spc="15"/>
              <a:t>has</a:t>
            </a:r>
            <a:r>
              <a:rPr dirty="0" spc="120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10"/>
              <a:t>following </a:t>
            </a:r>
            <a:r>
              <a:rPr dirty="0" spc="-235"/>
              <a:t> </a:t>
            </a:r>
            <a:r>
              <a:rPr dirty="0" spc="5"/>
              <a:t>components...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50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47313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415022"/>
            <a:ext cx="903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110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2384" y="40208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2384" y="49115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697725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612240"/>
            <a:ext cx="4577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y</a:t>
            </a:r>
            <a:r>
              <a:rPr dirty="0" sz="1100" spc="50">
                <a:latin typeface="Calibri"/>
                <a:cs typeface="Calibri"/>
              </a:rPr>
              <a:t>.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6048" y="8546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7159" y="1064996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16250" y="948383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7872" y="1180437"/>
            <a:ext cx="2743200" cy="76898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724025">
              <a:lnSpc>
                <a:spcPct val="100000"/>
              </a:lnSpc>
              <a:spcBef>
                <a:spcPts val="585"/>
              </a:spcBef>
              <a:tabLst>
                <a:tab pos="1995805" algn="l"/>
              </a:tabLst>
            </a:pPr>
            <a:r>
              <a:rPr dirty="0" sz="1100" spc="35" i="1">
                <a:latin typeface="Calibri"/>
                <a:cs typeface="Calibri"/>
              </a:rPr>
              <a:t>or</a:t>
            </a:r>
            <a:r>
              <a:rPr dirty="0" sz="1100" spc="35" i="1">
                <a:latin typeface="Calibri"/>
                <a:cs typeface="Calibri"/>
              </a:rPr>
              <a:t>	</a:t>
            </a: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1724025">
              <a:lnSpc>
                <a:spcPct val="100000"/>
              </a:lnSpc>
              <a:spcBef>
                <a:spcPts val="480"/>
              </a:spcBef>
              <a:tabLst>
                <a:tab pos="1995805" algn="l"/>
              </a:tabLst>
            </a:pPr>
            <a:r>
              <a:rPr dirty="0" sz="1100" spc="35" i="1">
                <a:latin typeface="Calibri"/>
                <a:cs typeface="Calibri"/>
              </a:rPr>
              <a:t>or</a:t>
            </a:r>
            <a:r>
              <a:rPr dirty="0" sz="1100" spc="35" i="1">
                <a:latin typeface="Calibri"/>
                <a:cs typeface="Calibri"/>
              </a:rPr>
              <a:t>	</a:t>
            </a: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225" b="1">
                <a:latin typeface="Calibri"/>
                <a:cs typeface="Calibri"/>
              </a:rPr>
              <a:t>Wx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930"/>
              </a:spcBef>
            </a:pP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494"/>
            <a:ext cx="5760085" cy="118745"/>
            <a:chOff x="0" y="3121494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80" y="-12"/>
                  </a:moveTo>
                  <a:lnTo>
                    <a:pt x="76" y="-12"/>
                  </a:lnTo>
                  <a:lnTo>
                    <a:pt x="76" y="118478"/>
                  </a:lnTo>
                  <a:lnTo>
                    <a:pt x="2880080" y="118478"/>
                  </a:lnTo>
                  <a:lnTo>
                    <a:pt x="2880080" y="-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80" y="3121494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653" y="351437"/>
            <a:ext cx="1219738" cy="102654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456029"/>
            <a:ext cx="5760085" cy="1784350"/>
            <a:chOff x="0" y="1456029"/>
            <a:chExt cx="5760085" cy="1784350"/>
          </a:xfrm>
        </p:grpSpPr>
        <p:sp>
          <p:nvSpPr>
            <p:cNvPr id="4" name="object 4"/>
            <p:cNvSpPr/>
            <p:nvPr/>
          </p:nvSpPr>
          <p:spPr>
            <a:xfrm>
              <a:off x="1492986" y="1482661"/>
              <a:ext cx="11430" cy="540385"/>
            </a:xfrm>
            <a:custGeom>
              <a:avLst/>
              <a:gdLst/>
              <a:ahLst/>
              <a:cxnLst/>
              <a:rect l="l" t="t" r="r" b="b"/>
              <a:pathLst>
                <a:path w="11430" h="540385">
                  <a:moveTo>
                    <a:pt x="10820" y="540143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77937" y="1459839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80" h="31115">
                  <a:moveTo>
                    <a:pt x="0" y="30746"/>
                  </a:moveTo>
                  <a:lnTo>
                    <a:pt x="14592" y="0"/>
                  </a:lnTo>
                  <a:lnTo>
                    <a:pt x="30441" y="30137"/>
                  </a:lnTo>
                  <a:lnTo>
                    <a:pt x="15049" y="22821"/>
                  </a:lnTo>
                  <a:lnTo>
                    <a:pt x="0" y="307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77937" y="1459839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80" h="31115">
                  <a:moveTo>
                    <a:pt x="14592" y="0"/>
                  </a:moveTo>
                  <a:lnTo>
                    <a:pt x="30441" y="30137"/>
                  </a:lnTo>
                  <a:lnTo>
                    <a:pt x="15049" y="22821"/>
                  </a:lnTo>
                  <a:lnTo>
                    <a:pt x="0" y="30746"/>
                  </a:lnTo>
                  <a:lnTo>
                    <a:pt x="14592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806" y="2022805"/>
              <a:ext cx="1524000" cy="1143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6677" y="1527505"/>
              <a:ext cx="535719" cy="4191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06677" y="1527505"/>
              <a:ext cx="560070" cy="419100"/>
            </a:xfrm>
            <a:custGeom>
              <a:avLst/>
              <a:gdLst/>
              <a:ahLst/>
              <a:cxnLst/>
              <a:rect l="l" t="t" r="r" b="b"/>
              <a:pathLst>
                <a:path w="560069" h="419100">
                  <a:moveTo>
                    <a:pt x="0" y="0"/>
                  </a:moveTo>
                  <a:lnTo>
                    <a:pt x="560070" y="0"/>
                  </a:lnTo>
                  <a:lnTo>
                    <a:pt x="56007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772" y="1510760"/>
              <a:ext cx="599287" cy="4373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264395" y="100849"/>
            <a:ext cx="2268855" cy="1854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adding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open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tower </a:t>
            </a:r>
            <a:r>
              <a:rPr dirty="0" sz="1100" spc="25">
                <a:latin typeface="Calibri"/>
                <a:cs typeface="Calibri"/>
              </a:rPr>
              <a:t>standing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5">
                <a:latin typeface="Calibri"/>
                <a:cs typeface="Calibri"/>
              </a:rPr>
              <a:t>elev-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ated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10">
                <a:latin typeface="Calibri"/>
                <a:cs typeface="Calibri"/>
              </a:rPr>
              <a:t>pass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20">
                <a:latin typeface="Calibri"/>
                <a:cs typeface="Calibri"/>
              </a:rPr>
              <a:t>through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another </a:t>
            </a:r>
            <a:r>
              <a:rPr dirty="0" sz="1100" spc="20">
                <a:latin typeface="Calibri"/>
                <a:cs typeface="Calibri"/>
              </a:rPr>
              <a:t>sigmoid </a:t>
            </a:r>
            <a:r>
              <a:rPr dirty="0" sz="1100">
                <a:latin typeface="Calibri"/>
                <a:cs typeface="Calibri"/>
              </a:rPr>
              <a:t>neuron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the </a:t>
            </a:r>
            <a:r>
              <a:rPr dirty="0" sz="1100" spc="-5">
                <a:latin typeface="Calibri"/>
                <a:cs typeface="Calibri"/>
              </a:rPr>
              <a:t>de-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sired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approximate </a:t>
            </a:r>
            <a:r>
              <a:rPr dirty="0" sz="1100" spc="25">
                <a:latin typeface="Calibri"/>
                <a:cs typeface="Calibri"/>
              </a:rPr>
              <a:t>any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tion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summing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30" y="3133671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294" y="436324"/>
            <a:ext cx="1802973" cy="14850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example,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could </a:t>
            </a:r>
            <a:r>
              <a:rPr dirty="0" sz="1100" spc="20">
                <a:latin typeface="Calibri"/>
                <a:cs typeface="Calibri"/>
              </a:rPr>
              <a:t>approximate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following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25">
                <a:latin typeface="Calibri"/>
                <a:cs typeface="Calibri"/>
              </a:rPr>
              <a:t>using </a:t>
            </a:r>
            <a:r>
              <a:rPr dirty="0" sz="1100" spc="15">
                <a:latin typeface="Calibri"/>
                <a:cs typeface="Calibri"/>
              </a:rPr>
              <a:t>a sum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several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56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215085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129600"/>
            <a:ext cx="47885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Can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come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neural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entire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procedure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constructing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dimensional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57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878455"/>
            <a:chOff x="0" y="0"/>
            <a:chExt cx="5760085" cy="2878455"/>
          </a:xfrm>
        </p:grpSpPr>
        <p:sp>
          <p:nvSpPr>
            <p:cNvPr id="3" name="object 3"/>
            <p:cNvSpPr/>
            <p:nvPr/>
          </p:nvSpPr>
          <p:spPr>
            <a:xfrm>
              <a:off x="483273" y="29476"/>
              <a:ext cx="4793615" cy="2848610"/>
            </a:xfrm>
            <a:custGeom>
              <a:avLst/>
              <a:gdLst/>
              <a:ahLst/>
              <a:cxnLst/>
              <a:rect l="l" t="t" r="r" b="b"/>
              <a:pathLst>
                <a:path w="4793615" h="2848610">
                  <a:moveTo>
                    <a:pt x="4793488" y="2848356"/>
                  </a:moveTo>
                  <a:lnTo>
                    <a:pt x="0" y="2848356"/>
                  </a:lnTo>
                  <a:lnTo>
                    <a:pt x="0" y="0"/>
                  </a:lnTo>
                  <a:lnTo>
                    <a:pt x="4793488" y="0"/>
                  </a:lnTo>
                  <a:lnTo>
                    <a:pt x="4793488" y="2848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0253" y="726452"/>
              <a:ext cx="672083" cy="5049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7993" y="29476"/>
              <a:ext cx="824992" cy="6187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4224" y="1551444"/>
              <a:ext cx="728980" cy="547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6913" y="1583448"/>
              <a:ext cx="725424" cy="5440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1041" y="893584"/>
              <a:ext cx="803656" cy="6045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249" y="868692"/>
              <a:ext cx="807212" cy="6045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701" y="1583448"/>
              <a:ext cx="711200" cy="533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273" y="1565668"/>
              <a:ext cx="757428" cy="568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389" y="1665983"/>
              <a:ext cx="216844" cy="1023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9581" y="1722132"/>
              <a:ext cx="288036" cy="28803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71359" y="1723910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1103" y="1664952"/>
              <a:ext cx="202585" cy="891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7461" y="1707908"/>
              <a:ext cx="288036" cy="2880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89239" y="1709686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29219" y="1273009"/>
              <a:ext cx="1016635" cy="194945"/>
            </a:xfrm>
            <a:custGeom>
              <a:avLst/>
              <a:gdLst/>
              <a:ahLst/>
              <a:cxnLst/>
              <a:rect l="l" t="t" r="r" b="b"/>
              <a:pathLst>
                <a:path w="1016635" h="194944">
                  <a:moveTo>
                    <a:pt x="0" y="194868"/>
                  </a:moveTo>
                  <a:lnTo>
                    <a:pt x="1016127" y="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36882" y="1261950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5">
                  <a:moveTo>
                    <a:pt x="4693" y="24465"/>
                  </a:moveTo>
                  <a:lnTo>
                    <a:pt x="8463" y="11059"/>
                  </a:lnTo>
                  <a:lnTo>
                    <a:pt x="0" y="0"/>
                  </a:lnTo>
                  <a:lnTo>
                    <a:pt x="26776" y="7538"/>
                  </a:lnTo>
                  <a:lnTo>
                    <a:pt x="4693" y="24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36882" y="1261950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5">
                  <a:moveTo>
                    <a:pt x="26776" y="7538"/>
                  </a:moveTo>
                  <a:lnTo>
                    <a:pt x="4693" y="24465"/>
                  </a:lnTo>
                  <a:lnTo>
                    <a:pt x="8463" y="11059"/>
                  </a:lnTo>
                  <a:lnTo>
                    <a:pt x="0" y="0"/>
                  </a:lnTo>
                  <a:lnTo>
                    <a:pt x="26776" y="7538"/>
                  </a:lnTo>
                  <a:close/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5633" y="1423428"/>
              <a:ext cx="288036" cy="28803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87411" y="1425206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142609" y="2013866"/>
              <a:ext cx="327025" cy="577850"/>
            </a:xfrm>
            <a:custGeom>
              <a:avLst/>
              <a:gdLst/>
              <a:ahLst/>
              <a:cxnLst/>
              <a:rect l="l" t="t" r="r" b="b"/>
              <a:pathLst>
                <a:path w="327025" h="577850">
                  <a:moveTo>
                    <a:pt x="326689" y="577707"/>
                  </a:moveTo>
                  <a:lnTo>
                    <a:pt x="0" y="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33434" y="1997616"/>
              <a:ext cx="23495" cy="27940"/>
            </a:xfrm>
            <a:custGeom>
              <a:avLst/>
              <a:gdLst/>
              <a:ahLst/>
              <a:cxnLst/>
              <a:rect l="l" t="t" r="r" b="b"/>
              <a:pathLst>
                <a:path w="23494" h="27939">
                  <a:moveTo>
                    <a:pt x="1422" y="27807"/>
                  </a:moveTo>
                  <a:lnTo>
                    <a:pt x="0" y="0"/>
                  </a:lnTo>
                  <a:lnTo>
                    <a:pt x="23078" y="15539"/>
                  </a:lnTo>
                  <a:lnTo>
                    <a:pt x="9174" y="16250"/>
                  </a:lnTo>
                  <a:lnTo>
                    <a:pt x="1422" y="27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33832" y="1997616"/>
              <a:ext cx="1136015" cy="594360"/>
            </a:xfrm>
            <a:custGeom>
              <a:avLst/>
              <a:gdLst/>
              <a:ahLst/>
              <a:cxnLst/>
              <a:rect l="l" t="t" r="r" b="b"/>
              <a:pathLst>
                <a:path w="1136014" h="594360">
                  <a:moveTo>
                    <a:pt x="799602" y="0"/>
                  </a:moveTo>
                  <a:lnTo>
                    <a:pt x="822680" y="15539"/>
                  </a:lnTo>
                  <a:lnTo>
                    <a:pt x="808776" y="16250"/>
                  </a:lnTo>
                  <a:lnTo>
                    <a:pt x="801024" y="27807"/>
                  </a:lnTo>
                  <a:lnTo>
                    <a:pt x="799602" y="0"/>
                  </a:lnTo>
                  <a:close/>
                </a:path>
                <a:path w="1136014" h="594360">
                  <a:moveTo>
                    <a:pt x="1135466" y="593958"/>
                  </a:moveTo>
                  <a:lnTo>
                    <a:pt x="0" y="2098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17155" y="2010168"/>
              <a:ext cx="27940" cy="22860"/>
            </a:xfrm>
            <a:custGeom>
              <a:avLst/>
              <a:gdLst/>
              <a:ahLst/>
              <a:cxnLst/>
              <a:rect l="l" t="t" r="r" b="b"/>
              <a:pathLst>
                <a:path w="27940" h="22860">
                  <a:moveTo>
                    <a:pt x="16606" y="22331"/>
                  </a:moveTo>
                  <a:lnTo>
                    <a:pt x="0" y="0"/>
                  </a:lnTo>
                  <a:lnTo>
                    <a:pt x="27807" y="106"/>
                  </a:lnTo>
                  <a:lnTo>
                    <a:pt x="16677" y="8427"/>
                  </a:lnTo>
                  <a:lnTo>
                    <a:pt x="16606" y="22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17155" y="2010168"/>
              <a:ext cx="27940" cy="22860"/>
            </a:xfrm>
            <a:custGeom>
              <a:avLst/>
              <a:gdLst/>
              <a:ahLst/>
              <a:cxnLst/>
              <a:rect l="l" t="t" r="r" b="b"/>
              <a:pathLst>
                <a:path w="27940" h="22860">
                  <a:moveTo>
                    <a:pt x="0" y="0"/>
                  </a:moveTo>
                  <a:lnTo>
                    <a:pt x="27807" y="106"/>
                  </a:lnTo>
                  <a:lnTo>
                    <a:pt x="16677" y="8427"/>
                  </a:lnTo>
                  <a:lnTo>
                    <a:pt x="16606" y="22331"/>
                  </a:lnTo>
                  <a:lnTo>
                    <a:pt x="0" y="0"/>
                  </a:lnTo>
                  <a:close/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5281" y="2589796"/>
              <a:ext cx="288036" cy="28803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27059" y="2591574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22356" y="1651759"/>
              <a:ext cx="216844" cy="10237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0549" y="1707908"/>
              <a:ext cx="288036" cy="28803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82327" y="1709686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42071" y="1650728"/>
              <a:ext cx="202585" cy="891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8429" y="1693684"/>
              <a:ext cx="288036" cy="28803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00206" y="1695462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4" y="226244"/>
                  </a:lnTo>
                  <a:lnTo>
                    <a:pt x="226242" y="257035"/>
                  </a:lnTo>
                  <a:lnTo>
                    <a:pt x="187196" y="277228"/>
                  </a:lnTo>
                  <a:lnTo>
                    <a:pt x="142240" y="284480"/>
                  </a:lnTo>
                  <a:lnTo>
                    <a:pt x="97283" y="277228"/>
                  </a:lnTo>
                  <a:lnTo>
                    <a:pt x="58237" y="257035"/>
                  </a:lnTo>
                  <a:lnTo>
                    <a:pt x="27445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5" y="58235"/>
                  </a:lnTo>
                  <a:lnTo>
                    <a:pt x="58237" y="27444"/>
                  </a:lnTo>
                  <a:lnTo>
                    <a:pt x="97283" y="7251"/>
                  </a:lnTo>
                  <a:lnTo>
                    <a:pt x="142240" y="0"/>
                  </a:lnTo>
                  <a:lnTo>
                    <a:pt x="187196" y="7251"/>
                  </a:lnTo>
                  <a:lnTo>
                    <a:pt x="226242" y="27444"/>
                  </a:lnTo>
                  <a:lnTo>
                    <a:pt x="257034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88967" y="1272974"/>
              <a:ext cx="952500" cy="180975"/>
            </a:xfrm>
            <a:custGeom>
              <a:avLst/>
              <a:gdLst/>
              <a:ahLst/>
              <a:cxnLst/>
              <a:rect l="l" t="t" r="r" b="b"/>
              <a:pathLst>
                <a:path w="952500" h="180975">
                  <a:moveTo>
                    <a:pt x="952083" y="180680"/>
                  </a:moveTo>
                  <a:lnTo>
                    <a:pt x="0" y="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70618" y="1261915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5">
                  <a:moveTo>
                    <a:pt x="22118" y="24429"/>
                  </a:moveTo>
                  <a:lnTo>
                    <a:pt x="0" y="7574"/>
                  </a:lnTo>
                  <a:lnTo>
                    <a:pt x="26776" y="0"/>
                  </a:lnTo>
                  <a:lnTo>
                    <a:pt x="18348" y="11059"/>
                  </a:lnTo>
                  <a:lnTo>
                    <a:pt x="22118" y="244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70618" y="1261915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5">
                  <a:moveTo>
                    <a:pt x="0" y="7574"/>
                  </a:moveTo>
                  <a:lnTo>
                    <a:pt x="26776" y="0"/>
                  </a:lnTo>
                  <a:lnTo>
                    <a:pt x="18348" y="11059"/>
                  </a:lnTo>
                  <a:lnTo>
                    <a:pt x="22118" y="24429"/>
                  </a:lnTo>
                  <a:lnTo>
                    <a:pt x="0" y="7574"/>
                  </a:lnTo>
                  <a:close/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96601" y="1409204"/>
              <a:ext cx="288036" cy="28803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98379" y="1410982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4" y="226244"/>
                  </a:lnTo>
                  <a:lnTo>
                    <a:pt x="226242" y="257035"/>
                  </a:lnTo>
                  <a:lnTo>
                    <a:pt x="187196" y="277228"/>
                  </a:lnTo>
                  <a:lnTo>
                    <a:pt x="142240" y="284480"/>
                  </a:lnTo>
                  <a:lnTo>
                    <a:pt x="97283" y="277228"/>
                  </a:lnTo>
                  <a:lnTo>
                    <a:pt x="58237" y="257035"/>
                  </a:lnTo>
                  <a:lnTo>
                    <a:pt x="27445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5" y="58235"/>
                  </a:lnTo>
                  <a:lnTo>
                    <a:pt x="58237" y="27444"/>
                  </a:lnTo>
                  <a:lnTo>
                    <a:pt x="97283" y="7251"/>
                  </a:lnTo>
                  <a:lnTo>
                    <a:pt x="142240" y="0"/>
                  </a:lnTo>
                  <a:lnTo>
                    <a:pt x="187196" y="7251"/>
                  </a:lnTo>
                  <a:lnTo>
                    <a:pt x="226242" y="27444"/>
                  </a:lnTo>
                  <a:lnTo>
                    <a:pt x="257034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967139" y="1988121"/>
              <a:ext cx="1554480" cy="603885"/>
            </a:xfrm>
            <a:custGeom>
              <a:avLst/>
              <a:gdLst/>
              <a:ahLst/>
              <a:cxnLst/>
              <a:rect l="l" t="t" r="r" b="b"/>
              <a:pathLst>
                <a:path w="1554479" h="603885">
                  <a:moveTo>
                    <a:pt x="0" y="603453"/>
                  </a:moveTo>
                  <a:lnTo>
                    <a:pt x="1554185" y="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511047" y="1978804"/>
              <a:ext cx="27940" cy="23495"/>
            </a:xfrm>
            <a:custGeom>
              <a:avLst/>
              <a:gdLst/>
              <a:ahLst/>
              <a:cxnLst/>
              <a:rect l="l" t="t" r="r" b="b"/>
              <a:pathLst>
                <a:path w="27939" h="23494">
                  <a:moveTo>
                    <a:pt x="8996" y="23185"/>
                  </a:moveTo>
                  <a:lnTo>
                    <a:pt x="10276" y="9316"/>
                  </a:lnTo>
                  <a:lnTo>
                    <a:pt x="0" y="0"/>
                  </a:lnTo>
                  <a:lnTo>
                    <a:pt x="27701" y="2560"/>
                  </a:lnTo>
                  <a:lnTo>
                    <a:pt x="8996" y="23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967139" y="1978804"/>
              <a:ext cx="1571625" cy="612775"/>
            </a:xfrm>
            <a:custGeom>
              <a:avLst/>
              <a:gdLst/>
              <a:ahLst/>
              <a:cxnLst/>
              <a:rect l="l" t="t" r="r" b="b"/>
              <a:pathLst>
                <a:path w="1571625" h="612775">
                  <a:moveTo>
                    <a:pt x="1571609" y="2560"/>
                  </a:moveTo>
                  <a:lnTo>
                    <a:pt x="1552905" y="23185"/>
                  </a:lnTo>
                  <a:lnTo>
                    <a:pt x="1554185" y="9316"/>
                  </a:lnTo>
                  <a:lnTo>
                    <a:pt x="1543908" y="0"/>
                  </a:lnTo>
                  <a:lnTo>
                    <a:pt x="1571609" y="2560"/>
                  </a:lnTo>
                  <a:close/>
                </a:path>
                <a:path w="1571625" h="612775">
                  <a:moveTo>
                    <a:pt x="0" y="612769"/>
                  </a:moveTo>
                  <a:lnTo>
                    <a:pt x="739648" y="29372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694198" y="1996620"/>
              <a:ext cx="27305" cy="25400"/>
            </a:xfrm>
            <a:custGeom>
              <a:avLst/>
              <a:gdLst/>
              <a:ahLst/>
              <a:cxnLst/>
              <a:rect l="l" t="t" r="r" b="b"/>
              <a:pathLst>
                <a:path w="27304" h="25400">
                  <a:moveTo>
                    <a:pt x="15397" y="25212"/>
                  </a:moveTo>
                  <a:lnTo>
                    <a:pt x="12588" y="11557"/>
                  </a:lnTo>
                  <a:lnTo>
                    <a:pt x="0" y="5654"/>
                  </a:lnTo>
                  <a:lnTo>
                    <a:pt x="27238" y="0"/>
                  </a:lnTo>
                  <a:lnTo>
                    <a:pt x="15397" y="252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694198" y="1996620"/>
              <a:ext cx="27305" cy="25400"/>
            </a:xfrm>
            <a:custGeom>
              <a:avLst/>
              <a:gdLst/>
              <a:ahLst/>
              <a:cxnLst/>
              <a:rect l="l" t="t" r="r" b="b"/>
              <a:pathLst>
                <a:path w="27304" h="25400">
                  <a:moveTo>
                    <a:pt x="27238" y="0"/>
                  </a:moveTo>
                  <a:lnTo>
                    <a:pt x="15397" y="25212"/>
                  </a:lnTo>
                  <a:lnTo>
                    <a:pt x="12588" y="11557"/>
                  </a:lnTo>
                  <a:lnTo>
                    <a:pt x="0" y="5654"/>
                  </a:lnTo>
                  <a:lnTo>
                    <a:pt x="27238" y="0"/>
                  </a:lnTo>
                  <a:close/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3121" y="2589796"/>
              <a:ext cx="288036" cy="28803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824899" y="2591574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967139" y="893122"/>
              <a:ext cx="0" cy="133985"/>
            </a:xfrm>
            <a:custGeom>
              <a:avLst/>
              <a:gdLst/>
              <a:ahLst/>
              <a:cxnLst/>
              <a:rect l="l" t="t" r="r" b="b"/>
              <a:pathLst>
                <a:path w="0" h="133984">
                  <a:moveTo>
                    <a:pt x="0" y="133812"/>
                  </a:moveTo>
                  <a:lnTo>
                    <a:pt x="0" y="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54693" y="8744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4892" y="24892"/>
                  </a:moveTo>
                  <a:lnTo>
                    <a:pt x="12446" y="18669"/>
                  </a:lnTo>
                  <a:lnTo>
                    <a:pt x="0" y="24892"/>
                  </a:lnTo>
                  <a:lnTo>
                    <a:pt x="12446" y="0"/>
                  </a:lnTo>
                  <a:lnTo>
                    <a:pt x="24892" y="24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54693" y="8744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12446" y="0"/>
                  </a:moveTo>
                  <a:lnTo>
                    <a:pt x="24892" y="24892"/>
                  </a:lnTo>
                  <a:lnTo>
                    <a:pt x="12446" y="18669"/>
                  </a:lnTo>
                  <a:lnTo>
                    <a:pt x="0" y="24892"/>
                  </a:lnTo>
                  <a:lnTo>
                    <a:pt x="12446" y="0"/>
                  </a:lnTo>
                  <a:close/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3121" y="1025156"/>
              <a:ext cx="288036" cy="28803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824899" y="1026934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3121" y="584212"/>
              <a:ext cx="288036" cy="28803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824899" y="585990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9365" y="1771916"/>
              <a:ext cx="184912" cy="1849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37245" y="1757692"/>
              <a:ext cx="184912" cy="1849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30333" y="1757692"/>
              <a:ext cx="184912" cy="1849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51768" y="1743468"/>
              <a:ext cx="184912" cy="1849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65793" y="633996"/>
              <a:ext cx="184912" cy="18491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467521" y="2004976"/>
              <a:ext cx="1229360" cy="584835"/>
            </a:xfrm>
            <a:custGeom>
              <a:avLst/>
              <a:gdLst/>
              <a:ahLst/>
              <a:cxnLst/>
              <a:rect l="l" t="t" r="r" b="b"/>
              <a:pathLst>
                <a:path w="1229360" h="584835">
                  <a:moveTo>
                    <a:pt x="0" y="584819"/>
                  </a:moveTo>
                  <a:lnTo>
                    <a:pt x="1228811" y="0"/>
                  </a:lnTo>
                </a:path>
              </a:pathLst>
            </a:custGeom>
            <a:ln w="7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3815" y="1995197"/>
              <a:ext cx="32384" cy="26034"/>
            </a:xfrm>
            <a:custGeom>
              <a:avLst/>
              <a:gdLst/>
              <a:ahLst/>
              <a:cxnLst/>
              <a:rect l="l" t="t" r="r" b="b"/>
              <a:pathLst>
                <a:path w="32385" h="26035">
                  <a:moveTo>
                    <a:pt x="12232" y="25674"/>
                  </a:moveTo>
                  <a:lnTo>
                    <a:pt x="12517" y="9779"/>
                  </a:lnTo>
                  <a:lnTo>
                    <a:pt x="0" y="0"/>
                  </a:lnTo>
                  <a:lnTo>
                    <a:pt x="31790" y="604"/>
                  </a:lnTo>
                  <a:lnTo>
                    <a:pt x="12232" y="25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467521" y="1986450"/>
              <a:ext cx="2045335" cy="603885"/>
            </a:xfrm>
            <a:custGeom>
              <a:avLst/>
              <a:gdLst/>
              <a:ahLst/>
              <a:cxnLst/>
              <a:rect l="l" t="t" r="r" b="b"/>
              <a:pathLst>
                <a:path w="2045335" h="603885">
                  <a:moveTo>
                    <a:pt x="1248084" y="9352"/>
                  </a:moveTo>
                  <a:lnTo>
                    <a:pt x="1228526" y="34422"/>
                  </a:lnTo>
                  <a:lnTo>
                    <a:pt x="1228811" y="18526"/>
                  </a:lnTo>
                  <a:lnTo>
                    <a:pt x="1216294" y="8747"/>
                  </a:lnTo>
                  <a:lnTo>
                    <a:pt x="1248084" y="9352"/>
                  </a:lnTo>
                  <a:close/>
                </a:path>
                <a:path w="2045335" h="603885">
                  <a:moveTo>
                    <a:pt x="0" y="603346"/>
                  </a:moveTo>
                  <a:lnTo>
                    <a:pt x="2045055" y="0"/>
                  </a:lnTo>
                </a:path>
              </a:pathLst>
            </a:custGeom>
            <a:ln w="7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501731" y="1974822"/>
              <a:ext cx="31750" cy="27305"/>
            </a:xfrm>
            <a:custGeom>
              <a:avLst/>
              <a:gdLst/>
              <a:ahLst/>
              <a:cxnLst/>
              <a:rect l="l" t="t" r="r" b="b"/>
              <a:pathLst>
                <a:path w="31750" h="27305">
                  <a:moveTo>
                    <a:pt x="8036" y="27274"/>
                  </a:moveTo>
                  <a:lnTo>
                    <a:pt x="10845" y="11628"/>
                  </a:lnTo>
                  <a:lnTo>
                    <a:pt x="0" y="0"/>
                  </a:lnTo>
                  <a:lnTo>
                    <a:pt x="31328" y="5582"/>
                  </a:lnTo>
                  <a:lnTo>
                    <a:pt x="8036" y="27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339451" y="1974822"/>
              <a:ext cx="3194050" cy="615315"/>
            </a:xfrm>
            <a:custGeom>
              <a:avLst/>
              <a:gdLst/>
              <a:ahLst/>
              <a:cxnLst/>
              <a:rect l="l" t="t" r="r" b="b"/>
              <a:pathLst>
                <a:path w="3194050" h="615314">
                  <a:moveTo>
                    <a:pt x="3193608" y="5582"/>
                  </a:moveTo>
                  <a:lnTo>
                    <a:pt x="3170316" y="27274"/>
                  </a:lnTo>
                  <a:lnTo>
                    <a:pt x="3173125" y="11628"/>
                  </a:lnTo>
                  <a:lnTo>
                    <a:pt x="3162279" y="0"/>
                  </a:lnTo>
                  <a:lnTo>
                    <a:pt x="3193608" y="5582"/>
                  </a:lnTo>
                  <a:close/>
                </a:path>
                <a:path w="3194050" h="615314">
                  <a:moveTo>
                    <a:pt x="1625909" y="614974"/>
                  </a:moveTo>
                  <a:lnTo>
                    <a:pt x="0" y="41534"/>
                  </a:lnTo>
                </a:path>
              </a:pathLst>
            </a:custGeom>
            <a:ln w="7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319324" y="2005296"/>
              <a:ext cx="31750" cy="27305"/>
            </a:xfrm>
            <a:custGeom>
              <a:avLst/>
              <a:gdLst/>
              <a:ahLst/>
              <a:cxnLst/>
              <a:rect l="l" t="t" r="r" b="b"/>
              <a:pathLst>
                <a:path w="31750" h="27305">
                  <a:moveTo>
                    <a:pt x="22082" y="26847"/>
                  </a:moveTo>
                  <a:lnTo>
                    <a:pt x="0" y="3947"/>
                  </a:lnTo>
                  <a:lnTo>
                    <a:pt x="31541" y="0"/>
                  </a:lnTo>
                  <a:lnTo>
                    <a:pt x="20126" y="11059"/>
                  </a:lnTo>
                  <a:lnTo>
                    <a:pt x="22082" y="268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319324" y="2005296"/>
              <a:ext cx="1646555" cy="584835"/>
            </a:xfrm>
            <a:custGeom>
              <a:avLst/>
              <a:gdLst/>
              <a:ahLst/>
              <a:cxnLst/>
              <a:rect l="l" t="t" r="r" b="b"/>
              <a:pathLst>
                <a:path w="1646555" h="584835">
                  <a:moveTo>
                    <a:pt x="0" y="3947"/>
                  </a:moveTo>
                  <a:lnTo>
                    <a:pt x="31541" y="0"/>
                  </a:lnTo>
                  <a:lnTo>
                    <a:pt x="20126" y="11059"/>
                  </a:lnTo>
                  <a:lnTo>
                    <a:pt x="22082" y="26847"/>
                  </a:lnTo>
                  <a:lnTo>
                    <a:pt x="0" y="3947"/>
                  </a:lnTo>
                  <a:close/>
                </a:path>
                <a:path w="1646555" h="584835">
                  <a:moveTo>
                    <a:pt x="1646036" y="584499"/>
                  </a:moveTo>
                  <a:lnTo>
                    <a:pt x="834202" y="4124"/>
                  </a:lnTo>
                </a:path>
              </a:pathLst>
            </a:custGeom>
            <a:ln w="7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136173" y="1997011"/>
              <a:ext cx="31750" cy="28575"/>
            </a:xfrm>
            <a:custGeom>
              <a:avLst/>
              <a:gdLst/>
              <a:ahLst/>
              <a:cxnLst/>
              <a:rect l="l" t="t" r="r" b="b"/>
              <a:pathLst>
                <a:path w="31750" h="28575">
                  <a:moveTo>
                    <a:pt x="14864" y="28127"/>
                  </a:moveTo>
                  <a:lnTo>
                    <a:pt x="0" y="0"/>
                  </a:lnTo>
                  <a:lnTo>
                    <a:pt x="31399" y="4978"/>
                  </a:lnTo>
                  <a:lnTo>
                    <a:pt x="17353" y="12410"/>
                  </a:lnTo>
                  <a:lnTo>
                    <a:pt x="14864" y="2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336713" y="1985276"/>
              <a:ext cx="3200400" cy="604520"/>
            </a:xfrm>
            <a:custGeom>
              <a:avLst/>
              <a:gdLst/>
              <a:ahLst/>
              <a:cxnLst/>
              <a:rect l="l" t="t" r="r" b="b"/>
              <a:pathLst>
                <a:path w="3200400" h="604519">
                  <a:moveTo>
                    <a:pt x="799459" y="11734"/>
                  </a:moveTo>
                  <a:lnTo>
                    <a:pt x="830859" y="16713"/>
                  </a:lnTo>
                  <a:lnTo>
                    <a:pt x="816813" y="24145"/>
                  </a:lnTo>
                  <a:lnTo>
                    <a:pt x="814324" y="39862"/>
                  </a:lnTo>
                  <a:lnTo>
                    <a:pt x="799459" y="11734"/>
                  </a:lnTo>
                  <a:close/>
                </a:path>
                <a:path w="3200400" h="604519">
                  <a:moveTo>
                    <a:pt x="2158492" y="604520"/>
                  </a:moveTo>
                  <a:lnTo>
                    <a:pt x="2386076" y="7112"/>
                  </a:lnTo>
                </a:path>
                <a:path w="3200400" h="604519">
                  <a:moveTo>
                    <a:pt x="2158492" y="604520"/>
                  </a:moveTo>
                  <a:lnTo>
                    <a:pt x="817880" y="0"/>
                  </a:lnTo>
                </a:path>
                <a:path w="3200400" h="604519">
                  <a:moveTo>
                    <a:pt x="2158492" y="604520"/>
                  </a:moveTo>
                  <a:lnTo>
                    <a:pt x="0" y="35560"/>
                  </a:lnTo>
                </a:path>
                <a:path w="3200400" h="604519">
                  <a:moveTo>
                    <a:pt x="2158492" y="604520"/>
                  </a:moveTo>
                  <a:lnTo>
                    <a:pt x="3200400" y="0"/>
                  </a:lnTo>
                </a:path>
              </a:pathLst>
            </a:custGeom>
            <a:ln w="7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52965" y="2589796"/>
              <a:ext cx="288036" cy="28803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354743" y="2591574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462951" y="1661680"/>
              <a:ext cx="117475" cy="121285"/>
            </a:xfrm>
            <a:custGeom>
              <a:avLst/>
              <a:gdLst/>
              <a:ahLst/>
              <a:cxnLst/>
              <a:rect l="l" t="t" r="r" b="b"/>
              <a:pathLst>
                <a:path w="117475" h="121285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467424" y="1677696"/>
              <a:ext cx="88900" cy="69850"/>
            </a:xfrm>
            <a:custGeom>
              <a:avLst/>
              <a:gdLst/>
              <a:ahLst/>
              <a:cxnLst/>
              <a:rect l="l" t="t" r="r" b="b"/>
              <a:pathLst>
                <a:path w="88900" h="69850">
                  <a:moveTo>
                    <a:pt x="29511" y="39866"/>
                  </a:moveTo>
                  <a:lnTo>
                    <a:pt x="21197" y="39866"/>
                  </a:lnTo>
                  <a:lnTo>
                    <a:pt x="21197" y="18523"/>
                  </a:lnTo>
                  <a:lnTo>
                    <a:pt x="29511" y="18523"/>
                  </a:lnTo>
                  <a:lnTo>
                    <a:pt x="29511" y="39866"/>
                  </a:lnTo>
                  <a:close/>
                </a:path>
                <a:path w="88900" h="69850">
                  <a:moveTo>
                    <a:pt x="50708" y="48034"/>
                  </a:moveTo>
                  <a:lnTo>
                    <a:pt x="0" y="48034"/>
                  </a:lnTo>
                  <a:lnTo>
                    <a:pt x="0" y="39866"/>
                  </a:lnTo>
                  <a:lnTo>
                    <a:pt x="50708" y="39866"/>
                  </a:lnTo>
                  <a:lnTo>
                    <a:pt x="50708" y="48034"/>
                  </a:lnTo>
                  <a:close/>
                </a:path>
                <a:path w="88900" h="69850">
                  <a:moveTo>
                    <a:pt x="29511" y="69327"/>
                  </a:moveTo>
                  <a:lnTo>
                    <a:pt x="21197" y="69327"/>
                  </a:lnTo>
                  <a:lnTo>
                    <a:pt x="21197" y="48034"/>
                  </a:lnTo>
                  <a:lnTo>
                    <a:pt x="29511" y="48034"/>
                  </a:lnTo>
                  <a:lnTo>
                    <a:pt x="29511" y="69327"/>
                  </a:lnTo>
                  <a:close/>
                </a:path>
                <a:path w="88900" h="69850">
                  <a:moveTo>
                    <a:pt x="88892" y="69327"/>
                  </a:moveTo>
                  <a:lnTo>
                    <a:pt x="79558" y="69327"/>
                  </a:lnTo>
                  <a:lnTo>
                    <a:pt x="79558" y="20030"/>
                  </a:lnTo>
                  <a:lnTo>
                    <a:pt x="63172" y="20030"/>
                  </a:lnTo>
                  <a:lnTo>
                    <a:pt x="63172" y="13320"/>
                  </a:lnTo>
                  <a:lnTo>
                    <a:pt x="69494" y="12705"/>
                  </a:lnTo>
                  <a:lnTo>
                    <a:pt x="73900" y="11674"/>
                  </a:lnTo>
                  <a:lnTo>
                    <a:pt x="78893" y="8790"/>
                  </a:lnTo>
                  <a:lnTo>
                    <a:pt x="80756" y="5380"/>
                  </a:lnTo>
                  <a:lnTo>
                    <a:pt x="81987" y="0"/>
                  </a:lnTo>
                  <a:lnTo>
                    <a:pt x="88892" y="0"/>
                  </a:lnTo>
                  <a:lnTo>
                    <a:pt x="88892" y="69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887893" y="1661680"/>
              <a:ext cx="92710" cy="121285"/>
            </a:xfrm>
            <a:custGeom>
              <a:avLst/>
              <a:gdLst/>
              <a:ahLst/>
              <a:cxnLst/>
              <a:rect l="l" t="t" r="r" b="b"/>
              <a:pathLst>
                <a:path w="92710" h="121285">
                  <a:moveTo>
                    <a:pt x="92456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92456" y="0"/>
                  </a:lnTo>
                  <a:lnTo>
                    <a:pt x="92456" y="120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892025" y="1677696"/>
              <a:ext cx="64769" cy="69850"/>
            </a:xfrm>
            <a:custGeom>
              <a:avLst/>
              <a:gdLst/>
              <a:ahLst/>
              <a:cxnLst/>
              <a:rect l="l" t="t" r="r" b="b"/>
              <a:pathLst>
                <a:path w="64769" h="69850">
                  <a:moveTo>
                    <a:pt x="24404" y="46089"/>
                  </a:moveTo>
                  <a:lnTo>
                    <a:pt x="0" y="46089"/>
                  </a:lnTo>
                  <a:lnTo>
                    <a:pt x="0" y="37096"/>
                  </a:lnTo>
                  <a:lnTo>
                    <a:pt x="24404" y="37096"/>
                  </a:lnTo>
                  <a:lnTo>
                    <a:pt x="24404" y="46089"/>
                  </a:lnTo>
                  <a:close/>
                </a:path>
                <a:path w="64769" h="69850">
                  <a:moveTo>
                    <a:pt x="64232" y="69327"/>
                  </a:moveTo>
                  <a:lnTo>
                    <a:pt x="54897" y="69327"/>
                  </a:lnTo>
                  <a:lnTo>
                    <a:pt x="54897" y="20030"/>
                  </a:lnTo>
                  <a:lnTo>
                    <a:pt x="38511" y="20030"/>
                  </a:lnTo>
                  <a:lnTo>
                    <a:pt x="38511" y="13320"/>
                  </a:lnTo>
                  <a:lnTo>
                    <a:pt x="44834" y="12705"/>
                  </a:lnTo>
                  <a:lnTo>
                    <a:pt x="49239" y="11674"/>
                  </a:lnTo>
                  <a:lnTo>
                    <a:pt x="54232" y="8790"/>
                  </a:lnTo>
                  <a:lnTo>
                    <a:pt x="56095" y="5380"/>
                  </a:lnTo>
                  <a:lnTo>
                    <a:pt x="57326" y="0"/>
                  </a:lnTo>
                  <a:lnTo>
                    <a:pt x="64232" y="0"/>
                  </a:lnTo>
                  <a:lnTo>
                    <a:pt x="64232" y="69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17308" y="1329208"/>
              <a:ext cx="88892" cy="6932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708361" y="1563019"/>
              <a:ext cx="61594" cy="8890"/>
            </a:xfrm>
            <a:custGeom>
              <a:avLst/>
              <a:gdLst/>
              <a:ahLst/>
              <a:cxnLst/>
              <a:rect l="l" t="t" r="r" b="b"/>
              <a:pathLst>
                <a:path w="61594" h="8890">
                  <a:moveTo>
                    <a:pt x="61042" y="8264"/>
                  </a:moveTo>
                  <a:lnTo>
                    <a:pt x="0" y="8264"/>
                  </a:lnTo>
                  <a:lnTo>
                    <a:pt x="0" y="0"/>
                  </a:lnTo>
                  <a:lnTo>
                    <a:pt x="61042" y="0"/>
                  </a:lnTo>
                  <a:lnTo>
                    <a:pt x="61042" y="82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18025" y="2709786"/>
              <a:ext cx="84821" cy="7203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884586" y="1640344"/>
              <a:ext cx="117475" cy="121285"/>
            </a:xfrm>
            <a:custGeom>
              <a:avLst/>
              <a:gdLst/>
              <a:ahLst/>
              <a:cxnLst/>
              <a:rect l="l" t="t" r="r" b="b"/>
              <a:pathLst>
                <a:path w="117475" h="121285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889060" y="1656360"/>
              <a:ext cx="88900" cy="69850"/>
            </a:xfrm>
            <a:custGeom>
              <a:avLst/>
              <a:gdLst/>
              <a:ahLst/>
              <a:cxnLst/>
              <a:rect l="l" t="t" r="r" b="b"/>
              <a:pathLst>
                <a:path w="88900" h="69850">
                  <a:moveTo>
                    <a:pt x="29511" y="39866"/>
                  </a:moveTo>
                  <a:lnTo>
                    <a:pt x="21197" y="39866"/>
                  </a:lnTo>
                  <a:lnTo>
                    <a:pt x="21197" y="18523"/>
                  </a:lnTo>
                  <a:lnTo>
                    <a:pt x="29511" y="18523"/>
                  </a:lnTo>
                  <a:lnTo>
                    <a:pt x="29511" y="39866"/>
                  </a:lnTo>
                  <a:close/>
                </a:path>
                <a:path w="88900" h="69850">
                  <a:moveTo>
                    <a:pt x="50708" y="48034"/>
                  </a:moveTo>
                  <a:lnTo>
                    <a:pt x="0" y="48034"/>
                  </a:lnTo>
                  <a:lnTo>
                    <a:pt x="0" y="39866"/>
                  </a:lnTo>
                  <a:lnTo>
                    <a:pt x="50708" y="39866"/>
                  </a:lnTo>
                  <a:lnTo>
                    <a:pt x="50708" y="48034"/>
                  </a:lnTo>
                  <a:close/>
                </a:path>
                <a:path w="88900" h="69850">
                  <a:moveTo>
                    <a:pt x="29511" y="69327"/>
                  </a:moveTo>
                  <a:lnTo>
                    <a:pt x="21197" y="69327"/>
                  </a:lnTo>
                  <a:lnTo>
                    <a:pt x="21197" y="48034"/>
                  </a:lnTo>
                  <a:lnTo>
                    <a:pt x="29511" y="48034"/>
                  </a:lnTo>
                  <a:lnTo>
                    <a:pt x="29511" y="69327"/>
                  </a:lnTo>
                  <a:close/>
                </a:path>
                <a:path w="88900" h="69850">
                  <a:moveTo>
                    <a:pt x="88892" y="69327"/>
                  </a:moveTo>
                  <a:lnTo>
                    <a:pt x="79558" y="69327"/>
                  </a:lnTo>
                  <a:lnTo>
                    <a:pt x="79558" y="20030"/>
                  </a:lnTo>
                  <a:lnTo>
                    <a:pt x="63172" y="20030"/>
                  </a:lnTo>
                  <a:lnTo>
                    <a:pt x="63172" y="13320"/>
                  </a:lnTo>
                  <a:lnTo>
                    <a:pt x="69494" y="12705"/>
                  </a:lnTo>
                  <a:lnTo>
                    <a:pt x="73900" y="11674"/>
                  </a:lnTo>
                  <a:lnTo>
                    <a:pt x="78893" y="8790"/>
                  </a:lnTo>
                  <a:lnTo>
                    <a:pt x="80756" y="5380"/>
                  </a:lnTo>
                  <a:lnTo>
                    <a:pt x="81987" y="0"/>
                  </a:lnTo>
                  <a:lnTo>
                    <a:pt x="88892" y="0"/>
                  </a:lnTo>
                  <a:lnTo>
                    <a:pt x="88892" y="69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330865" y="1654568"/>
              <a:ext cx="92710" cy="121285"/>
            </a:xfrm>
            <a:custGeom>
              <a:avLst/>
              <a:gdLst/>
              <a:ahLst/>
              <a:cxnLst/>
              <a:rect l="l" t="t" r="r" b="b"/>
              <a:pathLst>
                <a:path w="92710" h="121285">
                  <a:moveTo>
                    <a:pt x="92456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92456" y="0"/>
                  </a:lnTo>
                  <a:lnTo>
                    <a:pt x="92456" y="120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334990" y="1670584"/>
              <a:ext cx="64769" cy="69850"/>
            </a:xfrm>
            <a:custGeom>
              <a:avLst/>
              <a:gdLst/>
              <a:ahLst/>
              <a:cxnLst/>
              <a:rect l="l" t="t" r="r" b="b"/>
              <a:pathLst>
                <a:path w="64770" h="69850">
                  <a:moveTo>
                    <a:pt x="24429" y="46089"/>
                  </a:moveTo>
                  <a:lnTo>
                    <a:pt x="0" y="46089"/>
                  </a:lnTo>
                  <a:lnTo>
                    <a:pt x="0" y="37096"/>
                  </a:lnTo>
                  <a:lnTo>
                    <a:pt x="24429" y="37096"/>
                  </a:lnTo>
                  <a:lnTo>
                    <a:pt x="24429" y="46089"/>
                  </a:lnTo>
                  <a:close/>
                </a:path>
                <a:path w="64770" h="69850">
                  <a:moveTo>
                    <a:pt x="64221" y="69327"/>
                  </a:moveTo>
                  <a:lnTo>
                    <a:pt x="54904" y="69327"/>
                  </a:lnTo>
                  <a:lnTo>
                    <a:pt x="54904" y="20030"/>
                  </a:lnTo>
                  <a:lnTo>
                    <a:pt x="38511" y="20030"/>
                  </a:lnTo>
                  <a:lnTo>
                    <a:pt x="38511" y="13320"/>
                  </a:lnTo>
                  <a:lnTo>
                    <a:pt x="44841" y="12705"/>
                  </a:lnTo>
                  <a:lnTo>
                    <a:pt x="49250" y="11674"/>
                  </a:lnTo>
                  <a:lnTo>
                    <a:pt x="54228" y="8790"/>
                  </a:lnTo>
                  <a:lnTo>
                    <a:pt x="56113" y="5380"/>
                  </a:lnTo>
                  <a:lnTo>
                    <a:pt x="57322" y="0"/>
                  </a:lnTo>
                  <a:lnTo>
                    <a:pt x="64221" y="0"/>
                  </a:lnTo>
                  <a:lnTo>
                    <a:pt x="64221" y="69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72576" y="1336320"/>
              <a:ext cx="88892" cy="6932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119318" y="1548795"/>
              <a:ext cx="61594" cy="8890"/>
            </a:xfrm>
            <a:custGeom>
              <a:avLst/>
              <a:gdLst/>
              <a:ahLst/>
              <a:cxnLst/>
              <a:rect l="l" t="t" r="r" b="b"/>
              <a:pathLst>
                <a:path w="61595" h="8890">
                  <a:moveTo>
                    <a:pt x="61056" y="8264"/>
                  </a:moveTo>
                  <a:lnTo>
                    <a:pt x="0" y="8264"/>
                  </a:lnTo>
                  <a:lnTo>
                    <a:pt x="0" y="0"/>
                  </a:lnTo>
                  <a:lnTo>
                    <a:pt x="61056" y="0"/>
                  </a:lnTo>
                  <a:lnTo>
                    <a:pt x="61056" y="82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15865" y="2709786"/>
              <a:ext cx="91737" cy="7203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935181" y="1138297"/>
              <a:ext cx="61594" cy="61594"/>
            </a:xfrm>
            <a:custGeom>
              <a:avLst/>
              <a:gdLst/>
              <a:ahLst/>
              <a:cxnLst/>
              <a:rect l="l" t="t" r="r" b="b"/>
              <a:pathLst>
                <a:path w="61594" h="61594">
                  <a:moveTo>
                    <a:pt x="34710" y="61102"/>
                  </a:moveTo>
                  <a:lnTo>
                    <a:pt x="26445" y="61102"/>
                  </a:lnTo>
                  <a:lnTo>
                    <a:pt x="26445" y="34713"/>
                  </a:lnTo>
                  <a:lnTo>
                    <a:pt x="0" y="34713"/>
                  </a:lnTo>
                  <a:lnTo>
                    <a:pt x="0" y="26449"/>
                  </a:lnTo>
                  <a:lnTo>
                    <a:pt x="26445" y="26449"/>
                  </a:lnTo>
                  <a:lnTo>
                    <a:pt x="26445" y="0"/>
                  </a:lnTo>
                  <a:lnTo>
                    <a:pt x="34710" y="0"/>
                  </a:lnTo>
                  <a:lnTo>
                    <a:pt x="34710" y="26449"/>
                  </a:lnTo>
                  <a:lnTo>
                    <a:pt x="61042" y="26449"/>
                  </a:lnTo>
                  <a:lnTo>
                    <a:pt x="61042" y="34713"/>
                  </a:lnTo>
                  <a:lnTo>
                    <a:pt x="34710" y="34713"/>
                  </a:lnTo>
                  <a:lnTo>
                    <a:pt x="34710" y="61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1982" y="2117069"/>
              <a:ext cx="591608" cy="6023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7170" y="1999721"/>
              <a:ext cx="612890" cy="6023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26350" y="1964161"/>
              <a:ext cx="591601" cy="6023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80211" y="2077953"/>
              <a:ext cx="612912" cy="6023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428862" y="795248"/>
              <a:ext cx="1077595" cy="1969135"/>
            </a:xfrm>
            <a:custGeom>
              <a:avLst/>
              <a:gdLst/>
              <a:ahLst/>
              <a:cxnLst/>
              <a:rect l="l" t="t" r="r" b="b"/>
              <a:pathLst>
                <a:path w="1077595" h="1969135">
                  <a:moveTo>
                    <a:pt x="51295" y="12598"/>
                  </a:moveTo>
                  <a:lnTo>
                    <a:pt x="41503" y="12598"/>
                  </a:lnTo>
                  <a:lnTo>
                    <a:pt x="35890" y="38493"/>
                  </a:lnTo>
                  <a:lnTo>
                    <a:pt x="32486" y="22364"/>
                  </a:lnTo>
                  <a:lnTo>
                    <a:pt x="30416" y="12598"/>
                  </a:lnTo>
                  <a:lnTo>
                    <a:pt x="20878" y="12598"/>
                  </a:lnTo>
                  <a:lnTo>
                    <a:pt x="15697" y="38404"/>
                  </a:lnTo>
                  <a:lnTo>
                    <a:pt x="10096" y="12598"/>
                  </a:lnTo>
                  <a:lnTo>
                    <a:pt x="0" y="12598"/>
                  </a:lnTo>
                  <a:lnTo>
                    <a:pt x="10096" y="48552"/>
                  </a:lnTo>
                  <a:lnTo>
                    <a:pt x="19862" y="48552"/>
                  </a:lnTo>
                  <a:lnTo>
                    <a:pt x="22072" y="38404"/>
                  </a:lnTo>
                  <a:lnTo>
                    <a:pt x="25565" y="22364"/>
                  </a:lnTo>
                  <a:lnTo>
                    <a:pt x="31203" y="48552"/>
                  </a:lnTo>
                  <a:lnTo>
                    <a:pt x="40868" y="48552"/>
                  </a:lnTo>
                  <a:lnTo>
                    <a:pt x="43789" y="38493"/>
                  </a:lnTo>
                  <a:lnTo>
                    <a:pt x="51295" y="12598"/>
                  </a:lnTo>
                  <a:close/>
                </a:path>
                <a:path w="1077595" h="1969135">
                  <a:moveTo>
                    <a:pt x="90182" y="34048"/>
                  </a:moveTo>
                  <a:lnTo>
                    <a:pt x="54457" y="34048"/>
                  </a:lnTo>
                  <a:lnTo>
                    <a:pt x="54457" y="42722"/>
                  </a:lnTo>
                  <a:lnTo>
                    <a:pt x="90182" y="42722"/>
                  </a:lnTo>
                  <a:lnTo>
                    <a:pt x="90182" y="34048"/>
                  </a:lnTo>
                  <a:close/>
                </a:path>
                <a:path w="1077595" h="1969135">
                  <a:moveTo>
                    <a:pt x="90182" y="18630"/>
                  </a:moveTo>
                  <a:lnTo>
                    <a:pt x="54457" y="18630"/>
                  </a:lnTo>
                  <a:lnTo>
                    <a:pt x="54457" y="27305"/>
                  </a:lnTo>
                  <a:lnTo>
                    <a:pt x="90182" y="27305"/>
                  </a:lnTo>
                  <a:lnTo>
                    <a:pt x="90182" y="18630"/>
                  </a:lnTo>
                  <a:close/>
                </a:path>
                <a:path w="1077595" h="1969135">
                  <a:moveTo>
                    <a:pt x="126365" y="27673"/>
                  </a:moveTo>
                  <a:lnTo>
                    <a:pt x="125272" y="24803"/>
                  </a:lnTo>
                  <a:lnTo>
                    <a:pt x="124891" y="23799"/>
                  </a:lnTo>
                  <a:lnTo>
                    <a:pt x="120446" y="19786"/>
                  </a:lnTo>
                  <a:lnTo>
                    <a:pt x="118999" y="18478"/>
                  </a:lnTo>
                  <a:lnTo>
                    <a:pt x="115544" y="17157"/>
                  </a:lnTo>
                  <a:lnTo>
                    <a:pt x="109626" y="17157"/>
                  </a:lnTo>
                  <a:lnTo>
                    <a:pt x="107962" y="17399"/>
                  </a:lnTo>
                  <a:lnTo>
                    <a:pt x="105791" y="18224"/>
                  </a:lnTo>
                  <a:lnTo>
                    <a:pt x="104660" y="18846"/>
                  </a:lnTo>
                  <a:lnTo>
                    <a:pt x="103200" y="19786"/>
                  </a:lnTo>
                  <a:lnTo>
                    <a:pt x="104914" y="9334"/>
                  </a:lnTo>
                  <a:lnTo>
                    <a:pt x="124485" y="9334"/>
                  </a:lnTo>
                  <a:lnTo>
                    <a:pt x="124485" y="1346"/>
                  </a:lnTo>
                  <a:lnTo>
                    <a:pt x="98120" y="1346"/>
                  </a:lnTo>
                  <a:lnTo>
                    <a:pt x="94754" y="27774"/>
                  </a:lnTo>
                  <a:lnTo>
                    <a:pt x="103200" y="28168"/>
                  </a:lnTo>
                  <a:lnTo>
                    <a:pt x="103949" y="26746"/>
                  </a:lnTo>
                  <a:lnTo>
                    <a:pt x="105054" y="25755"/>
                  </a:lnTo>
                  <a:lnTo>
                    <a:pt x="107365" y="24955"/>
                  </a:lnTo>
                  <a:lnTo>
                    <a:pt x="108356" y="24803"/>
                  </a:lnTo>
                  <a:lnTo>
                    <a:pt x="111925" y="24803"/>
                  </a:lnTo>
                  <a:lnTo>
                    <a:pt x="113703" y="25641"/>
                  </a:lnTo>
                  <a:lnTo>
                    <a:pt x="115989" y="29006"/>
                  </a:lnTo>
                  <a:lnTo>
                    <a:pt x="116560" y="31076"/>
                  </a:lnTo>
                  <a:lnTo>
                    <a:pt x="116560" y="36004"/>
                  </a:lnTo>
                  <a:lnTo>
                    <a:pt x="115951" y="38061"/>
                  </a:lnTo>
                  <a:lnTo>
                    <a:pt x="113512" y="41338"/>
                  </a:lnTo>
                  <a:lnTo>
                    <a:pt x="111734" y="42151"/>
                  </a:lnTo>
                  <a:lnTo>
                    <a:pt x="107378" y="42151"/>
                  </a:lnTo>
                  <a:lnTo>
                    <a:pt x="105841" y="41605"/>
                  </a:lnTo>
                  <a:lnTo>
                    <a:pt x="103733" y="39382"/>
                  </a:lnTo>
                  <a:lnTo>
                    <a:pt x="103009" y="37807"/>
                  </a:lnTo>
                  <a:lnTo>
                    <a:pt x="102641" y="35750"/>
                  </a:lnTo>
                  <a:lnTo>
                    <a:pt x="93268" y="35750"/>
                  </a:lnTo>
                  <a:lnTo>
                    <a:pt x="93599" y="40246"/>
                  </a:lnTo>
                  <a:lnTo>
                    <a:pt x="95237" y="43713"/>
                  </a:lnTo>
                  <a:lnTo>
                    <a:pt x="101079" y="48590"/>
                  </a:lnTo>
                  <a:lnTo>
                    <a:pt x="104813" y="49809"/>
                  </a:lnTo>
                  <a:lnTo>
                    <a:pt x="115023" y="49809"/>
                  </a:lnTo>
                  <a:lnTo>
                    <a:pt x="119265" y="48069"/>
                  </a:lnTo>
                  <a:lnTo>
                    <a:pt x="124104" y="42151"/>
                  </a:lnTo>
                  <a:lnTo>
                    <a:pt x="124942" y="41122"/>
                  </a:lnTo>
                  <a:lnTo>
                    <a:pt x="126365" y="37172"/>
                  </a:lnTo>
                  <a:lnTo>
                    <a:pt x="126365" y="27673"/>
                  </a:lnTo>
                  <a:close/>
                </a:path>
                <a:path w="1077595" h="1969135">
                  <a:moveTo>
                    <a:pt x="164160" y="17208"/>
                  </a:moveTo>
                  <a:lnTo>
                    <a:pt x="162928" y="11112"/>
                  </a:lnTo>
                  <a:lnTo>
                    <a:pt x="161226" y="8140"/>
                  </a:lnTo>
                  <a:lnTo>
                    <a:pt x="158026" y="2540"/>
                  </a:lnTo>
                  <a:lnTo>
                    <a:pt x="154457" y="749"/>
                  </a:lnTo>
                  <a:lnTo>
                    <a:pt x="154457" y="19342"/>
                  </a:lnTo>
                  <a:lnTo>
                    <a:pt x="154457" y="30594"/>
                  </a:lnTo>
                  <a:lnTo>
                    <a:pt x="154025" y="34810"/>
                  </a:lnTo>
                  <a:lnTo>
                    <a:pt x="152285" y="40640"/>
                  </a:lnTo>
                  <a:lnTo>
                    <a:pt x="150456" y="42087"/>
                  </a:lnTo>
                  <a:lnTo>
                    <a:pt x="144868" y="42087"/>
                  </a:lnTo>
                  <a:lnTo>
                    <a:pt x="143014" y="40640"/>
                  </a:lnTo>
                  <a:lnTo>
                    <a:pt x="141211" y="34810"/>
                  </a:lnTo>
                  <a:lnTo>
                    <a:pt x="140766" y="30594"/>
                  </a:lnTo>
                  <a:lnTo>
                    <a:pt x="140766" y="19342"/>
                  </a:lnTo>
                  <a:lnTo>
                    <a:pt x="141211" y="15074"/>
                  </a:lnTo>
                  <a:lnTo>
                    <a:pt x="143014" y="9525"/>
                  </a:lnTo>
                  <a:lnTo>
                    <a:pt x="144868" y="8140"/>
                  </a:lnTo>
                  <a:lnTo>
                    <a:pt x="150456" y="8140"/>
                  </a:lnTo>
                  <a:lnTo>
                    <a:pt x="152285" y="9525"/>
                  </a:lnTo>
                  <a:lnTo>
                    <a:pt x="154025" y="15074"/>
                  </a:lnTo>
                  <a:lnTo>
                    <a:pt x="154457" y="19342"/>
                  </a:lnTo>
                  <a:lnTo>
                    <a:pt x="154457" y="749"/>
                  </a:lnTo>
                  <a:lnTo>
                    <a:pt x="153758" y="393"/>
                  </a:lnTo>
                  <a:lnTo>
                    <a:pt x="141566" y="393"/>
                  </a:lnTo>
                  <a:lnTo>
                    <a:pt x="137299" y="2540"/>
                  </a:lnTo>
                  <a:lnTo>
                    <a:pt x="132384" y="11112"/>
                  </a:lnTo>
                  <a:lnTo>
                    <a:pt x="131165" y="17208"/>
                  </a:lnTo>
                  <a:lnTo>
                    <a:pt x="131165" y="32994"/>
                  </a:lnTo>
                  <a:lnTo>
                    <a:pt x="132384" y="39077"/>
                  </a:lnTo>
                  <a:lnTo>
                    <a:pt x="137299" y="47612"/>
                  </a:lnTo>
                  <a:lnTo>
                    <a:pt x="141566" y="49745"/>
                  </a:lnTo>
                  <a:lnTo>
                    <a:pt x="153758" y="49745"/>
                  </a:lnTo>
                  <a:lnTo>
                    <a:pt x="158026" y="47612"/>
                  </a:lnTo>
                  <a:lnTo>
                    <a:pt x="161201" y="42087"/>
                  </a:lnTo>
                  <a:lnTo>
                    <a:pt x="162928" y="39077"/>
                  </a:lnTo>
                  <a:lnTo>
                    <a:pt x="164160" y="32994"/>
                  </a:lnTo>
                  <a:lnTo>
                    <a:pt x="164160" y="17208"/>
                  </a:lnTo>
                  <a:close/>
                </a:path>
                <a:path w="1077595" h="1969135">
                  <a:moveTo>
                    <a:pt x="180670" y="38722"/>
                  </a:moveTo>
                  <a:lnTo>
                    <a:pt x="170510" y="38722"/>
                  </a:lnTo>
                  <a:lnTo>
                    <a:pt x="170510" y="48552"/>
                  </a:lnTo>
                  <a:lnTo>
                    <a:pt x="176212" y="48552"/>
                  </a:lnTo>
                  <a:lnTo>
                    <a:pt x="176085" y="50774"/>
                  </a:lnTo>
                  <a:lnTo>
                    <a:pt x="175564" y="52501"/>
                  </a:lnTo>
                  <a:lnTo>
                    <a:pt x="173799" y="54952"/>
                  </a:lnTo>
                  <a:lnTo>
                    <a:pt x="172402" y="55841"/>
                  </a:lnTo>
                  <a:lnTo>
                    <a:pt x="170510" y="56375"/>
                  </a:lnTo>
                  <a:lnTo>
                    <a:pt x="170510" y="60007"/>
                  </a:lnTo>
                  <a:lnTo>
                    <a:pt x="171094" y="60007"/>
                  </a:lnTo>
                  <a:lnTo>
                    <a:pt x="172186" y="59677"/>
                  </a:lnTo>
                  <a:lnTo>
                    <a:pt x="180670" y="48729"/>
                  </a:lnTo>
                  <a:lnTo>
                    <a:pt x="180670" y="38722"/>
                  </a:lnTo>
                  <a:close/>
                </a:path>
                <a:path w="1077595" h="1969135">
                  <a:moveTo>
                    <a:pt x="224269" y="24726"/>
                  </a:moveTo>
                  <a:lnTo>
                    <a:pt x="222935" y="20332"/>
                  </a:lnTo>
                  <a:lnTo>
                    <a:pt x="222694" y="20015"/>
                  </a:lnTo>
                  <a:lnTo>
                    <a:pt x="220535" y="17284"/>
                  </a:lnTo>
                  <a:lnTo>
                    <a:pt x="217589" y="13512"/>
                  </a:lnTo>
                  <a:lnTo>
                    <a:pt x="214401" y="12052"/>
                  </a:lnTo>
                  <a:lnTo>
                    <a:pt x="214401" y="34290"/>
                  </a:lnTo>
                  <a:lnTo>
                    <a:pt x="213728" y="36868"/>
                  </a:lnTo>
                  <a:lnTo>
                    <a:pt x="211048" y="40779"/>
                  </a:lnTo>
                  <a:lnTo>
                    <a:pt x="209169" y="41757"/>
                  </a:lnTo>
                  <a:lnTo>
                    <a:pt x="203962" y="41757"/>
                  </a:lnTo>
                  <a:lnTo>
                    <a:pt x="201879" y="40754"/>
                  </a:lnTo>
                  <a:lnTo>
                    <a:pt x="199148" y="36703"/>
                  </a:lnTo>
                  <a:lnTo>
                    <a:pt x="198501" y="34290"/>
                  </a:lnTo>
                  <a:lnTo>
                    <a:pt x="198462" y="28460"/>
                  </a:lnTo>
                  <a:lnTo>
                    <a:pt x="198793" y="26327"/>
                  </a:lnTo>
                  <a:lnTo>
                    <a:pt x="200736" y="21577"/>
                  </a:lnTo>
                  <a:lnTo>
                    <a:pt x="203073" y="20015"/>
                  </a:lnTo>
                  <a:lnTo>
                    <a:pt x="209854" y="20015"/>
                  </a:lnTo>
                  <a:lnTo>
                    <a:pt x="212153" y="21602"/>
                  </a:lnTo>
                  <a:lnTo>
                    <a:pt x="214071" y="26441"/>
                  </a:lnTo>
                  <a:lnTo>
                    <a:pt x="214388" y="28460"/>
                  </a:lnTo>
                  <a:lnTo>
                    <a:pt x="214401" y="34290"/>
                  </a:lnTo>
                  <a:lnTo>
                    <a:pt x="214401" y="12052"/>
                  </a:lnTo>
                  <a:lnTo>
                    <a:pt x="213880" y="11811"/>
                  </a:lnTo>
                  <a:lnTo>
                    <a:pt x="206540" y="11811"/>
                  </a:lnTo>
                  <a:lnTo>
                    <a:pt x="204381" y="12357"/>
                  </a:lnTo>
                  <a:lnTo>
                    <a:pt x="202692" y="13462"/>
                  </a:lnTo>
                  <a:lnTo>
                    <a:pt x="201256" y="14338"/>
                  </a:lnTo>
                  <a:lnTo>
                    <a:pt x="199948" y="15608"/>
                  </a:lnTo>
                  <a:lnTo>
                    <a:pt x="198767" y="17284"/>
                  </a:lnTo>
                  <a:lnTo>
                    <a:pt x="198767" y="0"/>
                  </a:lnTo>
                  <a:lnTo>
                    <a:pt x="189395" y="0"/>
                  </a:lnTo>
                  <a:lnTo>
                    <a:pt x="189395" y="48552"/>
                  </a:lnTo>
                  <a:lnTo>
                    <a:pt x="198602" y="48552"/>
                  </a:lnTo>
                  <a:lnTo>
                    <a:pt x="198602" y="44043"/>
                  </a:lnTo>
                  <a:lnTo>
                    <a:pt x="199847" y="45796"/>
                  </a:lnTo>
                  <a:lnTo>
                    <a:pt x="201015" y="47028"/>
                  </a:lnTo>
                  <a:lnTo>
                    <a:pt x="203898" y="48920"/>
                  </a:lnTo>
                  <a:lnTo>
                    <a:pt x="206286" y="49517"/>
                  </a:lnTo>
                  <a:lnTo>
                    <a:pt x="213982" y="49517"/>
                  </a:lnTo>
                  <a:lnTo>
                    <a:pt x="217665" y="47675"/>
                  </a:lnTo>
                  <a:lnTo>
                    <a:pt x="220281" y="44043"/>
                  </a:lnTo>
                  <a:lnTo>
                    <a:pt x="221919" y="41757"/>
                  </a:lnTo>
                  <a:lnTo>
                    <a:pt x="222948" y="40335"/>
                  </a:lnTo>
                  <a:lnTo>
                    <a:pt x="224269" y="35699"/>
                  </a:lnTo>
                  <a:lnTo>
                    <a:pt x="224269" y="24726"/>
                  </a:lnTo>
                  <a:close/>
                </a:path>
                <a:path w="1077595" h="1969135">
                  <a:moveTo>
                    <a:pt x="264706" y="34048"/>
                  </a:moveTo>
                  <a:lnTo>
                    <a:pt x="228968" y="34048"/>
                  </a:lnTo>
                  <a:lnTo>
                    <a:pt x="228968" y="42722"/>
                  </a:lnTo>
                  <a:lnTo>
                    <a:pt x="264706" y="42722"/>
                  </a:lnTo>
                  <a:lnTo>
                    <a:pt x="264706" y="34048"/>
                  </a:lnTo>
                  <a:close/>
                </a:path>
                <a:path w="1077595" h="1969135">
                  <a:moveTo>
                    <a:pt x="264706" y="18630"/>
                  </a:moveTo>
                  <a:lnTo>
                    <a:pt x="228968" y="18630"/>
                  </a:lnTo>
                  <a:lnTo>
                    <a:pt x="228968" y="27305"/>
                  </a:lnTo>
                  <a:lnTo>
                    <a:pt x="264706" y="27305"/>
                  </a:lnTo>
                  <a:lnTo>
                    <a:pt x="264706" y="18630"/>
                  </a:lnTo>
                  <a:close/>
                </a:path>
                <a:path w="1077595" h="1969135">
                  <a:moveTo>
                    <a:pt x="286499" y="25260"/>
                  </a:moveTo>
                  <a:lnTo>
                    <a:pt x="267563" y="25260"/>
                  </a:lnTo>
                  <a:lnTo>
                    <a:pt x="267563" y="34175"/>
                  </a:lnTo>
                  <a:lnTo>
                    <a:pt x="286499" y="34175"/>
                  </a:lnTo>
                  <a:lnTo>
                    <a:pt x="286499" y="25260"/>
                  </a:lnTo>
                  <a:close/>
                </a:path>
                <a:path w="1077595" h="1969135">
                  <a:moveTo>
                    <a:pt x="314032" y="723"/>
                  </a:moveTo>
                  <a:lnTo>
                    <a:pt x="306209" y="723"/>
                  </a:lnTo>
                  <a:lnTo>
                    <a:pt x="306082" y="1778"/>
                  </a:lnTo>
                  <a:lnTo>
                    <a:pt x="305435" y="4064"/>
                  </a:lnTo>
                  <a:lnTo>
                    <a:pt x="293141" y="9169"/>
                  </a:lnTo>
                  <a:lnTo>
                    <a:pt x="293141" y="15570"/>
                  </a:lnTo>
                  <a:lnTo>
                    <a:pt x="304393" y="15570"/>
                  </a:lnTo>
                  <a:lnTo>
                    <a:pt x="304393" y="48552"/>
                  </a:lnTo>
                  <a:lnTo>
                    <a:pt x="314032" y="48552"/>
                  </a:lnTo>
                  <a:lnTo>
                    <a:pt x="314032" y="723"/>
                  </a:lnTo>
                  <a:close/>
                </a:path>
                <a:path w="1077595" h="1969135">
                  <a:moveTo>
                    <a:pt x="361124" y="17208"/>
                  </a:moveTo>
                  <a:lnTo>
                    <a:pt x="359892" y="11112"/>
                  </a:lnTo>
                  <a:lnTo>
                    <a:pt x="358203" y="8140"/>
                  </a:lnTo>
                  <a:lnTo>
                    <a:pt x="354990" y="2540"/>
                  </a:lnTo>
                  <a:lnTo>
                    <a:pt x="351421" y="749"/>
                  </a:lnTo>
                  <a:lnTo>
                    <a:pt x="351421" y="19342"/>
                  </a:lnTo>
                  <a:lnTo>
                    <a:pt x="351421" y="30594"/>
                  </a:lnTo>
                  <a:lnTo>
                    <a:pt x="350989" y="34810"/>
                  </a:lnTo>
                  <a:lnTo>
                    <a:pt x="349250" y="40640"/>
                  </a:lnTo>
                  <a:lnTo>
                    <a:pt x="347421" y="42087"/>
                  </a:lnTo>
                  <a:lnTo>
                    <a:pt x="341833" y="42087"/>
                  </a:lnTo>
                  <a:lnTo>
                    <a:pt x="339991" y="40640"/>
                  </a:lnTo>
                  <a:lnTo>
                    <a:pt x="338188" y="34810"/>
                  </a:lnTo>
                  <a:lnTo>
                    <a:pt x="337731" y="30594"/>
                  </a:lnTo>
                  <a:lnTo>
                    <a:pt x="337731" y="19342"/>
                  </a:lnTo>
                  <a:lnTo>
                    <a:pt x="338188" y="15074"/>
                  </a:lnTo>
                  <a:lnTo>
                    <a:pt x="339991" y="9525"/>
                  </a:lnTo>
                  <a:lnTo>
                    <a:pt x="341833" y="8140"/>
                  </a:lnTo>
                  <a:lnTo>
                    <a:pt x="347421" y="8140"/>
                  </a:lnTo>
                  <a:lnTo>
                    <a:pt x="349250" y="9525"/>
                  </a:lnTo>
                  <a:lnTo>
                    <a:pt x="350989" y="15074"/>
                  </a:lnTo>
                  <a:lnTo>
                    <a:pt x="351421" y="19342"/>
                  </a:lnTo>
                  <a:lnTo>
                    <a:pt x="351421" y="749"/>
                  </a:lnTo>
                  <a:lnTo>
                    <a:pt x="350723" y="393"/>
                  </a:lnTo>
                  <a:lnTo>
                    <a:pt x="338531" y="393"/>
                  </a:lnTo>
                  <a:lnTo>
                    <a:pt x="334264" y="2540"/>
                  </a:lnTo>
                  <a:lnTo>
                    <a:pt x="329361" y="11112"/>
                  </a:lnTo>
                  <a:lnTo>
                    <a:pt x="328129" y="17208"/>
                  </a:lnTo>
                  <a:lnTo>
                    <a:pt x="328129" y="32994"/>
                  </a:lnTo>
                  <a:lnTo>
                    <a:pt x="329361" y="39077"/>
                  </a:lnTo>
                  <a:lnTo>
                    <a:pt x="334264" y="47612"/>
                  </a:lnTo>
                  <a:lnTo>
                    <a:pt x="338531" y="49745"/>
                  </a:lnTo>
                  <a:lnTo>
                    <a:pt x="350723" y="49745"/>
                  </a:lnTo>
                  <a:lnTo>
                    <a:pt x="354990" y="47612"/>
                  </a:lnTo>
                  <a:lnTo>
                    <a:pt x="358165" y="42087"/>
                  </a:lnTo>
                  <a:lnTo>
                    <a:pt x="359892" y="39077"/>
                  </a:lnTo>
                  <a:lnTo>
                    <a:pt x="361124" y="32994"/>
                  </a:lnTo>
                  <a:lnTo>
                    <a:pt x="361124" y="17208"/>
                  </a:lnTo>
                  <a:close/>
                </a:path>
                <a:path w="1077595" h="1969135">
                  <a:moveTo>
                    <a:pt x="398678" y="17208"/>
                  </a:moveTo>
                  <a:lnTo>
                    <a:pt x="397459" y="11112"/>
                  </a:lnTo>
                  <a:lnTo>
                    <a:pt x="395757" y="8140"/>
                  </a:lnTo>
                  <a:lnTo>
                    <a:pt x="392557" y="2540"/>
                  </a:lnTo>
                  <a:lnTo>
                    <a:pt x="388988" y="762"/>
                  </a:lnTo>
                  <a:lnTo>
                    <a:pt x="388988" y="19342"/>
                  </a:lnTo>
                  <a:lnTo>
                    <a:pt x="388988" y="30594"/>
                  </a:lnTo>
                  <a:lnTo>
                    <a:pt x="388543" y="34810"/>
                  </a:lnTo>
                  <a:lnTo>
                    <a:pt x="386816" y="40640"/>
                  </a:lnTo>
                  <a:lnTo>
                    <a:pt x="384987" y="42087"/>
                  </a:lnTo>
                  <a:lnTo>
                    <a:pt x="379399" y="42087"/>
                  </a:lnTo>
                  <a:lnTo>
                    <a:pt x="377545" y="40640"/>
                  </a:lnTo>
                  <a:lnTo>
                    <a:pt x="375742" y="34810"/>
                  </a:lnTo>
                  <a:lnTo>
                    <a:pt x="375297" y="30594"/>
                  </a:lnTo>
                  <a:lnTo>
                    <a:pt x="375297" y="19342"/>
                  </a:lnTo>
                  <a:lnTo>
                    <a:pt x="375742" y="15074"/>
                  </a:lnTo>
                  <a:lnTo>
                    <a:pt x="377545" y="9525"/>
                  </a:lnTo>
                  <a:lnTo>
                    <a:pt x="379399" y="8140"/>
                  </a:lnTo>
                  <a:lnTo>
                    <a:pt x="384987" y="8140"/>
                  </a:lnTo>
                  <a:lnTo>
                    <a:pt x="386816" y="9525"/>
                  </a:lnTo>
                  <a:lnTo>
                    <a:pt x="388543" y="15074"/>
                  </a:lnTo>
                  <a:lnTo>
                    <a:pt x="388988" y="19342"/>
                  </a:lnTo>
                  <a:lnTo>
                    <a:pt x="388988" y="762"/>
                  </a:lnTo>
                  <a:lnTo>
                    <a:pt x="388277" y="393"/>
                  </a:lnTo>
                  <a:lnTo>
                    <a:pt x="376097" y="393"/>
                  </a:lnTo>
                  <a:lnTo>
                    <a:pt x="371830" y="2540"/>
                  </a:lnTo>
                  <a:lnTo>
                    <a:pt x="366915" y="11112"/>
                  </a:lnTo>
                  <a:lnTo>
                    <a:pt x="365696" y="17208"/>
                  </a:lnTo>
                  <a:lnTo>
                    <a:pt x="365696" y="32994"/>
                  </a:lnTo>
                  <a:lnTo>
                    <a:pt x="366915" y="39077"/>
                  </a:lnTo>
                  <a:lnTo>
                    <a:pt x="371830" y="47612"/>
                  </a:lnTo>
                  <a:lnTo>
                    <a:pt x="376097" y="49745"/>
                  </a:lnTo>
                  <a:lnTo>
                    <a:pt x="388277" y="49745"/>
                  </a:lnTo>
                  <a:lnTo>
                    <a:pt x="392557" y="47612"/>
                  </a:lnTo>
                  <a:lnTo>
                    <a:pt x="395719" y="42087"/>
                  </a:lnTo>
                  <a:lnTo>
                    <a:pt x="397459" y="39077"/>
                  </a:lnTo>
                  <a:lnTo>
                    <a:pt x="398678" y="32994"/>
                  </a:lnTo>
                  <a:lnTo>
                    <a:pt x="398678" y="17208"/>
                  </a:lnTo>
                  <a:close/>
                </a:path>
                <a:path w="1077595" h="1969135">
                  <a:moveTo>
                    <a:pt x="1077341" y="1898307"/>
                  </a:moveTo>
                  <a:lnTo>
                    <a:pt x="1065822" y="1898307"/>
                  </a:lnTo>
                  <a:lnTo>
                    <a:pt x="1065822" y="1898916"/>
                  </a:lnTo>
                  <a:lnTo>
                    <a:pt x="1065644" y="1899856"/>
                  </a:lnTo>
                  <a:lnTo>
                    <a:pt x="1046568" y="1910753"/>
                  </a:lnTo>
                  <a:lnTo>
                    <a:pt x="1046568" y="1920176"/>
                  </a:lnTo>
                  <a:lnTo>
                    <a:pt x="1063155" y="1920176"/>
                  </a:lnTo>
                  <a:lnTo>
                    <a:pt x="1063155" y="1968792"/>
                  </a:lnTo>
                  <a:lnTo>
                    <a:pt x="1077341" y="1968792"/>
                  </a:lnTo>
                  <a:lnTo>
                    <a:pt x="1077341" y="18983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2" name="object 9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6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2899410"/>
            <a:chOff x="0" y="0"/>
            <a:chExt cx="5760085" cy="2899410"/>
          </a:xfrm>
        </p:grpSpPr>
        <p:sp>
          <p:nvSpPr>
            <p:cNvPr id="3" name="object 3"/>
            <p:cNvSpPr/>
            <p:nvPr/>
          </p:nvSpPr>
          <p:spPr>
            <a:xfrm>
              <a:off x="392595" y="15252"/>
              <a:ext cx="4975225" cy="2884170"/>
            </a:xfrm>
            <a:custGeom>
              <a:avLst/>
              <a:gdLst/>
              <a:ahLst/>
              <a:cxnLst/>
              <a:rect l="l" t="t" r="r" b="b"/>
              <a:pathLst>
                <a:path w="4975225" h="2884170">
                  <a:moveTo>
                    <a:pt x="4974844" y="2883916"/>
                  </a:moveTo>
                  <a:lnTo>
                    <a:pt x="0" y="2883916"/>
                  </a:lnTo>
                  <a:lnTo>
                    <a:pt x="0" y="0"/>
                  </a:lnTo>
                  <a:lnTo>
                    <a:pt x="4974844" y="0"/>
                  </a:lnTo>
                  <a:lnTo>
                    <a:pt x="4974844" y="2883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4643" y="15252"/>
              <a:ext cx="853439" cy="6400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2031" y="698004"/>
              <a:ext cx="842772" cy="632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5471" y="890028"/>
              <a:ext cx="853439" cy="6400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6671" y="1444764"/>
              <a:ext cx="807212" cy="6045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4683" y="1423428"/>
              <a:ext cx="853440" cy="6400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007" y="822464"/>
              <a:ext cx="981455" cy="7360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5919" y="1444764"/>
              <a:ext cx="856996" cy="64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595" y="1494548"/>
              <a:ext cx="899668" cy="675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7391" y="1687319"/>
              <a:ext cx="216844" cy="1023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5583" y="1743468"/>
              <a:ext cx="288036" cy="28803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87361" y="1745246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7105" y="1686288"/>
              <a:ext cx="202585" cy="891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3463" y="1729244"/>
              <a:ext cx="288036" cy="2880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05241" y="1731022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45221" y="1294345"/>
              <a:ext cx="1016635" cy="194945"/>
            </a:xfrm>
            <a:custGeom>
              <a:avLst/>
              <a:gdLst/>
              <a:ahLst/>
              <a:cxnLst/>
              <a:rect l="l" t="t" r="r" b="b"/>
              <a:pathLst>
                <a:path w="1016635" h="194944">
                  <a:moveTo>
                    <a:pt x="0" y="194868"/>
                  </a:moveTo>
                  <a:lnTo>
                    <a:pt x="1016127" y="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52884" y="1283286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5">
                  <a:moveTo>
                    <a:pt x="4693" y="24465"/>
                  </a:moveTo>
                  <a:lnTo>
                    <a:pt x="8463" y="11059"/>
                  </a:lnTo>
                  <a:lnTo>
                    <a:pt x="0" y="0"/>
                  </a:lnTo>
                  <a:lnTo>
                    <a:pt x="26776" y="7538"/>
                  </a:lnTo>
                  <a:lnTo>
                    <a:pt x="4693" y="24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52884" y="1283286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5">
                  <a:moveTo>
                    <a:pt x="26776" y="7538"/>
                  </a:moveTo>
                  <a:lnTo>
                    <a:pt x="4693" y="24465"/>
                  </a:lnTo>
                  <a:lnTo>
                    <a:pt x="8463" y="11059"/>
                  </a:lnTo>
                  <a:lnTo>
                    <a:pt x="0" y="0"/>
                  </a:lnTo>
                  <a:lnTo>
                    <a:pt x="26776" y="7538"/>
                  </a:lnTo>
                  <a:close/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635" y="1444764"/>
              <a:ext cx="288036" cy="28803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3413" y="1446542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158611" y="2035202"/>
              <a:ext cx="327025" cy="577850"/>
            </a:xfrm>
            <a:custGeom>
              <a:avLst/>
              <a:gdLst/>
              <a:ahLst/>
              <a:cxnLst/>
              <a:rect l="l" t="t" r="r" b="b"/>
              <a:pathLst>
                <a:path w="327025" h="577850">
                  <a:moveTo>
                    <a:pt x="326689" y="577707"/>
                  </a:moveTo>
                  <a:lnTo>
                    <a:pt x="0" y="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49436" y="2018951"/>
              <a:ext cx="23495" cy="27940"/>
            </a:xfrm>
            <a:custGeom>
              <a:avLst/>
              <a:gdLst/>
              <a:ahLst/>
              <a:cxnLst/>
              <a:rect l="l" t="t" r="r" b="b"/>
              <a:pathLst>
                <a:path w="23494" h="27939">
                  <a:moveTo>
                    <a:pt x="1422" y="27807"/>
                  </a:moveTo>
                  <a:lnTo>
                    <a:pt x="0" y="0"/>
                  </a:lnTo>
                  <a:lnTo>
                    <a:pt x="23078" y="15539"/>
                  </a:lnTo>
                  <a:lnTo>
                    <a:pt x="9174" y="16250"/>
                  </a:lnTo>
                  <a:lnTo>
                    <a:pt x="1422" y="27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49834" y="2018951"/>
              <a:ext cx="1136015" cy="594360"/>
            </a:xfrm>
            <a:custGeom>
              <a:avLst/>
              <a:gdLst/>
              <a:ahLst/>
              <a:cxnLst/>
              <a:rect l="l" t="t" r="r" b="b"/>
              <a:pathLst>
                <a:path w="1136014" h="594360">
                  <a:moveTo>
                    <a:pt x="799602" y="0"/>
                  </a:moveTo>
                  <a:lnTo>
                    <a:pt x="822680" y="15539"/>
                  </a:lnTo>
                  <a:lnTo>
                    <a:pt x="808776" y="16250"/>
                  </a:lnTo>
                  <a:lnTo>
                    <a:pt x="801024" y="27807"/>
                  </a:lnTo>
                  <a:lnTo>
                    <a:pt x="799602" y="0"/>
                  </a:lnTo>
                  <a:close/>
                </a:path>
                <a:path w="1136014" h="594360">
                  <a:moveTo>
                    <a:pt x="1135466" y="593958"/>
                  </a:moveTo>
                  <a:lnTo>
                    <a:pt x="0" y="2098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33157" y="2031504"/>
              <a:ext cx="27940" cy="22860"/>
            </a:xfrm>
            <a:custGeom>
              <a:avLst/>
              <a:gdLst/>
              <a:ahLst/>
              <a:cxnLst/>
              <a:rect l="l" t="t" r="r" b="b"/>
              <a:pathLst>
                <a:path w="27940" h="22860">
                  <a:moveTo>
                    <a:pt x="16606" y="22331"/>
                  </a:moveTo>
                  <a:lnTo>
                    <a:pt x="0" y="0"/>
                  </a:lnTo>
                  <a:lnTo>
                    <a:pt x="27807" y="106"/>
                  </a:lnTo>
                  <a:lnTo>
                    <a:pt x="16677" y="8427"/>
                  </a:lnTo>
                  <a:lnTo>
                    <a:pt x="16606" y="22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33157" y="2031504"/>
              <a:ext cx="27940" cy="22860"/>
            </a:xfrm>
            <a:custGeom>
              <a:avLst/>
              <a:gdLst/>
              <a:ahLst/>
              <a:cxnLst/>
              <a:rect l="l" t="t" r="r" b="b"/>
              <a:pathLst>
                <a:path w="27940" h="22860">
                  <a:moveTo>
                    <a:pt x="0" y="0"/>
                  </a:moveTo>
                  <a:lnTo>
                    <a:pt x="27807" y="106"/>
                  </a:lnTo>
                  <a:lnTo>
                    <a:pt x="16677" y="8427"/>
                  </a:lnTo>
                  <a:lnTo>
                    <a:pt x="16606" y="22331"/>
                  </a:lnTo>
                  <a:lnTo>
                    <a:pt x="0" y="0"/>
                  </a:lnTo>
                  <a:close/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41283" y="2611132"/>
              <a:ext cx="288036" cy="28803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43061" y="2612910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8359" y="1673095"/>
              <a:ext cx="216844" cy="10237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6551" y="1729244"/>
              <a:ext cx="288036" cy="28803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98329" y="1731022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58073" y="1672064"/>
              <a:ext cx="202585" cy="891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4430" y="1715020"/>
              <a:ext cx="288036" cy="28803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16209" y="1716798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4" y="226244"/>
                  </a:lnTo>
                  <a:lnTo>
                    <a:pt x="226242" y="257035"/>
                  </a:lnTo>
                  <a:lnTo>
                    <a:pt x="187196" y="277228"/>
                  </a:lnTo>
                  <a:lnTo>
                    <a:pt x="142240" y="284480"/>
                  </a:lnTo>
                  <a:lnTo>
                    <a:pt x="97283" y="277228"/>
                  </a:lnTo>
                  <a:lnTo>
                    <a:pt x="58237" y="257035"/>
                  </a:lnTo>
                  <a:lnTo>
                    <a:pt x="27445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5" y="58235"/>
                  </a:lnTo>
                  <a:lnTo>
                    <a:pt x="58237" y="27444"/>
                  </a:lnTo>
                  <a:lnTo>
                    <a:pt x="97283" y="7251"/>
                  </a:lnTo>
                  <a:lnTo>
                    <a:pt x="142240" y="0"/>
                  </a:lnTo>
                  <a:lnTo>
                    <a:pt x="187196" y="7251"/>
                  </a:lnTo>
                  <a:lnTo>
                    <a:pt x="226242" y="27444"/>
                  </a:lnTo>
                  <a:lnTo>
                    <a:pt x="257034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104969" y="1294310"/>
              <a:ext cx="952500" cy="180975"/>
            </a:xfrm>
            <a:custGeom>
              <a:avLst/>
              <a:gdLst/>
              <a:ahLst/>
              <a:cxnLst/>
              <a:rect l="l" t="t" r="r" b="b"/>
              <a:pathLst>
                <a:path w="952500" h="180975">
                  <a:moveTo>
                    <a:pt x="952083" y="180680"/>
                  </a:moveTo>
                  <a:lnTo>
                    <a:pt x="0" y="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86620" y="1283251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5">
                  <a:moveTo>
                    <a:pt x="22118" y="24429"/>
                  </a:moveTo>
                  <a:lnTo>
                    <a:pt x="0" y="7574"/>
                  </a:lnTo>
                  <a:lnTo>
                    <a:pt x="26776" y="0"/>
                  </a:lnTo>
                  <a:lnTo>
                    <a:pt x="18348" y="11059"/>
                  </a:lnTo>
                  <a:lnTo>
                    <a:pt x="22118" y="244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86620" y="1283251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5">
                  <a:moveTo>
                    <a:pt x="0" y="7574"/>
                  </a:moveTo>
                  <a:lnTo>
                    <a:pt x="26776" y="0"/>
                  </a:lnTo>
                  <a:lnTo>
                    <a:pt x="18348" y="11059"/>
                  </a:lnTo>
                  <a:lnTo>
                    <a:pt x="22118" y="24429"/>
                  </a:lnTo>
                  <a:lnTo>
                    <a:pt x="0" y="7574"/>
                  </a:lnTo>
                  <a:close/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12603" y="1430540"/>
              <a:ext cx="288036" cy="28803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014380" y="1432318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4" y="226244"/>
                  </a:lnTo>
                  <a:lnTo>
                    <a:pt x="226242" y="257035"/>
                  </a:lnTo>
                  <a:lnTo>
                    <a:pt x="187196" y="277228"/>
                  </a:lnTo>
                  <a:lnTo>
                    <a:pt x="142240" y="284480"/>
                  </a:lnTo>
                  <a:lnTo>
                    <a:pt x="97283" y="277228"/>
                  </a:lnTo>
                  <a:lnTo>
                    <a:pt x="58237" y="257035"/>
                  </a:lnTo>
                  <a:lnTo>
                    <a:pt x="27445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5" y="58235"/>
                  </a:lnTo>
                  <a:lnTo>
                    <a:pt x="58237" y="27444"/>
                  </a:lnTo>
                  <a:lnTo>
                    <a:pt x="97283" y="7251"/>
                  </a:lnTo>
                  <a:lnTo>
                    <a:pt x="142240" y="0"/>
                  </a:lnTo>
                  <a:lnTo>
                    <a:pt x="187196" y="7251"/>
                  </a:lnTo>
                  <a:lnTo>
                    <a:pt x="226242" y="27444"/>
                  </a:lnTo>
                  <a:lnTo>
                    <a:pt x="257034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983141" y="2009457"/>
              <a:ext cx="1554480" cy="603885"/>
            </a:xfrm>
            <a:custGeom>
              <a:avLst/>
              <a:gdLst/>
              <a:ahLst/>
              <a:cxnLst/>
              <a:rect l="l" t="t" r="r" b="b"/>
              <a:pathLst>
                <a:path w="1554479" h="603885">
                  <a:moveTo>
                    <a:pt x="0" y="603453"/>
                  </a:moveTo>
                  <a:lnTo>
                    <a:pt x="1554185" y="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527049" y="2000140"/>
              <a:ext cx="27940" cy="23495"/>
            </a:xfrm>
            <a:custGeom>
              <a:avLst/>
              <a:gdLst/>
              <a:ahLst/>
              <a:cxnLst/>
              <a:rect l="l" t="t" r="r" b="b"/>
              <a:pathLst>
                <a:path w="27939" h="23494">
                  <a:moveTo>
                    <a:pt x="8996" y="23185"/>
                  </a:moveTo>
                  <a:lnTo>
                    <a:pt x="10276" y="9316"/>
                  </a:lnTo>
                  <a:lnTo>
                    <a:pt x="0" y="0"/>
                  </a:lnTo>
                  <a:lnTo>
                    <a:pt x="27701" y="2560"/>
                  </a:lnTo>
                  <a:lnTo>
                    <a:pt x="8996" y="23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983141" y="2000140"/>
              <a:ext cx="1571625" cy="612775"/>
            </a:xfrm>
            <a:custGeom>
              <a:avLst/>
              <a:gdLst/>
              <a:ahLst/>
              <a:cxnLst/>
              <a:rect l="l" t="t" r="r" b="b"/>
              <a:pathLst>
                <a:path w="1571625" h="612775">
                  <a:moveTo>
                    <a:pt x="1571609" y="2560"/>
                  </a:moveTo>
                  <a:lnTo>
                    <a:pt x="1552905" y="23185"/>
                  </a:lnTo>
                  <a:lnTo>
                    <a:pt x="1554185" y="9316"/>
                  </a:lnTo>
                  <a:lnTo>
                    <a:pt x="1543908" y="0"/>
                  </a:lnTo>
                  <a:lnTo>
                    <a:pt x="1571609" y="2560"/>
                  </a:lnTo>
                  <a:close/>
                </a:path>
                <a:path w="1571625" h="612775">
                  <a:moveTo>
                    <a:pt x="0" y="612769"/>
                  </a:moveTo>
                  <a:lnTo>
                    <a:pt x="739648" y="29372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710201" y="2017956"/>
              <a:ext cx="27305" cy="25400"/>
            </a:xfrm>
            <a:custGeom>
              <a:avLst/>
              <a:gdLst/>
              <a:ahLst/>
              <a:cxnLst/>
              <a:rect l="l" t="t" r="r" b="b"/>
              <a:pathLst>
                <a:path w="27304" h="25400">
                  <a:moveTo>
                    <a:pt x="15397" y="25212"/>
                  </a:moveTo>
                  <a:lnTo>
                    <a:pt x="12588" y="11557"/>
                  </a:lnTo>
                  <a:lnTo>
                    <a:pt x="0" y="5654"/>
                  </a:lnTo>
                  <a:lnTo>
                    <a:pt x="27238" y="0"/>
                  </a:lnTo>
                  <a:lnTo>
                    <a:pt x="15397" y="252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710201" y="2017956"/>
              <a:ext cx="27305" cy="25400"/>
            </a:xfrm>
            <a:custGeom>
              <a:avLst/>
              <a:gdLst/>
              <a:ahLst/>
              <a:cxnLst/>
              <a:rect l="l" t="t" r="r" b="b"/>
              <a:pathLst>
                <a:path w="27304" h="25400">
                  <a:moveTo>
                    <a:pt x="27238" y="0"/>
                  </a:moveTo>
                  <a:lnTo>
                    <a:pt x="15397" y="25212"/>
                  </a:lnTo>
                  <a:lnTo>
                    <a:pt x="12588" y="11557"/>
                  </a:lnTo>
                  <a:lnTo>
                    <a:pt x="0" y="5654"/>
                  </a:lnTo>
                  <a:lnTo>
                    <a:pt x="27238" y="0"/>
                  </a:lnTo>
                  <a:close/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9123" y="2611132"/>
              <a:ext cx="288036" cy="28803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840901" y="2612910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983141" y="914458"/>
              <a:ext cx="0" cy="133985"/>
            </a:xfrm>
            <a:custGeom>
              <a:avLst/>
              <a:gdLst/>
              <a:ahLst/>
              <a:cxnLst/>
              <a:rect l="l" t="t" r="r" b="b"/>
              <a:pathLst>
                <a:path w="0" h="133984">
                  <a:moveTo>
                    <a:pt x="0" y="133812"/>
                  </a:moveTo>
                  <a:lnTo>
                    <a:pt x="0" y="0"/>
                  </a:lnTo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70695" y="89578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4892" y="24892"/>
                  </a:moveTo>
                  <a:lnTo>
                    <a:pt x="12446" y="18669"/>
                  </a:lnTo>
                  <a:lnTo>
                    <a:pt x="0" y="24892"/>
                  </a:lnTo>
                  <a:lnTo>
                    <a:pt x="12446" y="0"/>
                  </a:lnTo>
                  <a:lnTo>
                    <a:pt x="24892" y="24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70695" y="89578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12446" y="0"/>
                  </a:moveTo>
                  <a:lnTo>
                    <a:pt x="24892" y="24892"/>
                  </a:lnTo>
                  <a:lnTo>
                    <a:pt x="12446" y="18669"/>
                  </a:lnTo>
                  <a:lnTo>
                    <a:pt x="0" y="24892"/>
                  </a:lnTo>
                  <a:lnTo>
                    <a:pt x="12446" y="0"/>
                  </a:lnTo>
                  <a:close/>
                </a:path>
              </a:pathLst>
            </a:custGeom>
            <a:ln w="3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9123" y="1046492"/>
              <a:ext cx="288036" cy="28803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840901" y="1048270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9123" y="605548"/>
              <a:ext cx="288036" cy="28803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840901" y="607326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5367" y="1793252"/>
              <a:ext cx="184912" cy="1849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53247" y="1779028"/>
              <a:ext cx="184912" cy="1849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46335" y="1779028"/>
              <a:ext cx="184912" cy="1849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67771" y="1764804"/>
              <a:ext cx="184912" cy="1849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1795" y="655332"/>
              <a:ext cx="184912" cy="18491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483523" y="2026312"/>
              <a:ext cx="1229360" cy="584835"/>
            </a:xfrm>
            <a:custGeom>
              <a:avLst/>
              <a:gdLst/>
              <a:ahLst/>
              <a:cxnLst/>
              <a:rect l="l" t="t" r="r" b="b"/>
              <a:pathLst>
                <a:path w="1229360" h="584835">
                  <a:moveTo>
                    <a:pt x="0" y="584819"/>
                  </a:moveTo>
                  <a:lnTo>
                    <a:pt x="1228811" y="0"/>
                  </a:lnTo>
                </a:path>
              </a:pathLst>
            </a:custGeom>
            <a:ln w="7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99817" y="2016533"/>
              <a:ext cx="32384" cy="26034"/>
            </a:xfrm>
            <a:custGeom>
              <a:avLst/>
              <a:gdLst/>
              <a:ahLst/>
              <a:cxnLst/>
              <a:rect l="l" t="t" r="r" b="b"/>
              <a:pathLst>
                <a:path w="32385" h="26035">
                  <a:moveTo>
                    <a:pt x="12232" y="25674"/>
                  </a:moveTo>
                  <a:lnTo>
                    <a:pt x="12517" y="9779"/>
                  </a:lnTo>
                  <a:lnTo>
                    <a:pt x="0" y="0"/>
                  </a:lnTo>
                  <a:lnTo>
                    <a:pt x="31790" y="604"/>
                  </a:lnTo>
                  <a:lnTo>
                    <a:pt x="12232" y="25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483523" y="2007786"/>
              <a:ext cx="2045335" cy="603885"/>
            </a:xfrm>
            <a:custGeom>
              <a:avLst/>
              <a:gdLst/>
              <a:ahLst/>
              <a:cxnLst/>
              <a:rect l="l" t="t" r="r" b="b"/>
              <a:pathLst>
                <a:path w="2045335" h="603885">
                  <a:moveTo>
                    <a:pt x="1248084" y="9352"/>
                  </a:moveTo>
                  <a:lnTo>
                    <a:pt x="1228526" y="34422"/>
                  </a:lnTo>
                  <a:lnTo>
                    <a:pt x="1228811" y="18526"/>
                  </a:lnTo>
                  <a:lnTo>
                    <a:pt x="1216294" y="8747"/>
                  </a:lnTo>
                  <a:lnTo>
                    <a:pt x="1248084" y="9352"/>
                  </a:lnTo>
                  <a:close/>
                </a:path>
                <a:path w="2045335" h="603885">
                  <a:moveTo>
                    <a:pt x="0" y="603346"/>
                  </a:moveTo>
                  <a:lnTo>
                    <a:pt x="2045055" y="0"/>
                  </a:lnTo>
                </a:path>
              </a:pathLst>
            </a:custGeom>
            <a:ln w="7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517732" y="1996158"/>
              <a:ext cx="31750" cy="27305"/>
            </a:xfrm>
            <a:custGeom>
              <a:avLst/>
              <a:gdLst/>
              <a:ahLst/>
              <a:cxnLst/>
              <a:rect l="l" t="t" r="r" b="b"/>
              <a:pathLst>
                <a:path w="31750" h="27305">
                  <a:moveTo>
                    <a:pt x="8036" y="27274"/>
                  </a:moveTo>
                  <a:lnTo>
                    <a:pt x="10845" y="11628"/>
                  </a:lnTo>
                  <a:lnTo>
                    <a:pt x="0" y="0"/>
                  </a:lnTo>
                  <a:lnTo>
                    <a:pt x="31328" y="5582"/>
                  </a:lnTo>
                  <a:lnTo>
                    <a:pt x="8036" y="27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355453" y="1996158"/>
              <a:ext cx="3194050" cy="615315"/>
            </a:xfrm>
            <a:custGeom>
              <a:avLst/>
              <a:gdLst/>
              <a:ahLst/>
              <a:cxnLst/>
              <a:rect l="l" t="t" r="r" b="b"/>
              <a:pathLst>
                <a:path w="3194050" h="615314">
                  <a:moveTo>
                    <a:pt x="3193608" y="5582"/>
                  </a:moveTo>
                  <a:lnTo>
                    <a:pt x="3170316" y="27274"/>
                  </a:lnTo>
                  <a:lnTo>
                    <a:pt x="3173125" y="11628"/>
                  </a:lnTo>
                  <a:lnTo>
                    <a:pt x="3162279" y="0"/>
                  </a:lnTo>
                  <a:lnTo>
                    <a:pt x="3193608" y="5582"/>
                  </a:lnTo>
                  <a:close/>
                </a:path>
                <a:path w="3194050" h="615314">
                  <a:moveTo>
                    <a:pt x="1625909" y="614974"/>
                  </a:moveTo>
                  <a:lnTo>
                    <a:pt x="0" y="41534"/>
                  </a:lnTo>
                </a:path>
              </a:pathLst>
            </a:custGeom>
            <a:ln w="7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335326" y="2026632"/>
              <a:ext cx="31750" cy="27305"/>
            </a:xfrm>
            <a:custGeom>
              <a:avLst/>
              <a:gdLst/>
              <a:ahLst/>
              <a:cxnLst/>
              <a:rect l="l" t="t" r="r" b="b"/>
              <a:pathLst>
                <a:path w="31750" h="27305">
                  <a:moveTo>
                    <a:pt x="22082" y="26847"/>
                  </a:moveTo>
                  <a:lnTo>
                    <a:pt x="0" y="3947"/>
                  </a:lnTo>
                  <a:lnTo>
                    <a:pt x="31541" y="0"/>
                  </a:lnTo>
                  <a:lnTo>
                    <a:pt x="20126" y="11059"/>
                  </a:lnTo>
                  <a:lnTo>
                    <a:pt x="22082" y="268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335326" y="2026632"/>
              <a:ext cx="1646555" cy="584835"/>
            </a:xfrm>
            <a:custGeom>
              <a:avLst/>
              <a:gdLst/>
              <a:ahLst/>
              <a:cxnLst/>
              <a:rect l="l" t="t" r="r" b="b"/>
              <a:pathLst>
                <a:path w="1646555" h="584835">
                  <a:moveTo>
                    <a:pt x="0" y="3947"/>
                  </a:moveTo>
                  <a:lnTo>
                    <a:pt x="31541" y="0"/>
                  </a:lnTo>
                  <a:lnTo>
                    <a:pt x="20126" y="11059"/>
                  </a:lnTo>
                  <a:lnTo>
                    <a:pt x="22082" y="26847"/>
                  </a:lnTo>
                  <a:lnTo>
                    <a:pt x="0" y="3947"/>
                  </a:lnTo>
                  <a:close/>
                </a:path>
                <a:path w="1646555" h="584835">
                  <a:moveTo>
                    <a:pt x="1646036" y="584499"/>
                  </a:moveTo>
                  <a:lnTo>
                    <a:pt x="834202" y="4124"/>
                  </a:lnTo>
                </a:path>
              </a:pathLst>
            </a:custGeom>
            <a:ln w="7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152175" y="2018347"/>
              <a:ext cx="31750" cy="28575"/>
            </a:xfrm>
            <a:custGeom>
              <a:avLst/>
              <a:gdLst/>
              <a:ahLst/>
              <a:cxnLst/>
              <a:rect l="l" t="t" r="r" b="b"/>
              <a:pathLst>
                <a:path w="31750" h="28575">
                  <a:moveTo>
                    <a:pt x="14864" y="28127"/>
                  </a:moveTo>
                  <a:lnTo>
                    <a:pt x="0" y="0"/>
                  </a:lnTo>
                  <a:lnTo>
                    <a:pt x="31399" y="4978"/>
                  </a:lnTo>
                  <a:lnTo>
                    <a:pt x="17353" y="12410"/>
                  </a:lnTo>
                  <a:lnTo>
                    <a:pt x="14864" y="2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352715" y="2006612"/>
              <a:ext cx="3200400" cy="604520"/>
            </a:xfrm>
            <a:custGeom>
              <a:avLst/>
              <a:gdLst/>
              <a:ahLst/>
              <a:cxnLst/>
              <a:rect l="l" t="t" r="r" b="b"/>
              <a:pathLst>
                <a:path w="3200400" h="604519">
                  <a:moveTo>
                    <a:pt x="799459" y="11734"/>
                  </a:moveTo>
                  <a:lnTo>
                    <a:pt x="830859" y="16713"/>
                  </a:lnTo>
                  <a:lnTo>
                    <a:pt x="816813" y="24145"/>
                  </a:lnTo>
                  <a:lnTo>
                    <a:pt x="814324" y="39862"/>
                  </a:lnTo>
                  <a:lnTo>
                    <a:pt x="799459" y="11734"/>
                  </a:lnTo>
                  <a:close/>
                </a:path>
                <a:path w="3200400" h="604519">
                  <a:moveTo>
                    <a:pt x="2158492" y="604520"/>
                  </a:moveTo>
                  <a:lnTo>
                    <a:pt x="2386076" y="7112"/>
                  </a:lnTo>
                </a:path>
                <a:path w="3200400" h="604519">
                  <a:moveTo>
                    <a:pt x="2158492" y="604520"/>
                  </a:moveTo>
                  <a:lnTo>
                    <a:pt x="817880" y="0"/>
                  </a:lnTo>
                </a:path>
                <a:path w="3200400" h="604519">
                  <a:moveTo>
                    <a:pt x="2158492" y="604520"/>
                  </a:moveTo>
                  <a:lnTo>
                    <a:pt x="0" y="35560"/>
                  </a:lnTo>
                </a:path>
                <a:path w="3200400" h="604519">
                  <a:moveTo>
                    <a:pt x="2158492" y="604520"/>
                  </a:moveTo>
                  <a:lnTo>
                    <a:pt x="3200400" y="0"/>
                  </a:lnTo>
                </a:path>
              </a:pathLst>
            </a:custGeom>
            <a:ln w="7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68967" y="2611132"/>
              <a:ext cx="288036" cy="28803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370745" y="2612910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4"/>
                  </a:lnTo>
                  <a:lnTo>
                    <a:pt x="226244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5" y="257035"/>
                  </a:lnTo>
                  <a:lnTo>
                    <a:pt x="27444" y="226244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5"/>
                  </a:lnTo>
                  <a:lnTo>
                    <a:pt x="58235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4" y="27444"/>
                  </a:lnTo>
                  <a:lnTo>
                    <a:pt x="257035" y="58235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ln w="3556">
              <a:solidFill>
                <a:srgbClr val="6B8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482509" y="1679460"/>
              <a:ext cx="117475" cy="121285"/>
            </a:xfrm>
            <a:custGeom>
              <a:avLst/>
              <a:gdLst/>
              <a:ahLst/>
              <a:cxnLst/>
              <a:rect l="l" t="t" r="r" b="b"/>
              <a:pathLst>
                <a:path w="117475" h="121285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486982" y="1695476"/>
              <a:ext cx="88900" cy="69850"/>
            </a:xfrm>
            <a:custGeom>
              <a:avLst/>
              <a:gdLst/>
              <a:ahLst/>
              <a:cxnLst/>
              <a:rect l="l" t="t" r="r" b="b"/>
              <a:pathLst>
                <a:path w="88900" h="69850">
                  <a:moveTo>
                    <a:pt x="29511" y="39866"/>
                  </a:moveTo>
                  <a:lnTo>
                    <a:pt x="21197" y="39866"/>
                  </a:lnTo>
                  <a:lnTo>
                    <a:pt x="21197" y="18523"/>
                  </a:lnTo>
                  <a:lnTo>
                    <a:pt x="29511" y="18523"/>
                  </a:lnTo>
                  <a:lnTo>
                    <a:pt x="29511" y="39866"/>
                  </a:lnTo>
                  <a:close/>
                </a:path>
                <a:path w="88900" h="69850">
                  <a:moveTo>
                    <a:pt x="50708" y="48034"/>
                  </a:moveTo>
                  <a:lnTo>
                    <a:pt x="0" y="48034"/>
                  </a:lnTo>
                  <a:lnTo>
                    <a:pt x="0" y="39866"/>
                  </a:lnTo>
                  <a:lnTo>
                    <a:pt x="50708" y="39866"/>
                  </a:lnTo>
                  <a:lnTo>
                    <a:pt x="50708" y="48034"/>
                  </a:lnTo>
                  <a:close/>
                </a:path>
                <a:path w="88900" h="69850">
                  <a:moveTo>
                    <a:pt x="29511" y="69327"/>
                  </a:moveTo>
                  <a:lnTo>
                    <a:pt x="21197" y="69327"/>
                  </a:lnTo>
                  <a:lnTo>
                    <a:pt x="21197" y="48034"/>
                  </a:lnTo>
                  <a:lnTo>
                    <a:pt x="29511" y="48034"/>
                  </a:lnTo>
                  <a:lnTo>
                    <a:pt x="29511" y="69327"/>
                  </a:lnTo>
                  <a:close/>
                </a:path>
                <a:path w="88900" h="69850">
                  <a:moveTo>
                    <a:pt x="88892" y="69327"/>
                  </a:moveTo>
                  <a:lnTo>
                    <a:pt x="79558" y="69327"/>
                  </a:lnTo>
                  <a:lnTo>
                    <a:pt x="79558" y="20030"/>
                  </a:lnTo>
                  <a:lnTo>
                    <a:pt x="63172" y="20030"/>
                  </a:lnTo>
                  <a:lnTo>
                    <a:pt x="63172" y="13320"/>
                  </a:lnTo>
                  <a:lnTo>
                    <a:pt x="69494" y="12705"/>
                  </a:lnTo>
                  <a:lnTo>
                    <a:pt x="73900" y="11674"/>
                  </a:lnTo>
                  <a:lnTo>
                    <a:pt x="78893" y="8790"/>
                  </a:lnTo>
                  <a:lnTo>
                    <a:pt x="80756" y="5380"/>
                  </a:lnTo>
                  <a:lnTo>
                    <a:pt x="81987" y="0"/>
                  </a:lnTo>
                  <a:lnTo>
                    <a:pt x="88892" y="0"/>
                  </a:lnTo>
                  <a:lnTo>
                    <a:pt x="88892" y="69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893227" y="1683016"/>
              <a:ext cx="92710" cy="121285"/>
            </a:xfrm>
            <a:custGeom>
              <a:avLst/>
              <a:gdLst/>
              <a:ahLst/>
              <a:cxnLst/>
              <a:rect l="l" t="t" r="r" b="b"/>
              <a:pathLst>
                <a:path w="92710" h="121285">
                  <a:moveTo>
                    <a:pt x="92456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92456" y="0"/>
                  </a:lnTo>
                  <a:lnTo>
                    <a:pt x="92456" y="120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897359" y="1699032"/>
              <a:ext cx="64769" cy="69850"/>
            </a:xfrm>
            <a:custGeom>
              <a:avLst/>
              <a:gdLst/>
              <a:ahLst/>
              <a:cxnLst/>
              <a:rect l="l" t="t" r="r" b="b"/>
              <a:pathLst>
                <a:path w="64769" h="69850">
                  <a:moveTo>
                    <a:pt x="24404" y="46089"/>
                  </a:moveTo>
                  <a:lnTo>
                    <a:pt x="0" y="46089"/>
                  </a:lnTo>
                  <a:lnTo>
                    <a:pt x="0" y="37096"/>
                  </a:lnTo>
                  <a:lnTo>
                    <a:pt x="24404" y="37096"/>
                  </a:lnTo>
                  <a:lnTo>
                    <a:pt x="24404" y="46089"/>
                  </a:lnTo>
                  <a:close/>
                </a:path>
                <a:path w="64769" h="69850">
                  <a:moveTo>
                    <a:pt x="64232" y="69327"/>
                  </a:moveTo>
                  <a:lnTo>
                    <a:pt x="54897" y="69327"/>
                  </a:lnTo>
                  <a:lnTo>
                    <a:pt x="54897" y="20030"/>
                  </a:lnTo>
                  <a:lnTo>
                    <a:pt x="38511" y="20030"/>
                  </a:lnTo>
                  <a:lnTo>
                    <a:pt x="38511" y="13320"/>
                  </a:lnTo>
                  <a:lnTo>
                    <a:pt x="44834" y="12705"/>
                  </a:lnTo>
                  <a:lnTo>
                    <a:pt x="49239" y="11674"/>
                  </a:lnTo>
                  <a:lnTo>
                    <a:pt x="54232" y="8790"/>
                  </a:lnTo>
                  <a:lnTo>
                    <a:pt x="56095" y="5380"/>
                  </a:lnTo>
                  <a:lnTo>
                    <a:pt x="57326" y="0"/>
                  </a:lnTo>
                  <a:lnTo>
                    <a:pt x="64232" y="0"/>
                  </a:lnTo>
                  <a:lnTo>
                    <a:pt x="64232" y="69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268385" y="1348752"/>
              <a:ext cx="117475" cy="121285"/>
            </a:xfrm>
            <a:custGeom>
              <a:avLst/>
              <a:gdLst/>
              <a:ahLst/>
              <a:cxnLst/>
              <a:rect l="l" t="t" r="r" b="b"/>
              <a:pathLst>
                <a:path w="117475" h="121284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724355" y="1364779"/>
              <a:ext cx="637540" cy="227965"/>
            </a:xfrm>
            <a:custGeom>
              <a:avLst/>
              <a:gdLst/>
              <a:ahLst/>
              <a:cxnLst/>
              <a:rect l="l" t="t" r="r" b="b"/>
              <a:pathLst>
                <a:path w="637539" h="227965">
                  <a:moveTo>
                    <a:pt x="61048" y="219583"/>
                  </a:moveTo>
                  <a:lnTo>
                    <a:pt x="0" y="219583"/>
                  </a:lnTo>
                  <a:lnTo>
                    <a:pt x="0" y="227850"/>
                  </a:lnTo>
                  <a:lnTo>
                    <a:pt x="61048" y="227850"/>
                  </a:lnTo>
                  <a:lnTo>
                    <a:pt x="61048" y="219583"/>
                  </a:lnTo>
                  <a:close/>
                </a:path>
                <a:path w="637539" h="227965">
                  <a:moveTo>
                    <a:pt x="599211" y="39865"/>
                  </a:moveTo>
                  <a:lnTo>
                    <a:pt x="578002" y="39865"/>
                  </a:lnTo>
                  <a:lnTo>
                    <a:pt x="578002" y="18516"/>
                  </a:lnTo>
                  <a:lnTo>
                    <a:pt x="569696" y="18516"/>
                  </a:lnTo>
                  <a:lnTo>
                    <a:pt x="569696" y="39865"/>
                  </a:lnTo>
                  <a:lnTo>
                    <a:pt x="548500" y="39865"/>
                  </a:lnTo>
                  <a:lnTo>
                    <a:pt x="548500" y="48031"/>
                  </a:lnTo>
                  <a:lnTo>
                    <a:pt x="569696" y="48031"/>
                  </a:lnTo>
                  <a:lnTo>
                    <a:pt x="569696" y="69316"/>
                  </a:lnTo>
                  <a:lnTo>
                    <a:pt x="578002" y="69316"/>
                  </a:lnTo>
                  <a:lnTo>
                    <a:pt x="578002" y="48031"/>
                  </a:lnTo>
                  <a:lnTo>
                    <a:pt x="599211" y="48031"/>
                  </a:lnTo>
                  <a:lnTo>
                    <a:pt x="599211" y="39865"/>
                  </a:lnTo>
                  <a:close/>
                </a:path>
                <a:path w="637539" h="227965">
                  <a:moveTo>
                    <a:pt x="637387" y="0"/>
                  </a:moveTo>
                  <a:lnTo>
                    <a:pt x="630478" y="0"/>
                  </a:lnTo>
                  <a:lnTo>
                    <a:pt x="629259" y="5372"/>
                  </a:lnTo>
                  <a:lnTo>
                    <a:pt x="627392" y="8788"/>
                  </a:lnTo>
                  <a:lnTo>
                    <a:pt x="622401" y="11671"/>
                  </a:lnTo>
                  <a:lnTo>
                    <a:pt x="617994" y="12700"/>
                  </a:lnTo>
                  <a:lnTo>
                    <a:pt x="611670" y="13309"/>
                  </a:lnTo>
                  <a:lnTo>
                    <a:pt x="611670" y="20027"/>
                  </a:lnTo>
                  <a:lnTo>
                    <a:pt x="628053" y="20027"/>
                  </a:lnTo>
                  <a:lnTo>
                    <a:pt x="628053" y="69316"/>
                  </a:lnTo>
                  <a:lnTo>
                    <a:pt x="637387" y="69316"/>
                  </a:lnTo>
                  <a:lnTo>
                    <a:pt x="6373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34027" y="2731122"/>
              <a:ext cx="84821" cy="7203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893477" y="1665236"/>
              <a:ext cx="117475" cy="121285"/>
            </a:xfrm>
            <a:custGeom>
              <a:avLst/>
              <a:gdLst/>
              <a:ahLst/>
              <a:cxnLst/>
              <a:rect l="l" t="t" r="r" b="b"/>
              <a:pathLst>
                <a:path w="117475" h="121285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897950" y="1681252"/>
              <a:ext cx="89535" cy="69850"/>
            </a:xfrm>
            <a:custGeom>
              <a:avLst/>
              <a:gdLst/>
              <a:ahLst/>
              <a:cxnLst/>
              <a:rect l="l" t="t" r="r" b="b"/>
              <a:pathLst>
                <a:path w="89535" h="69850">
                  <a:moveTo>
                    <a:pt x="29511" y="39866"/>
                  </a:moveTo>
                  <a:lnTo>
                    <a:pt x="21197" y="39866"/>
                  </a:lnTo>
                  <a:lnTo>
                    <a:pt x="21197" y="18523"/>
                  </a:lnTo>
                  <a:lnTo>
                    <a:pt x="29511" y="18523"/>
                  </a:lnTo>
                  <a:lnTo>
                    <a:pt x="29511" y="39866"/>
                  </a:lnTo>
                  <a:close/>
                </a:path>
                <a:path w="89535" h="69850">
                  <a:moveTo>
                    <a:pt x="50715" y="48034"/>
                  </a:moveTo>
                  <a:lnTo>
                    <a:pt x="0" y="48034"/>
                  </a:lnTo>
                  <a:lnTo>
                    <a:pt x="0" y="39866"/>
                  </a:lnTo>
                  <a:lnTo>
                    <a:pt x="50715" y="39866"/>
                  </a:lnTo>
                  <a:lnTo>
                    <a:pt x="50715" y="48034"/>
                  </a:lnTo>
                  <a:close/>
                </a:path>
                <a:path w="89535" h="69850">
                  <a:moveTo>
                    <a:pt x="29511" y="69327"/>
                  </a:moveTo>
                  <a:lnTo>
                    <a:pt x="21197" y="69327"/>
                  </a:lnTo>
                  <a:lnTo>
                    <a:pt x="21197" y="48034"/>
                  </a:lnTo>
                  <a:lnTo>
                    <a:pt x="29511" y="48034"/>
                  </a:lnTo>
                  <a:lnTo>
                    <a:pt x="29511" y="69327"/>
                  </a:lnTo>
                  <a:close/>
                </a:path>
                <a:path w="89535" h="69850">
                  <a:moveTo>
                    <a:pt x="88907" y="69327"/>
                  </a:moveTo>
                  <a:lnTo>
                    <a:pt x="79554" y="69327"/>
                  </a:lnTo>
                  <a:lnTo>
                    <a:pt x="79554" y="20030"/>
                  </a:lnTo>
                  <a:lnTo>
                    <a:pt x="63161" y="20030"/>
                  </a:lnTo>
                  <a:lnTo>
                    <a:pt x="63161" y="13320"/>
                  </a:lnTo>
                  <a:lnTo>
                    <a:pt x="69491" y="12705"/>
                  </a:lnTo>
                  <a:lnTo>
                    <a:pt x="73900" y="11674"/>
                  </a:lnTo>
                  <a:lnTo>
                    <a:pt x="78879" y="8790"/>
                  </a:lnTo>
                  <a:lnTo>
                    <a:pt x="80763" y="5380"/>
                  </a:lnTo>
                  <a:lnTo>
                    <a:pt x="81972" y="0"/>
                  </a:lnTo>
                  <a:lnTo>
                    <a:pt x="88907" y="0"/>
                  </a:lnTo>
                  <a:lnTo>
                    <a:pt x="88907" y="69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329086" y="1675904"/>
              <a:ext cx="92710" cy="121285"/>
            </a:xfrm>
            <a:custGeom>
              <a:avLst/>
              <a:gdLst/>
              <a:ahLst/>
              <a:cxnLst/>
              <a:rect l="l" t="t" r="r" b="b"/>
              <a:pathLst>
                <a:path w="92710" h="121285">
                  <a:moveTo>
                    <a:pt x="92456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92456" y="0"/>
                  </a:lnTo>
                  <a:lnTo>
                    <a:pt x="92456" y="120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333212" y="1691920"/>
              <a:ext cx="64769" cy="69850"/>
            </a:xfrm>
            <a:custGeom>
              <a:avLst/>
              <a:gdLst/>
              <a:ahLst/>
              <a:cxnLst/>
              <a:rect l="l" t="t" r="r" b="b"/>
              <a:pathLst>
                <a:path w="64770" h="69850">
                  <a:moveTo>
                    <a:pt x="24429" y="46089"/>
                  </a:moveTo>
                  <a:lnTo>
                    <a:pt x="0" y="46089"/>
                  </a:lnTo>
                  <a:lnTo>
                    <a:pt x="0" y="37096"/>
                  </a:lnTo>
                  <a:lnTo>
                    <a:pt x="24429" y="37096"/>
                  </a:lnTo>
                  <a:lnTo>
                    <a:pt x="24429" y="46089"/>
                  </a:lnTo>
                  <a:close/>
                </a:path>
                <a:path w="64770" h="69850">
                  <a:moveTo>
                    <a:pt x="64221" y="69327"/>
                  </a:moveTo>
                  <a:lnTo>
                    <a:pt x="54904" y="69327"/>
                  </a:lnTo>
                  <a:lnTo>
                    <a:pt x="54904" y="20030"/>
                  </a:lnTo>
                  <a:lnTo>
                    <a:pt x="38511" y="20030"/>
                  </a:lnTo>
                  <a:lnTo>
                    <a:pt x="38511" y="13320"/>
                  </a:lnTo>
                  <a:lnTo>
                    <a:pt x="44841" y="12705"/>
                  </a:lnTo>
                  <a:lnTo>
                    <a:pt x="49250" y="11674"/>
                  </a:lnTo>
                  <a:lnTo>
                    <a:pt x="54228" y="8790"/>
                  </a:lnTo>
                  <a:lnTo>
                    <a:pt x="56113" y="5380"/>
                  </a:lnTo>
                  <a:lnTo>
                    <a:pt x="57322" y="0"/>
                  </a:lnTo>
                  <a:lnTo>
                    <a:pt x="64221" y="0"/>
                  </a:lnTo>
                  <a:lnTo>
                    <a:pt x="64221" y="69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512985" y="1327416"/>
              <a:ext cx="117475" cy="121285"/>
            </a:xfrm>
            <a:custGeom>
              <a:avLst/>
              <a:gdLst/>
              <a:ahLst/>
              <a:cxnLst/>
              <a:rect l="l" t="t" r="r" b="b"/>
              <a:pathLst>
                <a:path w="117475" h="121284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517455" y="1343443"/>
              <a:ext cx="679450" cy="235585"/>
            </a:xfrm>
            <a:custGeom>
              <a:avLst/>
              <a:gdLst/>
              <a:ahLst/>
              <a:cxnLst/>
              <a:rect l="l" t="t" r="r" b="b"/>
              <a:pathLst>
                <a:path w="679450" h="235584">
                  <a:moveTo>
                    <a:pt x="50711" y="39865"/>
                  </a:moveTo>
                  <a:lnTo>
                    <a:pt x="29502" y="39865"/>
                  </a:lnTo>
                  <a:lnTo>
                    <a:pt x="29502" y="18516"/>
                  </a:lnTo>
                  <a:lnTo>
                    <a:pt x="21196" y="18516"/>
                  </a:lnTo>
                  <a:lnTo>
                    <a:pt x="21196" y="39865"/>
                  </a:lnTo>
                  <a:lnTo>
                    <a:pt x="0" y="39865"/>
                  </a:lnTo>
                  <a:lnTo>
                    <a:pt x="0" y="48031"/>
                  </a:lnTo>
                  <a:lnTo>
                    <a:pt x="21196" y="48031"/>
                  </a:lnTo>
                  <a:lnTo>
                    <a:pt x="21196" y="69316"/>
                  </a:lnTo>
                  <a:lnTo>
                    <a:pt x="29502" y="69316"/>
                  </a:lnTo>
                  <a:lnTo>
                    <a:pt x="29502" y="48031"/>
                  </a:lnTo>
                  <a:lnTo>
                    <a:pt x="50711" y="48031"/>
                  </a:lnTo>
                  <a:lnTo>
                    <a:pt x="50711" y="39865"/>
                  </a:lnTo>
                  <a:close/>
                </a:path>
                <a:path w="679450" h="235584">
                  <a:moveTo>
                    <a:pt x="88887" y="0"/>
                  </a:moveTo>
                  <a:lnTo>
                    <a:pt x="81978" y="0"/>
                  </a:lnTo>
                  <a:lnTo>
                    <a:pt x="80759" y="5372"/>
                  </a:lnTo>
                  <a:lnTo>
                    <a:pt x="78892" y="8788"/>
                  </a:lnTo>
                  <a:lnTo>
                    <a:pt x="73901" y="11671"/>
                  </a:lnTo>
                  <a:lnTo>
                    <a:pt x="69494" y="12700"/>
                  </a:lnTo>
                  <a:lnTo>
                    <a:pt x="63169" y="13309"/>
                  </a:lnTo>
                  <a:lnTo>
                    <a:pt x="63169" y="20027"/>
                  </a:lnTo>
                  <a:lnTo>
                    <a:pt x="79552" y="20027"/>
                  </a:lnTo>
                  <a:lnTo>
                    <a:pt x="79552" y="69316"/>
                  </a:lnTo>
                  <a:lnTo>
                    <a:pt x="88887" y="69316"/>
                  </a:lnTo>
                  <a:lnTo>
                    <a:pt x="88887" y="0"/>
                  </a:lnTo>
                  <a:close/>
                </a:path>
                <a:path w="679450" h="235584">
                  <a:moveTo>
                    <a:pt x="678916" y="226695"/>
                  </a:moveTo>
                  <a:lnTo>
                    <a:pt x="617855" y="226695"/>
                  </a:lnTo>
                  <a:lnTo>
                    <a:pt x="617855" y="234962"/>
                  </a:lnTo>
                  <a:lnTo>
                    <a:pt x="678916" y="234962"/>
                  </a:lnTo>
                  <a:lnTo>
                    <a:pt x="678916" y="226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31867" y="2731122"/>
              <a:ext cx="91737" cy="7203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951183" y="1159633"/>
              <a:ext cx="61594" cy="61594"/>
            </a:xfrm>
            <a:custGeom>
              <a:avLst/>
              <a:gdLst/>
              <a:ahLst/>
              <a:cxnLst/>
              <a:rect l="l" t="t" r="r" b="b"/>
              <a:pathLst>
                <a:path w="61594" h="61594">
                  <a:moveTo>
                    <a:pt x="34710" y="61102"/>
                  </a:moveTo>
                  <a:lnTo>
                    <a:pt x="26445" y="61102"/>
                  </a:lnTo>
                  <a:lnTo>
                    <a:pt x="26445" y="34713"/>
                  </a:lnTo>
                  <a:lnTo>
                    <a:pt x="0" y="34713"/>
                  </a:lnTo>
                  <a:lnTo>
                    <a:pt x="0" y="26449"/>
                  </a:lnTo>
                  <a:lnTo>
                    <a:pt x="26445" y="26449"/>
                  </a:lnTo>
                  <a:lnTo>
                    <a:pt x="26445" y="0"/>
                  </a:lnTo>
                  <a:lnTo>
                    <a:pt x="34710" y="0"/>
                  </a:lnTo>
                  <a:lnTo>
                    <a:pt x="34710" y="26449"/>
                  </a:lnTo>
                  <a:lnTo>
                    <a:pt x="61042" y="26449"/>
                  </a:lnTo>
                  <a:lnTo>
                    <a:pt x="61042" y="34713"/>
                  </a:lnTo>
                  <a:lnTo>
                    <a:pt x="34710" y="34713"/>
                  </a:lnTo>
                  <a:lnTo>
                    <a:pt x="34710" y="61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7984" y="2138405"/>
              <a:ext cx="502491" cy="6023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3172" y="2021057"/>
              <a:ext cx="545049" cy="6023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42352" y="1985497"/>
              <a:ext cx="502487" cy="6023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96214" y="2099289"/>
              <a:ext cx="545063" cy="6023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444864" y="816584"/>
              <a:ext cx="1077595" cy="1969135"/>
            </a:xfrm>
            <a:custGeom>
              <a:avLst/>
              <a:gdLst/>
              <a:ahLst/>
              <a:cxnLst/>
              <a:rect l="l" t="t" r="r" b="b"/>
              <a:pathLst>
                <a:path w="1077595" h="1969135">
                  <a:moveTo>
                    <a:pt x="51295" y="12598"/>
                  </a:moveTo>
                  <a:lnTo>
                    <a:pt x="41503" y="12598"/>
                  </a:lnTo>
                  <a:lnTo>
                    <a:pt x="35890" y="38493"/>
                  </a:lnTo>
                  <a:lnTo>
                    <a:pt x="32486" y="22364"/>
                  </a:lnTo>
                  <a:lnTo>
                    <a:pt x="30416" y="12598"/>
                  </a:lnTo>
                  <a:lnTo>
                    <a:pt x="20878" y="12598"/>
                  </a:lnTo>
                  <a:lnTo>
                    <a:pt x="15697" y="38404"/>
                  </a:lnTo>
                  <a:lnTo>
                    <a:pt x="10096" y="12598"/>
                  </a:lnTo>
                  <a:lnTo>
                    <a:pt x="0" y="12598"/>
                  </a:lnTo>
                  <a:lnTo>
                    <a:pt x="10096" y="48552"/>
                  </a:lnTo>
                  <a:lnTo>
                    <a:pt x="19862" y="48552"/>
                  </a:lnTo>
                  <a:lnTo>
                    <a:pt x="22072" y="38404"/>
                  </a:lnTo>
                  <a:lnTo>
                    <a:pt x="25565" y="22364"/>
                  </a:lnTo>
                  <a:lnTo>
                    <a:pt x="31203" y="48552"/>
                  </a:lnTo>
                  <a:lnTo>
                    <a:pt x="40868" y="48552"/>
                  </a:lnTo>
                  <a:lnTo>
                    <a:pt x="43789" y="38493"/>
                  </a:lnTo>
                  <a:lnTo>
                    <a:pt x="51295" y="12598"/>
                  </a:lnTo>
                  <a:close/>
                </a:path>
                <a:path w="1077595" h="1969135">
                  <a:moveTo>
                    <a:pt x="90182" y="34048"/>
                  </a:moveTo>
                  <a:lnTo>
                    <a:pt x="54457" y="34048"/>
                  </a:lnTo>
                  <a:lnTo>
                    <a:pt x="54457" y="42722"/>
                  </a:lnTo>
                  <a:lnTo>
                    <a:pt x="90182" y="42722"/>
                  </a:lnTo>
                  <a:lnTo>
                    <a:pt x="90182" y="34048"/>
                  </a:lnTo>
                  <a:close/>
                </a:path>
                <a:path w="1077595" h="1969135">
                  <a:moveTo>
                    <a:pt x="90182" y="18630"/>
                  </a:moveTo>
                  <a:lnTo>
                    <a:pt x="54457" y="18630"/>
                  </a:lnTo>
                  <a:lnTo>
                    <a:pt x="54457" y="27305"/>
                  </a:lnTo>
                  <a:lnTo>
                    <a:pt x="90182" y="27305"/>
                  </a:lnTo>
                  <a:lnTo>
                    <a:pt x="90182" y="18630"/>
                  </a:lnTo>
                  <a:close/>
                </a:path>
                <a:path w="1077595" h="1969135">
                  <a:moveTo>
                    <a:pt x="126365" y="30619"/>
                  </a:moveTo>
                  <a:lnTo>
                    <a:pt x="125158" y="27584"/>
                  </a:lnTo>
                  <a:lnTo>
                    <a:pt x="121158" y="23888"/>
                  </a:lnTo>
                  <a:lnTo>
                    <a:pt x="119926" y="23152"/>
                  </a:lnTo>
                  <a:lnTo>
                    <a:pt x="119075" y="23152"/>
                  </a:lnTo>
                  <a:lnTo>
                    <a:pt x="120218" y="22720"/>
                  </a:lnTo>
                  <a:lnTo>
                    <a:pt x="121310" y="21894"/>
                  </a:lnTo>
                  <a:lnTo>
                    <a:pt x="124040" y="18745"/>
                  </a:lnTo>
                  <a:lnTo>
                    <a:pt x="124879" y="16370"/>
                  </a:lnTo>
                  <a:lnTo>
                    <a:pt x="124879" y="9575"/>
                  </a:lnTo>
                  <a:lnTo>
                    <a:pt x="124244" y="8140"/>
                  </a:lnTo>
                  <a:lnTo>
                    <a:pt x="123482" y="6400"/>
                  </a:lnTo>
                  <a:lnTo>
                    <a:pt x="117868" y="1676"/>
                  </a:lnTo>
                  <a:lnTo>
                    <a:pt x="114173" y="495"/>
                  </a:lnTo>
                  <a:lnTo>
                    <a:pt x="107137" y="495"/>
                  </a:lnTo>
                  <a:lnTo>
                    <a:pt x="94132" y="15900"/>
                  </a:lnTo>
                  <a:lnTo>
                    <a:pt x="102908" y="15900"/>
                  </a:lnTo>
                  <a:lnTo>
                    <a:pt x="102870" y="13525"/>
                  </a:lnTo>
                  <a:lnTo>
                    <a:pt x="103365" y="11658"/>
                  </a:lnTo>
                  <a:lnTo>
                    <a:pt x="105448" y="8851"/>
                  </a:lnTo>
                  <a:lnTo>
                    <a:pt x="107086" y="8140"/>
                  </a:lnTo>
                  <a:lnTo>
                    <a:pt x="111239" y="8140"/>
                  </a:lnTo>
                  <a:lnTo>
                    <a:pt x="112750" y="8712"/>
                  </a:lnTo>
                  <a:lnTo>
                    <a:pt x="114871" y="10998"/>
                  </a:lnTo>
                  <a:lnTo>
                    <a:pt x="115404" y="12484"/>
                  </a:lnTo>
                  <a:lnTo>
                    <a:pt x="115404" y="17132"/>
                  </a:lnTo>
                  <a:lnTo>
                    <a:pt x="114363" y="18999"/>
                  </a:lnTo>
                  <a:lnTo>
                    <a:pt x="111061" y="20472"/>
                  </a:lnTo>
                  <a:lnTo>
                    <a:pt x="108927" y="20764"/>
                  </a:lnTo>
                  <a:lnTo>
                    <a:pt x="105879" y="20815"/>
                  </a:lnTo>
                  <a:lnTo>
                    <a:pt x="105879" y="27546"/>
                  </a:lnTo>
                  <a:lnTo>
                    <a:pt x="109004" y="27546"/>
                  </a:lnTo>
                  <a:lnTo>
                    <a:pt x="111290" y="27838"/>
                  </a:lnTo>
                  <a:lnTo>
                    <a:pt x="115290" y="29489"/>
                  </a:lnTo>
                  <a:lnTo>
                    <a:pt x="116560" y="31584"/>
                  </a:lnTo>
                  <a:lnTo>
                    <a:pt x="116459" y="37376"/>
                  </a:lnTo>
                  <a:lnTo>
                    <a:pt x="115874" y="38938"/>
                  </a:lnTo>
                  <a:lnTo>
                    <a:pt x="113131" y="41465"/>
                  </a:lnTo>
                  <a:lnTo>
                    <a:pt x="111518" y="42087"/>
                  </a:lnTo>
                  <a:lnTo>
                    <a:pt x="106654" y="42087"/>
                  </a:lnTo>
                  <a:lnTo>
                    <a:pt x="104571" y="40932"/>
                  </a:lnTo>
                  <a:lnTo>
                    <a:pt x="102819" y="37376"/>
                  </a:lnTo>
                  <a:lnTo>
                    <a:pt x="102514" y="35788"/>
                  </a:lnTo>
                  <a:lnTo>
                    <a:pt x="102514" y="33883"/>
                  </a:lnTo>
                  <a:lnTo>
                    <a:pt x="93268" y="33883"/>
                  </a:lnTo>
                  <a:lnTo>
                    <a:pt x="93433" y="37680"/>
                  </a:lnTo>
                  <a:lnTo>
                    <a:pt x="94195" y="40754"/>
                  </a:lnTo>
                  <a:lnTo>
                    <a:pt x="98221" y="47536"/>
                  </a:lnTo>
                  <a:lnTo>
                    <a:pt x="102933" y="49745"/>
                  </a:lnTo>
                  <a:lnTo>
                    <a:pt x="115201" y="49745"/>
                  </a:lnTo>
                  <a:lnTo>
                    <a:pt x="119354" y="48209"/>
                  </a:lnTo>
                  <a:lnTo>
                    <a:pt x="124942" y="42087"/>
                  </a:lnTo>
                  <a:lnTo>
                    <a:pt x="126365" y="38519"/>
                  </a:lnTo>
                  <a:lnTo>
                    <a:pt x="126365" y="30619"/>
                  </a:lnTo>
                  <a:close/>
                </a:path>
                <a:path w="1077595" h="1969135">
                  <a:moveTo>
                    <a:pt x="143103" y="38722"/>
                  </a:moveTo>
                  <a:lnTo>
                    <a:pt x="132943" y="38722"/>
                  </a:lnTo>
                  <a:lnTo>
                    <a:pt x="132943" y="48552"/>
                  </a:lnTo>
                  <a:lnTo>
                    <a:pt x="138658" y="48552"/>
                  </a:lnTo>
                  <a:lnTo>
                    <a:pt x="138518" y="50774"/>
                  </a:lnTo>
                  <a:lnTo>
                    <a:pt x="138010" y="52501"/>
                  </a:lnTo>
                  <a:lnTo>
                    <a:pt x="136232" y="54952"/>
                  </a:lnTo>
                  <a:lnTo>
                    <a:pt x="134835" y="55841"/>
                  </a:lnTo>
                  <a:lnTo>
                    <a:pt x="132943" y="56375"/>
                  </a:lnTo>
                  <a:lnTo>
                    <a:pt x="132943" y="60007"/>
                  </a:lnTo>
                  <a:lnTo>
                    <a:pt x="133540" y="60007"/>
                  </a:lnTo>
                  <a:lnTo>
                    <a:pt x="134620" y="59677"/>
                  </a:lnTo>
                  <a:lnTo>
                    <a:pt x="143103" y="48729"/>
                  </a:lnTo>
                  <a:lnTo>
                    <a:pt x="143103" y="38722"/>
                  </a:lnTo>
                  <a:close/>
                </a:path>
                <a:path w="1077595" h="1969135">
                  <a:moveTo>
                    <a:pt x="186702" y="35699"/>
                  </a:moveTo>
                  <a:lnTo>
                    <a:pt x="186690" y="24676"/>
                  </a:lnTo>
                  <a:lnTo>
                    <a:pt x="185369" y="20332"/>
                  </a:lnTo>
                  <a:lnTo>
                    <a:pt x="185127" y="20015"/>
                  </a:lnTo>
                  <a:lnTo>
                    <a:pt x="182981" y="17284"/>
                  </a:lnTo>
                  <a:lnTo>
                    <a:pt x="180022" y="13512"/>
                  </a:lnTo>
                  <a:lnTo>
                    <a:pt x="176847" y="12052"/>
                  </a:lnTo>
                  <a:lnTo>
                    <a:pt x="176847" y="34290"/>
                  </a:lnTo>
                  <a:lnTo>
                    <a:pt x="176174" y="36868"/>
                  </a:lnTo>
                  <a:lnTo>
                    <a:pt x="173494" y="40779"/>
                  </a:lnTo>
                  <a:lnTo>
                    <a:pt x="171602" y="41757"/>
                  </a:lnTo>
                  <a:lnTo>
                    <a:pt x="166395" y="41757"/>
                  </a:lnTo>
                  <a:lnTo>
                    <a:pt x="164312" y="40754"/>
                  </a:lnTo>
                  <a:lnTo>
                    <a:pt x="161594" y="36703"/>
                  </a:lnTo>
                  <a:lnTo>
                    <a:pt x="160947" y="34290"/>
                  </a:lnTo>
                  <a:lnTo>
                    <a:pt x="160909" y="28460"/>
                  </a:lnTo>
                  <a:lnTo>
                    <a:pt x="161239" y="26327"/>
                  </a:lnTo>
                  <a:lnTo>
                    <a:pt x="163169" y="21577"/>
                  </a:lnTo>
                  <a:lnTo>
                    <a:pt x="165519" y="20015"/>
                  </a:lnTo>
                  <a:lnTo>
                    <a:pt x="172288" y="20015"/>
                  </a:lnTo>
                  <a:lnTo>
                    <a:pt x="174599" y="21602"/>
                  </a:lnTo>
                  <a:lnTo>
                    <a:pt x="176517" y="26441"/>
                  </a:lnTo>
                  <a:lnTo>
                    <a:pt x="176822" y="28460"/>
                  </a:lnTo>
                  <a:lnTo>
                    <a:pt x="176847" y="34290"/>
                  </a:lnTo>
                  <a:lnTo>
                    <a:pt x="176847" y="12052"/>
                  </a:lnTo>
                  <a:lnTo>
                    <a:pt x="176326" y="11811"/>
                  </a:lnTo>
                  <a:lnTo>
                    <a:pt x="168973" y="11811"/>
                  </a:lnTo>
                  <a:lnTo>
                    <a:pt x="166827" y="12357"/>
                  </a:lnTo>
                  <a:lnTo>
                    <a:pt x="165125" y="13462"/>
                  </a:lnTo>
                  <a:lnTo>
                    <a:pt x="163703" y="14338"/>
                  </a:lnTo>
                  <a:lnTo>
                    <a:pt x="162394" y="15608"/>
                  </a:lnTo>
                  <a:lnTo>
                    <a:pt x="161201" y="17284"/>
                  </a:lnTo>
                  <a:lnTo>
                    <a:pt x="161201" y="0"/>
                  </a:lnTo>
                  <a:lnTo>
                    <a:pt x="151841" y="0"/>
                  </a:lnTo>
                  <a:lnTo>
                    <a:pt x="151841" y="48552"/>
                  </a:lnTo>
                  <a:lnTo>
                    <a:pt x="161036" y="48552"/>
                  </a:lnTo>
                  <a:lnTo>
                    <a:pt x="161036" y="44043"/>
                  </a:lnTo>
                  <a:lnTo>
                    <a:pt x="162293" y="45796"/>
                  </a:lnTo>
                  <a:lnTo>
                    <a:pt x="163461" y="47028"/>
                  </a:lnTo>
                  <a:lnTo>
                    <a:pt x="166344" y="48920"/>
                  </a:lnTo>
                  <a:lnTo>
                    <a:pt x="168732" y="49517"/>
                  </a:lnTo>
                  <a:lnTo>
                    <a:pt x="176428" y="49517"/>
                  </a:lnTo>
                  <a:lnTo>
                    <a:pt x="180111" y="47675"/>
                  </a:lnTo>
                  <a:lnTo>
                    <a:pt x="182727" y="44043"/>
                  </a:lnTo>
                  <a:lnTo>
                    <a:pt x="184365" y="41757"/>
                  </a:lnTo>
                  <a:lnTo>
                    <a:pt x="185381" y="40335"/>
                  </a:lnTo>
                  <a:lnTo>
                    <a:pt x="186702" y="35699"/>
                  </a:lnTo>
                  <a:close/>
                </a:path>
                <a:path w="1077595" h="1969135">
                  <a:moveTo>
                    <a:pt x="227139" y="34048"/>
                  </a:moveTo>
                  <a:lnTo>
                    <a:pt x="191414" y="34048"/>
                  </a:lnTo>
                  <a:lnTo>
                    <a:pt x="191414" y="42722"/>
                  </a:lnTo>
                  <a:lnTo>
                    <a:pt x="227139" y="42722"/>
                  </a:lnTo>
                  <a:lnTo>
                    <a:pt x="227139" y="34048"/>
                  </a:lnTo>
                  <a:close/>
                </a:path>
                <a:path w="1077595" h="1969135">
                  <a:moveTo>
                    <a:pt x="227139" y="18630"/>
                  </a:moveTo>
                  <a:lnTo>
                    <a:pt x="191414" y="18630"/>
                  </a:lnTo>
                  <a:lnTo>
                    <a:pt x="191414" y="27305"/>
                  </a:lnTo>
                  <a:lnTo>
                    <a:pt x="227139" y="27305"/>
                  </a:lnTo>
                  <a:lnTo>
                    <a:pt x="227139" y="18630"/>
                  </a:lnTo>
                  <a:close/>
                </a:path>
                <a:path w="1077595" h="1969135">
                  <a:moveTo>
                    <a:pt x="248945" y="25260"/>
                  </a:moveTo>
                  <a:lnTo>
                    <a:pt x="230009" y="25260"/>
                  </a:lnTo>
                  <a:lnTo>
                    <a:pt x="230009" y="34175"/>
                  </a:lnTo>
                  <a:lnTo>
                    <a:pt x="248945" y="34175"/>
                  </a:lnTo>
                  <a:lnTo>
                    <a:pt x="248945" y="25260"/>
                  </a:lnTo>
                  <a:close/>
                </a:path>
                <a:path w="1077595" h="1969135">
                  <a:moveTo>
                    <a:pt x="286067" y="28397"/>
                  </a:moveTo>
                  <a:lnTo>
                    <a:pt x="284822" y="25031"/>
                  </a:lnTo>
                  <a:lnTo>
                    <a:pt x="284708" y="24714"/>
                  </a:lnTo>
                  <a:lnTo>
                    <a:pt x="281686" y="21513"/>
                  </a:lnTo>
                  <a:lnTo>
                    <a:pt x="279285" y="18948"/>
                  </a:lnTo>
                  <a:lnTo>
                    <a:pt x="276529" y="17818"/>
                  </a:lnTo>
                  <a:lnTo>
                    <a:pt x="276529" y="30886"/>
                  </a:lnTo>
                  <a:lnTo>
                    <a:pt x="276529" y="36182"/>
                  </a:lnTo>
                  <a:lnTo>
                    <a:pt x="275971" y="38087"/>
                  </a:lnTo>
                  <a:lnTo>
                    <a:pt x="275869" y="38315"/>
                  </a:lnTo>
                  <a:lnTo>
                    <a:pt x="273532" y="41376"/>
                  </a:lnTo>
                  <a:lnTo>
                    <a:pt x="271894" y="42151"/>
                  </a:lnTo>
                  <a:lnTo>
                    <a:pt x="267665" y="42151"/>
                  </a:lnTo>
                  <a:lnTo>
                    <a:pt x="262445" y="30226"/>
                  </a:lnTo>
                  <a:lnTo>
                    <a:pt x="263372" y="27914"/>
                  </a:lnTo>
                  <a:lnTo>
                    <a:pt x="266446" y="25514"/>
                  </a:lnTo>
                  <a:lnTo>
                    <a:pt x="267868" y="25031"/>
                  </a:lnTo>
                  <a:lnTo>
                    <a:pt x="271449" y="25031"/>
                  </a:lnTo>
                  <a:lnTo>
                    <a:pt x="273126" y="25781"/>
                  </a:lnTo>
                  <a:lnTo>
                    <a:pt x="275856" y="28752"/>
                  </a:lnTo>
                  <a:lnTo>
                    <a:pt x="276529" y="30886"/>
                  </a:lnTo>
                  <a:lnTo>
                    <a:pt x="276529" y="17818"/>
                  </a:lnTo>
                  <a:lnTo>
                    <a:pt x="275793" y="17513"/>
                  </a:lnTo>
                  <a:lnTo>
                    <a:pt x="269570" y="17513"/>
                  </a:lnTo>
                  <a:lnTo>
                    <a:pt x="267817" y="17830"/>
                  </a:lnTo>
                  <a:lnTo>
                    <a:pt x="264731" y="19113"/>
                  </a:lnTo>
                  <a:lnTo>
                    <a:pt x="263385" y="20116"/>
                  </a:lnTo>
                  <a:lnTo>
                    <a:pt x="262216" y="21513"/>
                  </a:lnTo>
                  <a:lnTo>
                    <a:pt x="262483" y="17830"/>
                  </a:lnTo>
                  <a:lnTo>
                    <a:pt x="262966" y="15024"/>
                  </a:lnTo>
                  <a:lnTo>
                    <a:pt x="264972" y="9690"/>
                  </a:lnTo>
                  <a:lnTo>
                    <a:pt x="267144" y="7975"/>
                  </a:lnTo>
                  <a:lnTo>
                    <a:pt x="272249" y="7975"/>
                  </a:lnTo>
                  <a:lnTo>
                    <a:pt x="273773" y="8724"/>
                  </a:lnTo>
                  <a:lnTo>
                    <a:pt x="274789" y="10223"/>
                  </a:lnTo>
                  <a:lnTo>
                    <a:pt x="275374" y="11150"/>
                  </a:lnTo>
                  <a:lnTo>
                    <a:pt x="275678" y="12001"/>
                  </a:lnTo>
                  <a:lnTo>
                    <a:pt x="275678" y="12763"/>
                  </a:lnTo>
                  <a:lnTo>
                    <a:pt x="285051" y="12763"/>
                  </a:lnTo>
                  <a:lnTo>
                    <a:pt x="284721" y="8978"/>
                  </a:lnTo>
                  <a:lnTo>
                    <a:pt x="284226" y="7975"/>
                  </a:lnTo>
                  <a:lnTo>
                    <a:pt x="283235" y="5956"/>
                  </a:lnTo>
                  <a:lnTo>
                    <a:pt x="277952" y="1397"/>
                  </a:lnTo>
                  <a:lnTo>
                    <a:pt x="274408" y="266"/>
                  </a:lnTo>
                  <a:lnTo>
                    <a:pt x="266890" y="266"/>
                  </a:lnTo>
                  <a:lnTo>
                    <a:pt x="253009" y="33235"/>
                  </a:lnTo>
                  <a:lnTo>
                    <a:pt x="254127" y="38315"/>
                  </a:lnTo>
                  <a:lnTo>
                    <a:pt x="259207" y="47294"/>
                  </a:lnTo>
                  <a:lnTo>
                    <a:pt x="263652" y="49809"/>
                  </a:lnTo>
                  <a:lnTo>
                    <a:pt x="275285" y="49809"/>
                  </a:lnTo>
                  <a:lnTo>
                    <a:pt x="279412" y="48107"/>
                  </a:lnTo>
                  <a:lnTo>
                    <a:pt x="284060" y="42151"/>
                  </a:lnTo>
                  <a:lnTo>
                    <a:pt x="284734" y="41287"/>
                  </a:lnTo>
                  <a:lnTo>
                    <a:pt x="286067" y="37350"/>
                  </a:lnTo>
                  <a:lnTo>
                    <a:pt x="286067" y="28397"/>
                  </a:lnTo>
                  <a:close/>
                </a:path>
                <a:path w="1077595" h="1969135">
                  <a:moveTo>
                    <a:pt x="1077341" y="1898307"/>
                  </a:moveTo>
                  <a:lnTo>
                    <a:pt x="1065822" y="1898307"/>
                  </a:lnTo>
                  <a:lnTo>
                    <a:pt x="1065822" y="1898916"/>
                  </a:lnTo>
                  <a:lnTo>
                    <a:pt x="1065644" y="1899856"/>
                  </a:lnTo>
                  <a:lnTo>
                    <a:pt x="1046568" y="1910753"/>
                  </a:lnTo>
                  <a:lnTo>
                    <a:pt x="1046568" y="1920176"/>
                  </a:lnTo>
                  <a:lnTo>
                    <a:pt x="1063155" y="1920176"/>
                  </a:lnTo>
                  <a:lnTo>
                    <a:pt x="1063155" y="1968792"/>
                  </a:lnTo>
                  <a:lnTo>
                    <a:pt x="1077341" y="1968792"/>
                  </a:lnTo>
                  <a:lnTo>
                    <a:pt x="1077341" y="18983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2" name="object 9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59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953248"/>
            <a:ext cx="5193030" cy="874394"/>
            <a:chOff x="309193" y="953248"/>
            <a:chExt cx="5193030" cy="874394"/>
          </a:xfrm>
        </p:grpSpPr>
        <p:sp>
          <p:nvSpPr>
            <p:cNvPr id="3" name="object 3"/>
            <p:cNvSpPr/>
            <p:nvPr/>
          </p:nvSpPr>
          <p:spPr>
            <a:xfrm>
              <a:off x="309193" y="953248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69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71" y="178597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1119200"/>
              <a:ext cx="5141670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72562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712924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65" y="997483"/>
              <a:ext cx="50736" cy="7281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1163469"/>
              <a:ext cx="5142230" cy="613410"/>
            </a:xfrm>
            <a:custGeom>
              <a:avLst/>
              <a:gdLst/>
              <a:ahLst/>
              <a:cxnLst/>
              <a:rect l="l" t="t" r="r" b="b"/>
              <a:pathLst>
                <a:path w="5142230" h="613410">
                  <a:moveTo>
                    <a:pt x="5141671" y="0"/>
                  </a:moveTo>
                  <a:lnTo>
                    <a:pt x="0" y="0"/>
                  </a:lnTo>
                  <a:lnTo>
                    <a:pt x="0" y="562155"/>
                  </a:lnTo>
                  <a:lnTo>
                    <a:pt x="4008" y="581880"/>
                  </a:lnTo>
                  <a:lnTo>
                    <a:pt x="14922" y="598033"/>
                  </a:lnTo>
                  <a:lnTo>
                    <a:pt x="31075" y="608947"/>
                  </a:lnTo>
                  <a:lnTo>
                    <a:pt x="50800" y="612955"/>
                  </a:lnTo>
                  <a:lnTo>
                    <a:pt x="5090871" y="612955"/>
                  </a:lnTo>
                  <a:lnTo>
                    <a:pt x="5110596" y="608947"/>
                  </a:lnTo>
                  <a:lnTo>
                    <a:pt x="5126749" y="598033"/>
                  </a:lnTo>
                  <a:lnTo>
                    <a:pt x="5137663" y="581880"/>
                  </a:lnTo>
                  <a:lnTo>
                    <a:pt x="5141671" y="562155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65" y="1035578"/>
              <a:ext cx="0" cy="709295"/>
            </a:xfrm>
            <a:custGeom>
              <a:avLst/>
              <a:gdLst/>
              <a:ahLst/>
              <a:cxnLst/>
              <a:rect l="l" t="t" r="r" b="b"/>
              <a:pathLst>
                <a:path w="0" h="709294">
                  <a:moveTo>
                    <a:pt x="0" y="70909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65" y="10228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65" y="10101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65" y="9974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219238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429270"/>
              <a:ext cx="63233" cy="63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639303"/>
              <a:ext cx="63233" cy="6323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47294" y="905139"/>
            <a:ext cx="4696460" cy="8407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Think</a:t>
            </a:r>
            <a:endParaRPr sz="1100">
              <a:latin typeface="Calibri"/>
              <a:cs typeface="Calibri"/>
            </a:endParaRPr>
          </a:p>
          <a:p>
            <a:pPr marL="289560" marR="378460">
              <a:lnSpc>
                <a:spcPts val="1650"/>
              </a:lnSpc>
              <a:spcBef>
                <a:spcPts val="15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dimensional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construct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dimensional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construct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225"/>
              </a:spcBef>
            </a:pPr>
            <a:r>
              <a:rPr dirty="0" sz="1100" spc="20">
                <a:latin typeface="Calibri"/>
                <a:cs typeface="Calibri"/>
              </a:rPr>
              <a:t>How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construct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tower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dimensions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60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976642"/>
            <a:ext cx="5193030" cy="815975"/>
            <a:chOff x="309193" y="976642"/>
            <a:chExt cx="5193030" cy="815975"/>
          </a:xfrm>
        </p:grpSpPr>
        <p:sp>
          <p:nvSpPr>
            <p:cNvPr id="3" name="object 3"/>
            <p:cNvSpPr/>
            <p:nvPr/>
          </p:nvSpPr>
          <p:spPr>
            <a:xfrm>
              <a:off x="309193" y="976642"/>
              <a:ext cx="5142230" cy="185420"/>
            </a:xfrm>
            <a:custGeom>
              <a:avLst/>
              <a:gdLst/>
              <a:ahLst/>
              <a:cxnLst/>
              <a:rect l="l" t="t" r="r" b="b"/>
              <a:pathLst>
                <a:path w="5142230" h="185419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5019"/>
                  </a:lnTo>
                  <a:lnTo>
                    <a:pt x="5141671" y="185019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1149007"/>
              <a:ext cx="5141670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69054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677847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65" y="1020876"/>
              <a:ext cx="50736" cy="6696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1193290"/>
              <a:ext cx="5142230" cy="548640"/>
            </a:xfrm>
            <a:custGeom>
              <a:avLst/>
              <a:gdLst/>
              <a:ahLst/>
              <a:cxnLst/>
              <a:rect l="l" t="t" r="r" b="b"/>
              <a:pathLst>
                <a:path w="5142230" h="548639">
                  <a:moveTo>
                    <a:pt x="5141671" y="0"/>
                  </a:moveTo>
                  <a:lnTo>
                    <a:pt x="0" y="0"/>
                  </a:lnTo>
                  <a:lnTo>
                    <a:pt x="0" y="497257"/>
                  </a:lnTo>
                  <a:lnTo>
                    <a:pt x="4008" y="516981"/>
                  </a:lnTo>
                  <a:lnTo>
                    <a:pt x="14922" y="533134"/>
                  </a:lnTo>
                  <a:lnTo>
                    <a:pt x="31075" y="544048"/>
                  </a:lnTo>
                  <a:lnTo>
                    <a:pt x="50800" y="548057"/>
                  </a:lnTo>
                  <a:lnTo>
                    <a:pt x="5090871" y="548057"/>
                  </a:lnTo>
                  <a:lnTo>
                    <a:pt x="5110596" y="544048"/>
                  </a:lnTo>
                  <a:lnTo>
                    <a:pt x="5126749" y="533134"/>
                  </a:lnTo>
                  <a:lnTo>
                    <a:pt x="5137663" y="516981"/>
                  </a:lnTo>
                  <a:lnTo>
                    <a:pt x="5141671" y="497257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65" y="1058976"/>
              <a:ext cx="0" cy="650875"/>
            </a:xfrm>
            <a:custGeom>
              <a:avLst/>
              <a:gdLst/>
              <a:ahLst/>
              <a:cxnLst/>
              <a:rect l="l" t="t" r="r" b="b"/>
              <a:pathLst>
                <a:path w="0" h="650875">
                  <a:moveTo>
                    <a:pt x="0" y="6506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65" y="1046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65" y="1033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65" y="10208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249044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459077"/>
              <a:ext cx="63233" cy="6323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47294" y="919046"/>
            <a:ext cx="5066030" cy="818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100" spc="65">
                <a:solidFill>
                  <a:srgbClr val="3333B2"/>
                </a:solidFill>
                <a:latin typeface="Calibri"/>
                <a:cs typeface="Calibri"/>
              </a:rPr>
              <a:t>Time</a:t>
            </a: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dirty="0" sz="1100" spc="7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retrospect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295"/>
              </a:spcBef>
            </a:pPr>
            <a:r>
              <a:rPr dirty="0" sz="1100" spc="70">
                <a:latin typeface="Calibri"/>
                <a:cs typeface="Calibri"/>
              </a:rPr>
              <a:t>Why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approximating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arbitrary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80">
                <a:latin typeface="Calibri"/>
                <a:cs typeface="Calibri"/>
              </a:rPr>
              <a:t>Can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back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classification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been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dealing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7" name="object 1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61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768" y="350977"/>
            <a:ext cx="1365504" cy="1219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23034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393" y="1762221"/>
            <a:ext cx="2268855" cy="30162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80"/>
              </a:spcBef>
            </a:pPr>
            <a:r>
              <a:rPr dirty="0" sz="900" spc="10">
                <a:latin typeface="Calibri"/>
                <a:cs typeface="Calibri"/>
              </a:rPr>
              <a:t>We</a:t>
            </a:r>
            <a:r>
              <a:rPr dirty="0" sz="900" spc="140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are</a:t>
            </a:r>
            <a:r>
              <a:rPr dirty="0" sz="900" spc="14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interested</a:t>
            </a:r>
            <a:r>
              <a:rPr dirty="0" sz="900" spc="13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</a:t>
            </a:r>
            <a:r>
              <a:rPr dirty="0" sz="900" spc="11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separating</a:t>
            </a:r>
            <a:r>
              <a:rPr dirty="0" sz="900" spc="12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135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blue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red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53" y="0"/>
                  </a:moveTo>
                  <a:lnTo>
                    <a:pt x="-50" y="0"/>
                  </a:lnTo>
                  <a:lnTo>
                    <a:pt x="-50" y="118491"/>
                  </a:lnTo>
                  <a:lnTo>
                    <a:pt x="2879953" y="118491"/>
                  </a:lnTo>
                  <a:lnTo>
                    <a:pt x="2879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79953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768" y="350977"/>
            <a:ext cx="1365504" cy="1219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23034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762221"/>
            <a:ext cx="2319655" cy="782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38100" marR="30480">
              <a:lnSpc>
                <a:spcPct val="101499"/>
              </a:lnSpc>
              <a:spcBef>
                <a:spcPts val="80"/>
              </a:spcBef>
            </a:pPr>
            <a:r>
              <a:rPr dirty="0" sz="900" spc="10">
                <a:latin typeface="Calibri"/>
                <a:cs typeface="Calibri"/>
              </a:rPr>
              <a:t>We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are</a:t>
            </a:r>
            <a:r>
              <a:rPr dirty="0" sz="900" spc="15">
                <a:latin typeface="Calibri"/>
                <a:cs typeface="Calibri"/>
              </a:rPr>
              <a:t> interested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separating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blue </a:t>
            </a:r>
            <a:r>
              <a:rPr dirty="0" sz="900" spc="25">
                <a:latin typeface="Calibri"/>
                <a:cs typeface="Calibri"/>
              </a:rPr>
              <a:t> points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red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</a:t>
            </a:r>
            <a:endParaRPr sz="900">
              <a:latin typeface="Calibri"/>
              <a:cs typeface="Calibri"/>
            </a:endParaRPr>
          </a:p>
          <a:p>
            <a:pPr algn="just" marL="38100" marR="30480">
              <a:lnSpc>
                <a:spcPct val="106100"/>
              </a:lnSpc>
              <a:spcBef>
                <a:spcPts val="345"/>
              </a:spcBef>
            </a:pPr>
            <a:r>
              <a:rPr dirty="0" sz="900" spc="25">
                <a:latin typeface="Calibri"/>
                <a:cs typeface="Calibri"/>
              </a:rPr>
              <a:t>Suppose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we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use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  </a:t>
            </a:r>
            <a:r>
              <a:rPr dirty="0" sz="900" spc="20">
                <a:latin typeface="Calibri"/>
                <a:cs typeface="Calibri"/>
              </a:rPr>
              <a:t>single  </a:t>
            </a:r>
            <a:r>
              <a:rPr dirty="0" sz="900" spc="30">
                <a:latin typeface="Calibri"/>
                <a:cs typeface="Calibri"/>
              </a:rPr>
              <a:t>sigmoidal  </a:t>
            </a:r>
            <a:r>
              <a:rPr dirty="0" sz="900" spc="15">
                <a:latin typeface="Calibri"/>
                <a:cs typeface="Calibri"/>
              </a:rPr>
              <a:t>neuron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to</a:t>
            </a:r>
            <a:r>
              <a:rPr dirty="0" sz="900" spc="2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approximate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relation  </a:t>
            </a:r>
            <a:r>
              <a:rPr dirty="0" sz="900">
                <a:latin typeface="Calibri"/>
                <a:cs typeface="Calibri"/>
              </a:rPr>
              <a:t>between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130" i="1">
                <a:latin typeface="Calibri"/>
                <a:cs typeface="Calibri"/>
              </a:rPr>
              <a:t>x </a:t>
            </a:r>
            <a:r>
              <a:rPr dirty="0" sz="900" spc="265">
                <a:latin typeface="Calibri"/>
                <a:cs typeface="Calibri"/>
              </a:rPr>
              <a:t>=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baseline="6172" sz="1350" spc="-37">
                <a:latin typeface="Calibri"/>
                <a:cs typeface="Calibri"/>
              </a:rPr>
              <a:t>[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1</a:t>
            </a:r>
            <a:r>
              <a:rPr dirty="0" baseline="6172" sz="1350" spc="44" i="1">
                <a:latin typeface="Calibri"/>
                <a:cs typeface="Calibri"/>
              </a:rPr>
              <a:t>,</a:t>
            </a:r>
            <a:r>
              <a:rPr dirty="0" baseline="6172" sz="1350" spc="-75" i="1">
                <a:latin typeface="Calibri"/>
                <a:cs typeface="Calibri"/>
              </a:rPr>
              <a:t> 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2</a:t>
            </a:r>
            <a:r>
              <a:rPr dirty="0" baseline="6172" sz="1350" spc="-37">
                <a:latin typeface="Calibri"/>
                <a:cs typeface="Calibri"/>
              </a:rPr>
              <a:t>]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52">
                <a:latin typeface="Calibri"/>
                <a:cs typeface="Calibri"/>
              </a:rPr>
              <a:t>and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75" i="1">
                <a:latin typeface="Calibri"/>
                <a:cs typeface="Calibri"/>
              </a:rPr>
              <a:t>y</a:t>
            </a:r>
            <a:endParaRPr baseline="6172" sz="13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151989"/>
            <a:ext cx="63233" cy="632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53" y="0"/>
                  </a:moveTo>
                  <a:lnTo>
                    <a:pt x="-50" y="0"/>
                  </a:lnTo>
                  <a:lnTo>
                    <a:pt x="-50" y="118490"/>
                  </a:lnTo>
                  <a:lnTo>
                    <a:pt x="2879953" y="118490"/>
                  </a:lnTo>
                  <a:lnTo>
                    <a:pt x="2879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79953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768" y="350977"/>
            <a:ext cx="1414272" cy="1219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23034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762221"/>
            <a:ext cx="2319655" cy="782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38100" marR="30480">
              <a:lnSpc>
                <a:spcPct val="101499"/>
              </a:lnSpc>
              <a:spcBef>
                <a:spcPts val="80"/>
              </a:spcBef>
            </a:pPr>
            <a:r>
              <a:rPr dirty="0" sz="900" spc="10">
                <a:latin typeface="Calibri"/>
                <a:cs typeface="Calibri"/>
              </a:rPr>
              <a:t>We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are</a:t>
            </a:r>
            <a:r>
              <a:rPr dirty="0" sz="900" spc="15">
                <a:latin typeface="Calibri"/>
                <a:cs typeface="Calibri"/>
              </a:rPr>
              <a:t> interested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separating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blue </a:t>
            </a:r>
            <a:r>
              <a:rPr dirty="0" sz="900" spc="25">
                <a:latin typeface="Calibri"/>
                <a:cs typeface="Calibri"/>
              </a:rPr>
              <a:t> points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red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</a:t>
            </a:r>
            <a:endParaRPr sz="900">
              <a:latin typeface="Calibri"/>
              <a:cs typeface="Calibri"/>
            </a:endParaRPr>
          </a:p>
          <a:p>
            <a:pPr algn="just" marL="38100" marR="30480">
              <a:lnSpc>
                <a:spcPct val="106100"/>
              </a:lnSpc>
              <a:spcBef>
                <a:spcPts val="345"/>
              </a:spcBef>
            </a:pPr>
            <a:r>
              <a:rPr dirty="0" sz="900" spc="25">
                <a:latin typeface="Calibri"/>
                <a:cs typeface="Calibri"/>
              </a:rPr>
              <a:t>Suppose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we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use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  </a:t>
            </a:r>
            <a:r>
              <a:rPr dirty="0" sz="900" spc="20">
                <a:latin typeface="Calibri"/>
                <a:cs typeface="Calibri"/>
              </a:rPr>
              <a:t>single  </a:t>
            </a:r>
            <a:r>
              <a:rPr dirty="0" sz="900" spc="30">
                <a:latin typeface="Calibri"/>
                <a:cs typeface="Calibri"/>
              </a:rPr>
              <a:t>sigmoidal  </a:t>
            </a:r>
            <a:r>
              <a:rPr dirty="0" sz="900" spc="15">
                <a:latin typeface="Calibri"/>
                <a:cs typeface="Calibri"/>
              </a:rPr>
              <a:t>neuron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to</a:t>
            </a:r>
            <a:r>
              <a:rPr dirty="0" sz="900" spc="2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approximate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relation  </a:t>
            </a:r>
            <a:r>
              <a:rPr dirty="0" sz="900">
                <a:latin typeface="Calibri"/>
                <a:cs typeface="Calibri"/>
              </a:rPr>
              <a:t>between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130" i="1">
                <a:latin typeface="Calibri"/>
                <a:cs typeface="Calibri"/>
              </a:rPr>
              <a:t>x </a:t>
            </a:r>
            <a:r>
              <a:rPr dirty="0" sz="900" spc="265">
                <a:latin typeface="Calibri"/>
                <a:cs typeface="Calibri"/>
              </a:rPr>
              <a:t>=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baseline="6172" sz="1350" spc="-37">
                <a:latin typeface="Calibri"/>
                <a:cs typeface="Calibri"/>
              </a:rPr>
              <a:t>[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1</a:t>
            </a:r>
            <a:r>
              <a:rPr dirty="0" baseline="6172" sz="1350" spc="44" i="1">
                <a:latin typeface="Calibri"/>
                <a:cs typeface="Calibri"/>
              </a:rPr>
              <a:t>,</a:t>
            </a:r>
            <a:r>
              <a:rPr dirty="0" baseline="6172" sz="1350" spc="-75" i="1">
                <a:latin typeface="Calibri"/>
                <a:cs typeface="Calibri"/>
              </a:rPr>
              <a:t> 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2</a:t>
            </a:r>
            <a:r>
              <a:rPr dirty="0" baseline="6172" sz="1350" spc="-37">
                <a:latin typeface="Calibri"/>
                <a:cs typeface="Calibri"/>
              </a:rPr>
              <a:t>]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52">
                <a:latin typeface="Calibri"/>
                <a:cs typeface="Calibri"/>
              </a:rPr>
              <a:t>and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75" i="1">
                <a:latin typeface="Calibri"/>
                <a:cs typeface="Calibri"/>
              </a:rPr>
              <a:t>y</a:t>
            </a:r>
            <a:endParaRPr baseline="6172" sz="13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151989"/>
            <a:ext cx="63233" cy="632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53" y="0"/>
                  </a:moveTo>
                  <a:lnTo>
                    <a:pt x="-50" y="0"/>
                  </a:lnTo>
                  <a:lnTo>
                    <a:pt x="-50" y="118490"/>
                  </a:lnTo>
                  <a:lnTo>
                    <a:pt x="2879953" y="118490"/>
                  </a:lnTo>
                  <a:lnTo>
                    <a:pt x="2879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79953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pc="80"/>
              <a:t>This</a:t>
            </a:r>
            <a:r>
              <a:rPr dirty="0" spc="110"/>
              <a:t> </a:t>
            </a:r>
            <a:r>
              <a:rPr dirty="0" spc="25"/>
              <a:t>brings</a:t>
            </a:r>
            <a:r>
              <a:rPr dirty="0" spc="120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0"/>
              <a:t>to</a:t>
            </a:r>
            <a:r>
              <a:rPr dirty="0" spc="114"/>
              <a:t> </a:t>
            </a:r>
            <a:r>
              <a:rPr dirty="0" spc="15"/>
              <a:t>a</a:t>
            </a:r>
            <a:r>
              <a:rPr dirty="0" spc="120"/>
              <a:t> </a:t>
            </a:r>
            <a:r>
              <a:rPr dirty="0" spc="35"/>
              <a:t>typical</a:t>
            </a:r>
            <a:r>
              <a:rPr dirty="0" spc="120"/>
              <a:t> </a:t>
            </a:r>
            <a:r>
              <a:rPr dirty="0" spc="10"/>
              <a:t>machine</a:t>
            </a:r>
            <a:r>
              <a:rPr dirty="0" spc="114"/>
              <a:t> </a:t>
            </a:r>
            <a:r>
              <a:rPr dirty="0" spc="20"/>
              <a:t>learning</a:t>
            </a:r>
            <a:r>
              <a:rPr dirty="0" spc="120"/>
              <a:t> </a:t>
            </a:r>
            <a:r>
              <a:rPr dirty="0" spc="5"/>
              <a:t>setup</a:t>
            </a:r>
            <a:r>
              <a:rPr dirty="0" spc="120"/>
              <a:t> </a:t>
            </a:r>
            <a:r>
              <a:rPr dirty="0" spc="15"/>
              <a:t>which</a:t>
            </a:r>
            <a:r>
              <a:rPr dirty="0" spc="114"/>
              <a:t> </a:t>
            </a:r>
            <a:r>
              <a:rPr dirty="0" spc="15"/>
              <a:t>has</a:t>
            </a:r>
            <a:r>
              <a:rPr dirty="0" spc="120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10"/>
              <a:t>following </a:t>
            </a:r>
            <a:r>
              <a:rPr dirty="0" spc="-235"/>
              <a:t> </a:t>
            </a:r>
            <a:r>
              <a:rPr dirty="0" spc="5"/>
              <a:t>components...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50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47313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415022"/>
            <a:ext cx="903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110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2384" y="40208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2384" y="49115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697725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612240"/>
            <a:ext cx="4577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y</a:t>
            </a:r>
            <a:r>
              <a:rPr dirty="0" sz="1100" spc="50">
                <a:latin typeface="Calibri"/>
                <a:cs typeface="Calibri"/>
              </a:rPr>
              <a:t>.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6048" y="8546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7159" y="1064996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16250" y="948383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770380">
              <a:lnSpc>
                <a:spcPct val="100000"/>
              </a:lnSpc>
              <a:spcBef>
                <a:spcPts val="585"/>
              </a:spcBef>
              <a:tabLst>
                <a:tab pos="2042160" algn="l"/>
              </a:tabLst>
            </a:pPr>
            <a:r>
              <a:rPr dirty="0" spc="35" i="1"/>
              <a:t>or</a:t>
            </a:r>
            <a:r>
              <a:rPr dirty="0" spc="35" i="1"/>
              <a:t>	</a:t>
            </a:r>
            <a:r>
              <a:rPr dirty="0" spc="-420" i="1"/>
              <a:t>y</a:t>
            </a:r>
            <a:r>
              <a:rPr dirty="0" spc="110">
                <a:latin typeface="Calibri"/>
                <a:cs typeface="Calibri"/>
              </a:rPr>
              <a:t>ˆ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95">
                <a:latin typeface="Calibri"/>
                <a:cs typeface="Calibri"/>
              </a:rPr>
              <a:t>=</a:t>
            </a:r>
            <a:r>
              <a:rPr dirty="0" spc="55">
                <a:latin typeface="Calibri"/>
                <a:cs typeface="Calibri"/>
              </a:rPr>
              <a:t> </a:t>
            </a:r>
            <a:r>
              <a:rPr dirty="0" spc="100" b="1">
                <a:latin typeface="Calibri"/>
                <a:cs typeface="Calibri"/>
              </a:rPr>
              <a:t>w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1770380">
              <a:lnSpc>
                <a:spcPct val="100000"/>
              </a:lnSpc>
              <a:spcBef>
                <a:spcPts val="480"/>
              </a:spcBef>
              <a:tabLst>
                <a:tab pos="2042160" algn="l"/>
              </a:tabLst>
            </a:pPr>
            <a:r>
              <a:rPr dirty="0" spc="35" i="1"/>
              <a:t>or</a:t>
            </a:r>
            <a:r>
              <a:rPr dirty="0" spc="35" i="1"/>
              <a:t>	</a:t>
            </a:r>
            <a:r>
              <a:rPr dirty="0" spc="-420" i="1"/>
              <a:t>y</a:t>
            </a:r>
            <a:r>
              <a:rPr dirty="0" spc="110">
                <a:latin typeface="Calibri"/>
                <a:cs typeface="Calibri"/>
              </a:rPr>
              <a:t>ˆ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95">
                <a:latin typeface="Calibri"/>
                <a:cs typeface="Calibri"/>
              </a:rPr>
              <a:t>=</a:t>
            </a:r>
            <a:r>
              <a:rPr dirty="0" spc="55">
                <a:latin typeface="Calibri"/>
                <a:cs typeface="Calibri"/>
              </a:rPr>
              <a:t> </a:t>
            </a:r>
            <a:r>
              <a:rPr dirty="0" spc="155" b="1">
                <a:latin typeface="Calibri"/>
                <a:cs typeface="Calibri"/>
              </a:rPr>
              <a:t>x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225" b="1">
                <a:latin typeface="Calibri"/>
                <a:cs typeface="Calibri"/>
              </a:rPr>
              <a:t>Wx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930"/>
              </a:spcBef>
            </a:pPr>
            <a:r>
              <a:rPr dirty="0">
                <a:latin typeface="Calibri"/>
                <a:cs typeface="Calibri"/>
              </a:rPr>
              <a:t>or</a:t>
            </a:r>
            <a:r>
              <a:rPr dirty="0" spc="100">
                <a:latin typeface="Calibri"/>
                <a:cs typeface="Calibri"/>
              </a:rPr>
              <a:t> </a:t>
            </a:r>
            <a:r>
              <a:rPr dirty="0" spc="35">
                <a:latin typeface="Calibri"/>
                <a:cs typeface="Calibri"/>
              </a:rPr>
              <a:t>just</a:t>
            </a:r>
            <a:r>
              <a:rPr dirty="0" spc="10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about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any</a:t>
            </a:r>
            <a:r>
              <a:rPr dirty="0" spc="10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function</a:t>
            </a:r>
          </a:p>
          <a:p>
            <a:pPr marL="25400" marR="17780">
              <a:lnSpc>
                <a:spcPct val="102600"/>
              </a:lnSpc>
              <a:spcBef>
                <a:spcPts val="195"/>
              </a:spcBef>
            </a:pPr>
            <a:r>
              <a:rPr dirty="0" spc="90" b="1">
                <a:latin typeface="Calibri"/>
                <a:cs typeface="Calibri"/>
              </a:rPr>
              <a:t>Parameters:</a:t>
            </a:r>
            <a:r>
              <a:rPr dirty="0" spc="95" b="1">
                <a:latin typeface="Calibri"/>
                <a:cs typeface="Calibri"/>
              </a:rPr>
              <a:t> </a:t>
            </a:r>
            <a:r>
              <a:rPr dirty="0" spc="70">
                <a:latin typeface="Calibri"/>
                <a:cs typeface="Calibri"/>
              </a:rPr>
              <a:t>In </a:t>
            </a:r>
            <a:r>
              <a:rPr dirty="0" spc="35">
                <a:latin typeface="Calibri"/>
                <a:cs typeface="Calibri"/>
              </a:rPr>
              <a:t>all </a:t>
            </a:r>
            <a:r>
              <a:rPr dirty="0" spc="5">
                <a:latin typeface="Calibri"/>
                <a:cs typeface="Calibri"/>
              </a:rPr>
              <a:t>the </a:t>
            </a:r>
            <a:r>
              <a:rPr dirty="0" spc="-5">
                <a:latin typeface="Calibri"/>
                <a:cs typeface="Calibri"/>
              </a:rPr>
              <a:t>above </a:t>
            </a:r>
            <a:r>
              <a:rPr dirty="0">
                <a:latin typeface="Calibri"/>
                <a:cs typeface="Calibri"/>
              </a:rPr>
              <a:t>cases, </a:t>
            </a:r>
            <a:r>
              <a:rPr dirty="0" spc="-10" i="1"/>
              <a:t>w </a:t>
            </a:r>
            <a:r>
              <a:rPr dirty="0" spc="20">
                <a:latin typeface="Calibri"/>
                <a:cs typeface="Calibri"/>
              </a:rPr>
              <a:t>is </a:t>
            </a:r>
            <a:r>
              <a:rPr dirty="0" spc="15">
                <a:latin typeface="Calibri"/>
                <a:cs typeface="Calibri"/>
              </a:rPr>
              <a:t>a </a:t>
            </a:r>
            <a:r>
              <a:rPr dirty="0" spc="10">
                <a:latin typeface="Calibri"/>
                <a:cs typeface="Calibri"/>
              </a:rPr>
              <a:t>parameter </a:t>
            </a:r>
            <a:r>
              <a:rPr dirty="0" spc="15">
                <a:latin typeface="Calibri"/>
                <a:cs typeface="Calibri"/>
              </a:rPr>
              <a:t>which </a:t>
            </a:r>
            <a:r>
              <a:rPr dirty="0" spc="-15">
                <a:latin typeface="Calibri"/>
                <a:cs typeface="Calibri"/>
              </a:rPr>
              <a:t>needs </a:t>
            </a:r>
            <a:r>
              <a:rPr dirty="0" spc="10">
                <a:latin typeface="Calibri"/>
                <a:cs typeface="Calibri"/>
              </a:rPr>
              <a:t>to </a:t>
            </a:r>
            <a:r>
              <a:rPr dirty="0" spc="-5">
                <a:latin typeface="Calibri"/>
                <a:cs typeface="Calibri"/>
              </a:rPr>
              <a:t>be </a:t>
            </a:r>
            <a:r>
              <a:rPr dirty="0" spc="5">
                <a:latin typeface="Calibri"/>
                <a:cs typeface="Calibri"/>
              </a:rPr>
              <a:t>learned </a:t>
            </a:r>
            <a:r>
              <a:rPr dirty="0" spc="-235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from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data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040267"/>
            <a:ext cx="63233" cy="63233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80" y="25"/>
                  </a:moveTo>
                  <a:lnTo>
                    <a:pt x="76" y="25"/>
                  </a:lnTo>
                  <a:lnTo>
                    <a:pt x="76" y="118516"/>
                  </a:lnTo>
                  <a:lnTo>
                    <a:pt x="2880080" y="118516"/>
                  </a:lnTo>
                  <a:lnTo>
                    <a:pt x="2880080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80" y="312153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768" y="350977"/>
            <a:ext cx="1414272" cy="1219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23034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762221"/>
            <a:ext cx="2319655" cy="12376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38100" marR="30480">
              <a:lnSpc>
                <a:spcPct val="101499"/>
              </a:lnSpc>
              <a:spcBef>
                <a:spcPts val="80"/>
              </a:spcBef>
            </a:pPr>
            <a:r>
              <a:rPr dirty="0" sz="900" spc="10">
                <a:latin typeface="Calibri"/>
                <a:cs typeface="Calibri"/>
              </a:rPr>
              <a:t>We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are</a:t>
            </a:r>
            <a:r>
              <a:rPr dirty="0" sz="900" spc="15">
                <a:latin typeface="Calibri"/>
                <a:cs typeface="Calibri"/>
              </a:rPr>
              <a:t> interested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separating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blue </a:t>
            </a:r>
            <a:r>
              <a:rPr dirty="0" sz="900" spc="25">
                <a:latin typeface="Calibri"/>
                <a:cs typeface="Calibri"/>
              </a:rPr>
              <a:t> points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red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</a:t>
            </a:r>
            <a:endParaRPr sz="900">
              <a:latin typeface="Calibri"/>
              <a:cs typeface="Calibri"/>
            </a:endParaRPr>
          </a:p>
          <a:p>
            <a:pPr algn="just" marL="38100" marR="30480">
              <a:lnSpc>
                <a:spcPct val="106100"/>
              </a:lnSpc>
              <a:spcBef>
                <a:spcPts val="345"/>
              </a:spcBef>
            </a:pPr>
            <a:r>
              <a:rPr dirty="0" sz="900" spc="25">
                <a:latin typeface="Calibri"/>
                <a:cs typeface="Calibri"/>
              </a:rPr>
              <a:t>Suppose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we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use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  </a:t>
            </a:r>
            <a:r>
              <a:rPr dirty="0" sz="900" spc="20">
                <a:latin typeface="Calibri"/>
                <a:cs typeface="Calibri"/>
              </a:rPr>
              <a:t>single  </a:t>
            </a:r>
            <a:r>
              <a:rPr dirty="0" sz="900" spc="30">
                <a:latin typeface="Calibri"/>
                <a:cs typeface="Calibri"/>
              </a:rPr>
              <a:t>sigmoidal  </a:t>
            </a:r>
            <a:r>
              <a:rPr dirty="0" sz="900" spc="15">
                <a:latin typeface="Calibri"/>
                <a:cs typeface="Calibri"/>
              </a:rPr>
              <a:t>neuron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to</a:t>
            </a:r>
            <a:r>
              <a:rPr dirty="0" sz="900" spc="2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approximate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relation  </a:t>
            </a:r>
            <a:r>
              <a:rPr dirty="0" sz="900">
                <a:latin typeface="Calibri"/>
                <a:cs typeface="Calibri"/>
              </a:rPr>
              <a:t>between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130" i="1">
                <a:latin typeface="Calibri"/>
                <a:cs typeface="Calibri"/>
              </a:rPr>
              <a:t>x </a:t>
            </a:r>
            <a:r>
              <a:rPr dirty="0" sz="900" spc="265">
                <a:latin typeface="Calibri"/>
                <a:cs typeface="Calibri"/>
              </a:rPr>
              <a:t>=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baseline="6172" sz="1350" spc="-37">
                <a:latin typeface="Calibri"/>
                <a:cs typeface="Calibri"/>
              </a:rPr>
              <a:t>[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1</a:t>
            </a:r>
            <a:r>
              <a:rPr dirty="0" baseline="6172" sz="1350" spc="44" i="1">
                <a:latin typeface="Calibri"/>
                <a:cs typeface="Calibri"/>
              </a:rPr>
              <a:t>,</a:t>
            </a:r>
            <a:r>
              <a:rPr dirty="0" baseline="6172" sz="1350" spc="-75" i="1">
                <a:latin typeface="Calibri"/>
                <a:cs typeface="Calibri"/>
              </a:rPr>
              <a:t> 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2</a:t>
            </a:r>
            <a:r>
              <a:rPr dirty="0" baseline="6172" sz="1350" spc="-37">
                <a:latin typeface="Calibri"/>
                <a:cs typeface="Calibri"/>
              </a:rPr>
              <a:t>]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52">
                <a:latin typeface="Calibri"/>
                <a:cs typeface="Calibri"/>
              </a:rPr>
              <a:t>and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75" i="1">
                <a:latin typeface="Calibri"/>
                <a:cs typeface="Calibri"/>
              </a:rPr>
              <a:t>y</a:t>
            </a:r>
            <a:endParaRPr baseline="6172" sz="1350">
              <a:latin typeface="Calibri"/>
              <a:cs typeface="Calibri"/>
            </a:endParaRPr>
          </a:p>
          <a:p>
            <a:pPr algn="just" marL="38100" marR="30480">
              <a:lnSpc>
                <a:spcPct val="101499"/>
              </a:lnSpc>
              <a:spcBef>
                <a:spcPts val="300"/>
              </a:spcBef>
            </a:pPr>
            <a:r>
              <a:rPr dirty="0" sz="900" spc="35">
                <a:latin typeface="Calibri"/>
                <a:cs typeface="Calibri"/>
              </a:rPr>
              <a:t>Obviously,</a:t>
            </a:r>
            <a:r>
              <a:rPr dirty="0" sz="900" spc="40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there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will </a:t>
            </a:r>
            <a:r>
              <a:rPr dirty="0" sz="900" spc="10">
                <a:latin typeface="Calibri"/>
                <a:cs typeface="Calibri"/>
              </a:rPr>
              <a:t>be</a:t>
            </a:r>
            <a:r>
              <a:rPr dirty="0" sz="900" spc="15">
                <a:latin typeface="Calibri"/>
                <a:cs typeface="Calibri"/>
              </a:rPr>
              <a:t> errors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(some</a:t>
            </a:r>
            <a:r>
              <a:rPr dirty="0" sz="900" spc="20">
                <a:latin typeface="Calibri"/>
                <a:cs typeface="Calibri"/>
              </a:rPr>
              <a:t> blue </a:t>
            </a:r>
            <a:r>
              <a:rPr dirty="0" sz="900" spc="25">
                <a:latin typeface="Calibri"/>
                <a:cs typeface="Calibri"/>
              </a:rPr>
              <a:t> points </a:t>
            </a:r>
            <a:r>
              <a:rPr dirty="0" sz="900" spc="15">
                <a:latin typeface="Calibri"/>
                <a:cs typeface="Calibri"/>
              </a:rPr>
              <a:t>get </a:t>
            </a:r>
            <a:r>
              <a:rPr dirty="0" sz="900" spc="20">
                <a:latin typeface="Calibri"/>
                <a:cs typeface="Calibri"/>
              </a:rPr>
              <a:t>classified as </a:t>
            </a:r>
            <a:r>
              <a:rPr dirty="0" sz="900">
                <a:latin typeface="Calibri"/>
                <a:cs typeface="Calibri"/>
              </a:rPr>
              <a:t>1 </a:t>
            </a:r>
            <a:r>
              <a:rPr dirty="0" sz="900" spc="30">
                <a:latin typeface="Calibri"/>
                <a:cs typeface="Calibri"/>
              </a:rPr>
              <a:t>and </a:t>
            </a:r>
            <a:r>
              <a:rPr dirty="0" sz="900">
                <a:latin typeface="Calibri"/>
                <a:cs typeface="Calibri"/>
              </a:rPr>
              <a:t>some </a:t>
            </a:r>
            <a:r>
              <a:rPr dirty="0" sz="900" spc="15">
                <a:latin typeface="Calibri"/>
                <a:cs typeface="Calibri"/>
              </a:rPr>
              <a:t>red </a:t>
            </a:r>
            <a:r>
              <a:rPr dirty="0" sz="900" spc="25">
                <a:latin typeface="Calibri"/>
                <a:cs typeface="Calibri"/>
              </a:rPr>
              <a:t>points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get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classified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as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0)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151989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620136"/>
            <a:ext cx="63233" cy="6323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88"/>
                  </a:moveTo>
                  <a:lnTo>
                    <a:pt x="50" y="88"/>
                  </a:lnTo>
                  <a:lnTo>
                    <a:pt x="50" y="118579"/>
                  </a:lnTo>
                  <a:lnTo>
                    <a:pt x="2880055" y="118579"/>
                  </a:lnTo>
                  <a:lnTo>
                    <a:pt x="2880055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55" y="3121596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55" y="3133684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768" y="350977"/>
            <a:ext cx="1414272" cy="1219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23034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762221"/>
            <a:ext cx="2319655" cy="782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38100" marR="30480">
              <a:lnSpc>
                <a:spcPct val="101499"/>
              </a:lnSpc>
              <a:spcBef>
                <a:spcPts val="80"/>
              </a:spcBef>
            </a:pPr>
            <a:r>
              <a:rPr dirty="0" sz="900" spc="10">
                <a:latin typeface="Calibri"/>
                <a:cs typeface="Calibri"/>
              </a:rPr>
              <a:t>We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are</a:t>
            </a:r>
            <a:r>
              <a:rPr dirty="0" sz="900" spc="15">
                <a:latin typeface="Calibri"/>
                <a:cs typeface="Calibri"/>
              </a:rPr>
              <a:t> interested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separating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blue </a:t>
            </a:r>
            <a:r>
              <a:rPr dirty="0" sz="900" spc="25">
                <a:latin typeface="Calibri"/>
                <a:cs typeface="Calibri"/>
              </a:rPr>
              <a:t> points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red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</a:t>
            </a:r>
            <a:endParaRPr sz="900">
              <a:latin typeface="Calibri"/>
              <a:cs typeface="Calibri"/>
            </a:endParaRPr>
          </a:p>
          <a:p>
            <a:pPr algn="just" marL="38100" marR="30480">
              <a:lnSpc>
                <a:spcPct val="106100"/>
              </a:lnSpc>
              <a:spcBef>
                <a:spcPts val="345"/>
              </a:spcBef>
            </a:pPr>
            <a:r>
              <a:rPr dirty="0" sz="900" spc="25">
                <a:latin typeface="Calibri"/>
                <a:cs typeface="Calibri"/>
              </a:rPr>
              <a:t>Suppose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we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use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  </a:t>
            </a:r>
            <a:r>
              <a:rPr dirty="0" sz="900" spc="20">
                <a:latin typeface="Calibri"/>
                <a:cs typeface="Calibri"/>
              </a:rPr>
              <a:t>single  </a:t>
            </a:r>
            <a:r>
              <a:rPr dirty="0" sz="900" spc="30">
                <a:latin typeface="Calibri"/>
                <a:cs typeface="Calibri"/>
              </a:rPr>
              <a:t>sigmoidal  </a:t>
            </a:r>
            <a:r>
              <a:rPr dirty="0" sz="900" spc="15">
                <a:latin typeface="Calibri"/>
                <a:cs typeface="Calibri"/>
              </a:rPr>
              <a:t>neuron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to</a:t>
            </a:r>
            <a:r>
              <a:rPr dirty="0" sz="900" spc="2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approximate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relation  </a:t>
            </a:r>
            <a:r>
              <a:rPr dirty="0" sz="900">
                <a:latin typeface="Calibri"/>
                <a:cs typeface="Calibri"/>
              </a:rPr>
              <a:t>between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130" i="1">
                <a:latin typeface="Calibri"/>
                <a:cs typeface="Calibri"/>
              </a:rPr>
              <a:t>x </a:t>
            </a:r>
            <a:r>
              <a:rPr dirty="0" sz="900" spc="265">
                <a:latin typeface="Calibri"/>
                <a:cs typeface="Calibri"/>
              </a:rPr>
              <a:t>=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baseline="6172" sz="1350" spc="-37">
                <a:latin typeface="Calibri"/>
                <a:cs typeface="Calibri"/>
              </a:rPr>
              <a:t>[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1</a:t>
            </a:r>
            <a:r>
              <a:rPr dirty="0" baseline="6172" sz="1350" spc="44" i="1">
                <a:latin typeface="Calibri"/>
                <a:cs typeface="Calibri"/>
              </a:rPr>
              <a:t>,</a:t>
            </a:r>
            <a:r>
              <a:rPr dirty="0" baseline="6172" sz="1350" spc="-75" i="1">
                <a:latin typeface="Calibri"/>
                <a:cs typeface="Calibri"/>
              </a:rPr>
              <a:t> 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2</a:t>
            </a:r>
            <a:r>
              <a:rPr dirty="0" baseline="6172" sz="1350" spc="-37">
                <a:latin typeface="Calibri"/>
                <a:cs typeface="Calibri"/>
              </a:rPr>
              <a:t>]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52">
                <a:latin typeface="Calibri"/>
                <a:cs typeface="Calibri"/>
              </a:rPr>
              <a:t>and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75" i="1">
                <a:latin typeface="Calibri"/>
                <a:cs typeface="Calibri"/>
              </a:rPr>
              <a:t>y</a:t>
            </a:r>
            <a:endParaRPr baseline="6172" sz="13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151989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620136"/>
            <a:ext cx="63233" cy="63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74770" y="399745"/>
            <a:ext cx="1365504" cy="11704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1823034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64395" y="1762221"/>
            <a:ext cx="156781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80">
                <a:latin typeface="Calibri"/>
                <a:cs typeface="Calibri"/>
              </a:rPr>
              <a:t>This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is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what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we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actually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want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21494"/>
            <a:ext cx="5760085" cy="118745"/>
            <a:chOff x="0" y="3121494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12"/>
                  </a:moveTo>
                  <a:lnTo>
                    <a:pt x="50" y="-12"/>
                  </a:lnTo>
                  <a:lnTo>
                    <a:pt x="50" y="118478"/>
                  </a:lnTo>
                  <a:lnTo>
                    <a:pt x="2880055" y="118478"/>
                  </a:lnTo>
                  <a:lnTo>
                    <a:pt x="2880055" y="-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55" y="3121494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04393" y="2587792"/>
            <a:ext cx="2268855" cy="41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0"/>
              </a:lnSpc>
            </a:pPr>
            <a:r>
              <a:rPr dirty="0" sz="900" spc="35">
                <a:latin typeface="Calibri"/>
                <a:cs typeface="Calibri"/>
              </a:rPr>
              <a:t>Obviously,</a:t>
            </a:r>
            <a:r>
              <a:rPr dirty="0" sz="900" spc="254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there 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will</a:t>
            </a:r>
            <a:r>
              <a:rPr dirty="0" sz="900" spc="229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be </a:t>
            </a:r>
            <a:r>
              <a:rPr dirty="0" sz="900" spc="15">
                <a:latin typeface="Calibri"/>
                <a:cs typeface="Calibri"/>
              </a:rPr>
              <a:t> errors</a:t>
            </a:r>
            <a:r>
              <a:rPr dirty="0" sz="900" spc="229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(some</a:t>
            </a:r>
            <a:r>
              <a:rPr dirty="0" sz="900" spc="229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blue</a:t>
            </a:r>
            <a:endParaRPr sz="90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</a:pPr>
            <a:r>
              <a:rPr dirty="0" sz="900" spc="25">
                <a:latin typeface="Calibri"/>
                <a:cs typeface="Calibri"/>
              </a:rPr>
              <a:t>points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get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classified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as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and </a:t>
            </a:r>
            <a:r>
              <a:rPr dirty="0" sz="900">
                <a:latin typeface="Calibri"/>
                <a:cs typeface="Calibri"/>
              </a:rPr>
              <a:t>some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red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get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classified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as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55" y="3133582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768" y="350977"/>
            <a:ext cx="1414272" cy="1219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23034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762221"/>
            <a:ext cx="2319655" cy="782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38100" marR="30480">
              <a:lnSpc>
                <a:spcPct val="101499"/>
              </a:lnSpc>
              <a:spcBef>
                <a:spcPts val="80"/>
              </a:spcBef>
            </a:pPr>
            <a:r>
              <a:rPr dirty="0" sz="900" spc="10">
                <a:latin typeface="Calibri"/>
                <a:cs typeface="Calibri"/>
              </a:rPr>
              <a:t>We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are</a:t>
            </a:r>
            <a:r>
              <a:rPr dirty="0" sz="900" spc="15">
                <a:latin typeface="Calibri"/>
                <a:cs typeface="Calibri"/>
              </a:rPr>
              <a:t> interested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separating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blue </a:t>
            </a:r>
            <a:r>
              <a:rPr dirty="0" sz="900" spc="25">
                <a:latin typeface="Calibri"/>
                <a:cs typeface="Calibri"/>
              </a:rPr>
              <a:t> points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red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</a:t>
            </a:r>
            <a:endParaRPr sz="900">
              <a:latin typeface="Calibri"/>
              <a:cs typeface="Calibri"/>
            </a:endParaRPr>
          </a:p>
          <a:p>
            <a:pPr algn="just" marL="38100" marR="30480">
              <a:lnSpc>
                <a:spcPct val="106100"/>
              </a:lnSpc>
              <a:spcBef>
                <a:spcPts val="345"/>
              </a:spcBef>
            </a:pPr>
            <a:r>
              <a:rPr dirty="0" sz="900" spc="25">
                <a:latin typeface="Calibri"/>
                <a:cs typeface="Calibri"/>
              </a:rPr>
              <a:t>Suppose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we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use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  </a:t>
            </a:r>
            <a:r>
              <a:rPr dirty="0" sz="900" spc="20">
                <a:latin typeface="Calibri"/>
                <a:cs typeface="Calibri"/>
              </a:rPr>
              <a:t>single  </a:t>
            </a:r>
            <a:r>
              <a:rPr dirty="0" sz="900" spc="30">
                <a:latin typeface="Calibri"/>
                <a:cs typeface="Calibri"/>
              </a:rPr>
              <a:t>sigmoidal  </a:t>
            </a:r>
            <a:r>
              <a:rPr dirty="0" sz="900" spc="15">
                <a:latin typeface="Calibri"/>
                <a:cs typeface="Calibri"/>
              </a:rPr>
              <a:t>neuron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to</a:t>
            </a:r>
            <a:r>
              <a:rPr dirty="0" sz="900" spc="2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approximate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relation  </a:t>
            </a:r>
            <a:r>
              <a:rPr dirty="0" sz="900">
                <a:latin typeface="Calibri"/>
                <a:cs typeface="Calibri"/>
              </a:rPr>
              <a:t>between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130" i="1">
                <a:latin typeface="Calibri"/>
                <a:cs typeface="Calibri"/>
              </a:rPr>
              <a:t>x </a:t>
            </a:r>
            <a:r>
              <a:rPr dirty="0" sz="900" spc="265">
                <a:latin typeface="Calibri"/>
                <a:cs typeface="Calibri"/>
              </a:rPr>
              <a:t>=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baseline="6172" sz="1350" spc="-37">
                <a:latin typeface="Calibri"/>
                <a:cs typeface="Calibri"/>
              </a:rPr>
              <a:t>[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1</a:t>
            </a:r>
            <a:r>
              <a:rPr dirty="0" baseline="6172" sz="1350" spc="44" i="1">
                <a:latin typeface="Calibri"/>
                <a:cs typeface="Calibri"/>
              </a:rPr>
              <a:t>,</a:t>
            </a:r>
            <a:r>
              <a:rPr dirty="0" baseline="6172" sz="1350" spc="-75" i="1">
                <a:latin typeface="Calibri"/>
                <a:cs typeface="Calibri"/>
              </a:rPr>
              <a:t> 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2</a:t>
            </a:r>
            <a:r>
              <a:rPr dirty="0" baseline="6172" sz="1350" spc="-37">
                <a:latin typeface="Calibri"/>
                <a:cs typeface="Calibri"/>
              </a:rPr>
              <a:t>]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52">
                <a:latin typeface="Calibri"/>
                <a:cs typeface="Calibri"/>
              </a:rPr>
              <a:t>and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75" i="1">
                <a:latin typeface="Calibri"/>
                <a:cs typeface="Calibri"/>
              </a:rPr>
              <a:t>y</a:t>
            </a:r>
            <a:endParaRPr baseline="6172" sz="13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151989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620136"/>
            <a:ext cx="63233" cy="63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74770" y="399745"/>
            <a:ext cx="1365504" cy="11704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1823034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64395" y="1709080"/>
            <a:ext cx="2268855" cy="82296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15"/>
              </a:spcBef>
            </a:pPr>
            <a:r>
              <a:rPr dirty="0" sz="900" spc="80">
                <a:latin typeface="Calibri"/>
                <a:cs typeface="Calibri"/>
              </a:rPr>
              <a:t>This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is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what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we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actually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want</a:t>
            </a:r>
            <a:endParaRPr sz="900">
              <a:latin typeface="Calibri"/>
              <a:cs typeface="Calibri"/>
            </a:endParaRPr>
          </a:p>
          <a:p>
            <a:pPr algn="just" marL="12700" marR="5080">
              <a:lnSpc>
                <a:spcPct val="101499"/>
              </a:lnSpc>
              <a:spcBef>
                <a:spcPts val="395"/>
              </a:spcBef>
            </a:pPr>
            <a:r>
              <a:rPr dirty="0" sz="900" spc="75">
                <a:latin typeface="Calibri"/>
                <a:cs typeface="Calibri"/>
              </a:rPr>
              <a:t>The </a:t>
            </a:r>
            <a:r>
              <a:rPr dirty="0" sz="900" spc="35">
                <a:latin typeface="Calibri"/>
                <a:cs typeface="Calibri"/>
              </a:rPr>
              <a:t>illustrative </a:t>
            </a:r>
            <a:r>
              <a:rPr dirty="0" sz="900" spc="15">
                <a:latin typeface="Calibri"/>
                <a:cs typeface="Calibri"/>
              </a:rPr>
              <a:t>proof </a:t>
            </a:r>
            <a:r>
              <a:rPr dirty="0" sz="900" spc="40">
                <a:latin typeface="Calibri"/>
                <a:cs typeface="Calibri"/>
              </a:rPr>
              <a:t>that </a:t>
            </a:r>
            <a:r>
              <a:rPr dirty="0" sz="900" spc="-25">
                <a:latin typeface="Calibri"/>
                <a:cs typeface="Calibri"/>
              </a:rPr>
              <a:t>we </a:t>
            </a:r>
            <a:r>
              <a:rPr dirty="0" sz="900" spc="40">
                <a:latin typeface="Calibri"/>
                <a:cs typeface="Calibri"/>
              </a:rPr>
              <a:t>just </a:t>
            </a:r>
            <a:r>
              <a:rPr dirty="0" sz="900" spc="10">
                <a:latin typeface="Calibri"/>
                <a:cs typeface="Calibri"/>
              </a:rPr>
              <a:t>saw </a:t>
            </a:r>
            <a:r>
              <a:rPr dirty="0" sz="900" spc="25">
                <a:latin typeface="Calibri"/>
                <a:cs typeface="Calibri"/>
              </a:rPr>
              <a:t>tells 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us </a:t>
            </a:r>
            <a:r>
              <a:rPr dirty="0" sz="900" spc="40">
                <a:latin typeface="Calibri"/>
                <a:cs typeface="Calibri"/>
              </a:rPr>
              <a:t>that </a:t>
            </a:r>
            <a:r>
              <a:rPr dirty="0" sz="900" spc="-25">
                <a:latin typeface="Calibri"/>
                <a:cs typeface="Calibri"/>
              </a:rPr>
              <a:t>we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can </a:t>
            </a:r>
            <a:r>
              <a:rPr dirty="0" sz="900" spc="10">
                <a:latin typeface="Calibri"/>
                <a:cs typeface="Calibri"/>
              </a:rPr>
              <a:t>have </a:t>
            </a:r>
            <a:r>
              <a:rPr dirty="0" sz="900" spc="25">
                <a:latin typeface="Calibri"/>
                <a:cs typeface="Calibri"/>
              </a:rPr>
              <a:t>a neural </a:t>
            </a:r>
            <a:r>
              <a:rPr dirty="0" sz="900" spc="15">
                <a:latin typeface="Calibri"/>
                <a:cs typeface="Calibri"/>
              </a:rPr>
              <a:t>network </a:t>
            </a:r>
            <a:r>
              <a:rPr dirty="0" sz="900" spc="40">
                <a:latin typeface="Calibri"/>
                <a:cs typeface="Calibri"/>
              </a:rPr>
              <a:t>with 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two</a:t>
            </a:r>
            <a:r>
              <a:rPr dirty="0" sz="900" spc="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hidden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layers</a:t>
            </a:r>
            <a:r>
              <a:rPr dirty="0" sz="900" spc="25">
                <a:latin typeface="Calibri"/>
                <a:cs typeface="Calibri"/>
              </a:rPr>
              <a:t> which</a:t>
            </a:r>
            <a:r>
              <a:rPr dirty="0" sz="900" spc="30">
                <a:latin typeface="Calibri"/>
                <a:cs typeface="Calibri"/>
              </a:rPr>
              <a:t> can  approximate 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above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function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by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sum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of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towers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2012810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04393" y="2587792"/>
            <a:ext cx="2268855" cy="41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0"/>
              </a:lnSpc>
            </a:pPr>
            <a:r>
              <a:rPr dirty="0" sz="900" spc="35">
                <a:latin typeface="Calibri"/>
                <a:cs typeface="Calibri"/>
              </a:rPr>
              <a:t>Obviously,</a:t>
            </a:r>
            <a:r>
              <a:rPr dirty="0" sz="900" spc="254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there 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will</a:t>
            </a:r>
            <a:r>
              <a:rPr dirty="0" sz="900" spc="229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be </a:t>
            </a:r>
            <a:r>
              <a:rPr dirty="0" sz="900" spc="15">
                <a:latin typeface="Calibri"/>
                <a:cs typeface="Calibri"/>
              </a:rPr>
              <a:t> errors</a:t>
            </a:r>
            <a:r>
              <a:rPr dirty="0" sz="900" spc="229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(some</a:t>
            </a:r>
            <a:r>
              <a:rPr dirty="0" sz="900" spc="229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blue</a:t>
            </a:r>
            <a:endParaRPr sz="90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</a:pPr>
            <a:r>
              <a:rPr dirty="0" sz="900" spc="25">
                <a:latin typeface="Calibri"/>
                <a:cs typeface="Calibri"/>
              </a:rPr>
              <a:t>points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get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classified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as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and </a:t>
            </a:r>
            <a:r>
              <a:rPr dirty="0" sz="900">
                <a:latin typeface="Calibri"/>
                <a:cs typeface="Calibri"/>
              </a:rPr>
              <a:t>some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red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get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classified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as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55" y="3133582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768" y="350977"/>
            <a:ext cx="1414272" cy="1219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23034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762221"/>
            <a:ext cx="2319655" cy="109855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38100" marR="30480">
              <a:lnSpc>
                <a:spcPct val="101499"/>
              </a:lnSpc>
              <a:spcBef>
                <a:spcPts val="80"/>
              </a:spcBef>
            </a:pPr>
            <a:r>
              <a:rPr dirty="0" sz="900" spc="10">
                <a:latin typeface="Calibri"/>
                <a:cs typeface="Calibri"/>
              </a:rPr>
              <a:t>We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are</a:t>
            </a:r>
            <a:r>
              <a:rPr dirty="0" sz="900" spc="15">
                <a:latin typeface="Calibri"/>
                <a:cs typeface="Calibri"/>
              </a:rPr>
              <a:t> interested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separating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blue </a:t>
            </a:r>
            <a:r>
              <a:rPr dirty="0" sz="900" spc="25">
                <a:latin typeface="Calibri"/>
                <a:cs typeface="Calibri"/>
              </a:rPr>
              <a:t> points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red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</a:t>
            </a:r>
            <a:endParaRPr sz="900">
              <a:latin typeface="Calibri"/>
              <a:cs typeface="Calibri"/>
            </a:endParaRPr>
          </a:p>
          <a:p>
            <a:pPr algn="just" marL="38100" marR="30480">
              <a:lnSpc>
                <a:spcPct val="106100"/>
              </a:lnSpc>
              <a:spcBef>
                <a:spcPts val="345"/>
              </a:spcBef>
            </a:pPr>
            <a:r>
              <a:rPr dirty="0" sz="900" spc="25">
                <a:latin typeface="Calibri"/>
                <a:cs typeface="Calibri"/>
              </a:rPr>
              <a:t>Suppose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we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use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  </a:t>
            </a:r>
            <a:r>
              <a:rPr dirty="0" sz="900" spc="20">
                <a:latin typeface="Calibri"/>
                <a:cs typeface="Calibri"/>
              </a:rPr>
              <a:t>single  </a:t>
            </a:r>
            <a:r>
              <a:rPr dirty="0" sz="900" spc="30">
                <a:latin typeface="Calibri"/>
                <a:cs typeface="Calibri"/>
              </a:rPr>
              <a:t>sigmoidal  </a:t>
            </a:r>
            <a:r>
              <a:rPr dirty="0" sz="900" spc="15">
                <a:latin typeface="Calibri"/>
                <a:cs typeface="Calibri"/>
              </a:rPr>
              <a:t>neuron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to</a:t>
            </a:r>
            <a:r>
              <a:rPr dirty="0" sz="900" spc="2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approximate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relation  </a:t>
            </a:r>
            <a:r>
              <a:rPr dirty="0" sz="900">
                <a:latin typeface="Calibri"/>
                <a:cs typeface="Calibri"/>
              </a:rPr>
              <a:t>between</a:t>
            </a:r>
            <a:r>
              <a:rPr dirty="0" sz="900" spc="200">
                <a:latin typeface="Calibri"/>
                <a:cs typeface="Calibri"/>
              </a:rPr>
              <a:t> </a:t>
            </a:r>
            <a:r>
              <a:rPr dirty="0" sz="900" spc="130" i="1">
                <a:latin typeface="Calibri"/>
                <a:cs typeface="Calibri"/>
              </a:rPr>
              <a:t>x </a:t>
            </a:r>
            <a:r>
              <a:rPr dirty="0" sz="900" spc="265">
                <a:latin typeface="Calibri"/>
                <a:cs typeface="Calibri"/>
              </a:rPr>
              <a:t>= </a:t>
            </a:r>
            <a:r>
              <a:rPr dirty="0" sz="900" spc="-190">
                <a:latin typeface="Calibri"/>
                <a:cs typeface="Calibri"/>
              </a:rPr>
              <a:t> </a:t>
            </a:r>
            <a:r>
              <a:rPr dirty="0" baseline="6172" sz="1350" spc="-37">
                <a:latin typeface="Calibri"/>
                <a:cs typeface="Calibri"/>
              </a:rPr>
              <a:t>[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1</a:t>
            </a:r>
            <a:r>
              <a:rPr dirty="0" baseline="6172" sz="1350" spc="44" i="1">
                <a:latin typeface="Calibri"/>
                <a:cs typeface="Calibri"/>
              </a:rPr>
              <a:t>,</a:t>
            </a:r>
            <a:r>
              <a:rPr dirty="0" baseline="6172" sz="1350" spc="-75" i="1">
                <a:latin typeface="Calibri"/>
                <a:cs typeface="Calibri"/>
              </a:rPr>
              <a:t> </a:t>
            </a:r>
            <a:r>
              <a:rPr dirty="0" baseline="6172" sz="1350" spc="195" i="1">
                <a:latin typeface="Calibri"/>
                <a:cs typeface="Calibri"/>
              </a:rPr>
              <a:t>x</a:t>
            </a:r>
            <a:r>
              <a:rPr dirty="0" sz="600" spc="105">
                <a:latin typeface="Calibri"/>
                <a:cs typeface="Calibri"/>
              </a:rPr>
              <a:t>2</a:t>
            </a:r>
            <a:r>
              <a:rPr dirty="0" baseline="6172" sz="1350" spc="-37">
                <a:latin typeface="Calibri"/>
                <a:cs typeface="Calibri"/>
              </a:rPr>
              <a:t>]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52">
                <a:latin typeface="Calibri"/>
                <a:cs typeface="Calibri"/>
              </a:rPr>
              <a:t>and</a:t>
            </a:r>
            <a:r>
              <a:rPr dirty="0" baseline="6172" sz="1350">
                <a:latin typeface="Calibri"/>
                <a:cs typeface="Calibri"/>
              </a:rPr>
              <a:t> </a:t>
            </a:r>
            <a:r>
              <a:rPr dirty="0" baseline="6172" sz="1350" spc="-150">
                <a:latin typeface="Calibri"/>
                <a:cs typeface="Calibri"/>
              </a:rPr>
              <a:t> </a:t>
            </a:r>
            <a:r>
              <a:rPr dirty="0" baseline="6172" sz="1350" spc="75" i="1">
                <a:latin typeface="Calibri"/>
                <a:cs typeface="Calibri"/>
              </a:rPr>
              <a:t>y</a:t>
            </a:r>
            <a:endParaRPr baseline="6172" sz="1350">
              <a:latin typeface="Calibri"/>
              <a:cs typeface="Calibri"/>
            </a:endParaRPr>
          </a:p>
          <a:p>
            <a:pPr algn="just" marL="38100" marR="30480">
              <a:lnSpc>
                <a:spcPct val="101499"/>
              </a:lnSpc>
              <a:spcBef>
                <a:spcPts val="300"/>
              </a:spcBef>
            </a:pPr>
            <a:r>
              <a:rPr dirty="0" sz="900" spc="35">
                <a:latin typeface="Calibri"/>
                <a:cs typeface="Calibri"/>
              </a:rPr>
              <a:t>Obviously,</a:t>
            </a:r>
            <a:r>
              <a:rPr dirty="0" sz="900" spc="40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there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will </a:t>
            </a:r>
            <a:r>
              <a:rPr dirty="0" sz="900" spc="10">
                <a:latin typeface="Calibri"/>
                <a:cs typeface="Calibri"/>
              </a:rPr>
              <a:t>be</a:t>
            </a:r>
            <a:r>
              <a:rPr dirty="0" sz="900" spc="15">
                <a:latin typeface="Calibri"/>
                <a:cs typeface="Calibri"/>
              </a:rPr>
              <a:t> errors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(some</a:t>
            </a:r>
            <a:r>
              <a:rPr dirty="0" sz="900" spc="20">
                <a:latin typeface="Calibri"/>
                <a:cs typeface="Calibri"/>
              </a:rPr>
              <a:t> blue </a:t>
            </a:r>
            <a:r>
              <a:rPr dirty="0" sz="900" spc="25">
                <a:latin typeface="Calibri"/>
                <a:cs typeface="Calibri"/>
              </a:rPr>
              <a:t> points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get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classified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as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1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and </a:t>
            </a:r>
            <a:r>
              <a:rPr dirty="0" sz="900">
                <a:latin typeface="Calibri"/>
                <a:cs typeface="Calibri"/>
              </a:rPr>
              <a:t>some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red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151989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620136"/>
            <a:ext cx="63233" cy="63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74770" y="399745"/>
            <a:ext cx="1365504" cy="11704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1823034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64395" y="1709080"/>
            <a:ext cx="2268855" cy="115189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15"/>
              </a:spcBef>
            </a:pPr>
            <a:r>
              <a:rPr dirty="0" sz="900" spc="80">
                <a:latin typeface="Calibri"/>
                <a:cs typeface="Calibri"/>
              </a:rPr>
              <a:t>This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is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what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we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actually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want</a:t>
            </a:r>
            <a:endParaRPr sz="900">
              <a:latin typeface="Calibri"/>
              <a:cs typeface="Calibri"/>
            </a:endParaRPr>
          </a:p>
          <a:p>
            <a:pPr algn="just" marL="12700" marR="5080">
              <a:lnSpc>
                <a:spcPct val="101499"/>
              </a:lnSpc>
              <a:spcBef>
                <a:spcPts val="395"/>
              </a:spcBef>
            </a:pPr>
            <a:r>
              <a:rPr dirty="0" sz="900" spc="75">
                <a:latin typeface="Calibri"/>
                <a:cs typeface="Calibri"/>
              </a:rPr>
              <a:t>The </a:t>
            </a:r>
            <a:r>
              <a:rPr dirty="0" sz="900" spc="35">
                <a:latin typeface="Calibri"/>
                <a:cs typeface="Calibri"/>
              </a:rPr>
              <a:t>illustrative </a:t>
            </a:r>
            <a:r>
              <a:rPr dirty="0" sz="900" spc="15">
                <a:latin typeface="Calibri"/>
                <a:cs typeface="Calibri"/>
              </a:rPr>
              <a:t>proof </a:t>
            </a:r>
            <a:r>
              <a:rPr dirty="0" sz="900" spc="40">
                <a:latin typeface="Calibri"/>
                <a:cs typeface="Calibri"/>
              </a:rPr>
              <a:t>that </a:t>
            </a:r>
            <a:r>
              <a:rPr dirty="0" sz="900" spc="-25">
                <a:latin typeface="Calibri"/>
                <a:cs typeface="Calibri"/>
              </a:rPr>
              <a:t>we </a:t>
            </a:r>
            <a:r>
              <a:rPr dirty="0" sz="900" spc="40">
                <a:latin typeface="Calibri"/>
                <a:cs typeface="Calibri"/>
              </a:rPr>
              <a:t>just </a:t>
            </a:r>
            <a:r>
              <a:rPr dirty="0" sz="900" spc="10">
                <a:latin typeface="Calibri"/>
                <a:cs typeface="Calibri"/>
              </a:rPr>
              <a:t>saw </a:t>
            </a:r>
            <a:r>
              <a:rPr dirty="0" sz="900" spc="25">
                <a:latin typeface="Calibri"/>
                <a:cs typeface="Calibri"/>
              </a:rPr>
              <a:t>tells 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us </a:t>
            </a:r>
            <a:r>
              <a:rPr dirty="0" sz="900" spc="40">
                <a:latin typeface="Calibri"/>
                <a:cs typeface="Calibri"/>
              </a:rPr>
              <a:t>that </a:t>
            </a:r>
            <a:r>
              <a:rPr dirty="0" sz="900" spc="-25">
                <a:latin typeface="Calibri"/>
                <a:cs typeface="Calibri"/>
              </a:rPr>
              <a:t>we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can </a:t>
            </a:r>
            <a:r>
              <a:rPr dirty="0" sz="900" spc="10">
                <a:latin typeface="Calibri"/>
                <a:cs typeface="Calibri"/>
              </a:rPr>
              <a:t>have </a:t>
            </a:r>
            <a:r>
              <a:rPr dirty="0" sz="900" spc="25">
                <a:latin typeface="Calibri"/>
                <a:cs typeface="Calibri"/>
              </a:rPr>
              <a:t>a neural </a:t>
            </a:r>
            <a:r>
              <a:rPr dirty="0" sz="900" spc="15">
                <a:latin typeface="Calibri"/>
                <a:cs typeface="Calibri"/>
              </a:rPr>
              <a:t>network </a:t>
            </a:r>
            <a:r>
              <a:rPr dirty="0" sz="900" spc="40">
                <a:latin typeface="Calibri"/>
                <a:cs typeface="Calibri"/>
              </a:rPr>
              <a:t>with 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two</a:t>
            </a:r>
            <a:r>
              <a:rPr dirty="0" sz="900" spc="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hidden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layers</a:t>
            </a:r>
            <a:r>
              <a:rPr dirty="0" sz="900" spc="25">
                <a:latin typeface="Calibri"/>
                <a:cs typeface="Calibri"/>
              </a:rPr>
              <a:t> which</a:t>
            </a:r>
            <a:r>
              <a:rPr dirty="0" sz="900" spc="30">
                <a:latin typeface="Calibri"/>
                <a:cs typeface="Calibri"/>
              </a:rPr>
              <a:t> can  approximate </a:t>
            </a:r>
            <a:r>
              <a:rPr dirty="0" sz="900" spc="3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above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function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by</a:t>
            </a:r>
            <a:r>
              <a:rPr dirty="0" sz="900" spc="10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sum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of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towers</a:t>
            </a:r>
            <a:endParaRPr sz="900">
              <a:latin typeface="Calibri"/>
              <a:cs typeface="Calibri"/>
            </a:endParaRPr>
          </a:p>
          <a:p>
            <a:pPr algn="just" marL="12700" marR="5080">
              <a:lnSpc>
                <a:spcPct val="101499"/>
              </a:lnSpc>
              <a:spcBef>
                <a:spcPts val="400"/>
              </a:spcBef>
            </a:pPr>
            <a:r>
              <a:rPr dirty="0" sz="900" spc="50">
                <a:latin typeface="Calibri"/>
                <a:cs typeface="Calibri"/>
              </a:rPr>
              <a:t>Which </a:t>
            </a:r>
            <a:r>
              <a:rPr dirty="0" sz="900" spc="15">
                <a:latin typeface="Calibri"/>
                <a:cs typeface="Calibri"/>
              </a:rPr>
              <a:t>means </a:t>
            </a:r>
            <a:r>
              <a:rPr dirty="0" sz="900" spc="-25">
                <a:latin typeface="Calibri"/>
                <a:cs typeface="Calibri"/>
              </a:rPr>
              <a:t>we </a:t>
            </a:r>
            <a:r>
              <a:rPr dirty="0" sz="900" spc="30">
                <a:latin typeface="Calibri"/>
                <a:cs typeface="Calibri"/>
              </a:rPr>
              <a:t>can </a:t>
            </a:r>
            <a:r>
              <a:rPr dirty="0" sz="900" spc="10">
                <a:latin typeface="Calibri"/>
                <a:cs typeface="Calibri"/>
              </a:rPr>
              <a:t>have </a:t>
            </a:r>
            <a:r>
              <a:rPr dirty="0" sz="900" spc="25">
                <a:latin typeface="Calibri"/>
                <a:cs typeface="Calibri"/>
              </a:rPr>
              <a:t>a neural </a:t>
            </a:r>
            <a:r>
              <a:rPr dirty="0" sz="900" spc="15">
                <a:latin typeface="Calibri"/>
                <a:cs typeface="Calibri"/>
              </a:rPr>
              <a:t>network 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which</a:t>
            </a:r>
            <a:r>
              <a:rPr dirty="0" sz="900" spc="175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can</a:t>
            </a:r>
            <a:r>
              <a:rPr dirty="0" sz="900" spc="1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exactly</a:t>
            </a:r>
            <a:r>
              <a:rPr dirty="0" sz="900" spc="18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separate</a:t>
            </a:r>
            <a:r>
              <a:rPr dirty="0" sz="900" spc="17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18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blue</a:t>
            </a:r>
            <a:r>
              <a:rPr dirty="0" sz="900" spc="18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2012810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44583" y="2620136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04393" y="2866151"/>
            <a:ext cx="958215" cy="13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0"/>
              </a:lnSpc>
            </a:pPr>
            <a:r>
              <a:rPr dirty="0" sz="900" spc="15">
                <a:latin typeface="Calibri"/>
                <a:cs typeface="Calibri"/>
              </a:rPr>
              <a:t>get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classified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as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64395" y="2866151"/>
            <a:ext cx="1122045" cy="13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0"/>
              </a:lnSpc>
            </a:pPr>
            <a:r>
              <a:rPr dirty="0" sz="900" spc="20">
                <a:latin typeface="Calibri"/>
                <a:cs typeface="Calibri"/>
              </a:rPr>
              <a:t>from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red</a:t>
            </a:r>
            <a:r>
              <a:rPr dirty="0" sz="900" spc="9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points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-40">
                <a:latin typeface="Calibri"/>
                <a:cs typeface="Calibri"/>
              </a:rPr>
              <a:t>!!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62/62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pc="80"/>
              <a:t>This</a:t>
            </a:r>
            <a:r>
              <a:rPr dirty="0" spc="110"/>
              <a:t> </a:t>
            </a:r>
            <a:r>
              <a:rPr dirty="0" spc="25"/>
              <a:t>brings</a:t>
            </a:r>
            <a:r>
              <a:rPr dirty="0" spc="120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0"/>
              <a:t>to</a:t>
            </a:r>
            <a:r>
              <a:rPr dirty="0" spc="114"/>
              <a:t> </a:t>
            </a:r>
            <a:r>
              <a:rPr dirty="0" spc="15"/>
              <a:t>a</a:t>
            </a:r>
            <a:r>
              <a:rPr dirty="0" spc="120"/>
              <a:t> </a:t>
            </a:r>
            <a:r>
              <a:rPr dirty="0" spc="35"/>
              <a:t>typical</a:t>
            </a:r>
            <a:r>
              <a:rPr dirty="0" spc="120"/>
              <a:t> </a:t>
            </a:r>
            <a:r>
              <a:rPr dirty="0" spc="10"/>
              <a:t>machine</a:t>
            </a:r>
            <a:r>
              <a:rPr dirty="0" spc="114"/>
              <a:t> </a:t>
            </a:r>
            <a:r>
              <a:rPr dirty="0" spc="20"/>
              <a:t>learning</a:t>
            </a:r>
            <a:r>
              <a:rPr dirty="0" spc="120"/>
              <a:t> </a:t>
            </a:r>
            <a:r>
              <a:rPr dirty="0" spc="5"/>
              <a:t>setup</a:t>
            </a:r>
            <a:r>
              <a:rPr dirty="0" spc="120"/>
              <a:t> </a:t>
            </a:r>
            <a:r>
              <a:rPr dirty="0" spc="15"/>
              <a:t>which</a:t>
            </a:r>
            <a:r>
              <a:rPr dirty="0" spc="114"/>
              <a:t> </a:t>
            </a:r>
            <a:r>
              <a:rPr dirty="0" spc="15"/>
              <a:t>has</a:t>
            </a:r>
            <a:r>
              <a:rPr dirty="0" spc="120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10"/>
              <a:t>following </a:t>
            </a:r>
            <a:r>
              <a:rPr dirty="0" spc="-235"/>
              <a:t> </a:t>
            </a:r>
            <a:r>
              <a:rPr dirty="0" spc="5"/>
              <a:t>components...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50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47313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415022"/>
            <a:ext cx="903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110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2384" y="40208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2384" y="49115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697725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612240"/>
            <a:ext cx="4577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y</a:t>
            </a:r>
            <a:r>
              <a:rPr dirty="0" sz="1100" spc="50">
                <a:latin typeface="Calibri"/>
                <a:cs typeface="Calibri"/>
              </a:rPr>
              <a:t>.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6048" y="8546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7159" y="1064996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16250" y="948383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770380">
              <a:lnSpc>
                <a:spcPct val="100000"/>
              </a:lnSpc>
              <a:spcBef>
                <a:spcPts val="585"/>
              </a:spcBef>
              <a:tabLst>
                <a:tab pos="2042160" algn="l"/>
              </a:tabLst>
            </a:pPr>
            <a:r>
              <a:rPr dirty="0" spc="35" i="1"/>
              <a:t>or</a:t>
            </a:r>
            <a:r>
              <a:rPr dirty="0" spc="35" i="1"/>
              <a:t>	</a:t>
            </a:r>
            <a:r>
              <a:rPr dirty="0" spc="-420" i="1"/>
              <a:t>y</a:t>
            </a:r>
            <a:r>
              <a:rPr dirty="0" spc="110">
                <a:latin typeface="Calibri"/>
                <a:cs typeface="Calibri"/>
              </a:rPr>
              <a:t>ˆ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95">
                <a:latin typeface="Calibri"/>
                <a:cs typeface="Calibri"/>
              </a:rPr>
              <a:t>=</a:t>
            </a:r>
            <a:r>
              <a:rPr dirty="0" spc="55">
                <a:latin typeface="Calibri"/>
                <a:cs typeface="Calibri"/>
              </a:rPr>
              <a:t> </a:t>
            </a:r>
            <a:r>
              <a:rPr dirty="0" spc="100" b="1">
                <a:latin typeface="Calibri"/>
                <a:cs typeface="Calibri"/>
              </a:rPr>
              <a:t>w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1770380">
              <a:lnSpc>
                <a:spcPct val="100000"/>
              </a:lnSpc>
              <a:spcBef>
                <a:spcPts val="480"/>
              </a:spcBef>
              <a:tabLst>
                <a:tab pos="2042160" algn="l"/>
              </a:tabLst>
            </a:pPr>
            <a:r>
              <a:rPr dirty="0" spc="35" i="1"/>
              <a:t>or</a:t>
            </a:r>
            <a:r>
              <a:rPr dirty="0" spc="35" i="1"/>
              <a:t>	</a:t>
            </a:r>
            <a:r>
              <a:rPr dirty="0" spc="-420" i="1"/>
              <a:t>y</a:t>
            </a:r>
            <a:r>
              <a:rPr dirty="0" spc="110">
                <a:latin typeface="Calibri"/>
                <a:cs typeface="Calibri"/>
              </a:rPr>
              <a:t>ˆ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95">
                <a:latin typeface="Calibri"/>
                <a:cs typeface="Calibri"/>
              </a:rPr>
              <a:t>=</a:t>
            </a:r>
            <a:r>
              <a:rPr dirty="0" spc="55">
                <a:latin typeface="Calibri"/>
                <a:cs typeface="Calibri"/>
              </a:rPr>
              <a:t> </a:t>
            </a:r>
            <a:r>
              <a:rPr dirty="0" spc="155" b="1">
                <a:latin typeface="Calibri"/>
                <a:cs typeface="Calibri"/>
              </a:rPr>
              <a:t>x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225" b="1">
                <a:latin typeface="Calibri"/>
                <a:cs typeface="Calibri"/>
              </a:rPr>
              <a:t>Wx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930"/>
              </a:spcBef>
            </a:pPr>
            <a:r>
              <a:rPr dirty="0">
                <a:latin typeface="Calibri"/>
                <a:cs typeface="Calibri"/>
              </a:rPr>
              <a:t>or</a:t>
            </a:r>
            <a:r>
              <a:rPr dirty="0" spc="100">
                <a:latin typeface="Calibri"/>
                <a:cs typeface="Calibri"/>
              </a:rPr>
              <a:t> </a:t>
            </a:r>
            <a:r>
              <a:rPr dirty="0" spc="35">
                <a:latin typeface="Calibri"/>
                <a:cs typeface="Calibri"/>
              </a:rPr>
              <a:t>just</a:t>
            </a:r>
            <a:r>
              <a:rPr dirty="0" spc="10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about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any</a:t>
            </a:r>
            <a:r>
              <a:rPr dirty="0" spc="10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function</a:t>
            </a:r>
          </a:p>
          <a:p>
            <a:pPr marL="25400" marR="17780">
              <a:lnSpc>
                <a:spcPct val="102600"/>
              </a:lnSpc>
              <a:spcBef>
                <a:spcPts val="195"/>
              </a:spcBef>
            </a:pPr>
            <a:r>
              <a:rPr dirty="0" spc="90" b="1">
                <a:latin typeface="Calibri"/>
                <a:cs typeface="Calibri"/>
              </a:rPr>
              <a:t>Parameters:</a:t>
            </a:r>
            <a:r>
              <a:rPr dirty="0" spc="95" b="1">
                <a:latin typeface="Calibri"/>
                <a:cs typeface="Calibri"/>
              </a:rPr>
              <a:t> </a:t>
            </a:r>
            <a:r>
              <a:rPr dirty="0" spc="70">
                <a:latin typeface="Calibri"/>
                <a:cs typeface="Calibri"/>
              </a:rPr>
              <a:t>In </a:t>
            </a:r>
            <a:r>
              <a:rPr dirty="0" spc="35">
                <a:latin typeface="Calibri"/>
                <a:cs typeface="Calibri"/>
              </a:rPr>
              <a:t>all </a:t>
            </a:r>
            <a:r>
              <a:rPr dirty="0" spc="5">
                <a:latin typeface="Calibri"/>
                <a:cs typeface="Calibri"/>
              </a:rPr>
              <a:t>the </a:t>
            </a:r>
            <a:r>
              <a:rPr dirty="0" spc="-5">
                <a:latin typeface="Calibri"/>
                <a:cs typeface="Calibri"/>
              </a:rPr>
              <a:t>above </a:t>
            </a:r>
            <a:r>
              <a:rPr dirty="0">
                <a:latin typeface="Calibri"/>
                <a:cs typeface="Calibri"/>
              </a:rPr>
              <a:t>cases, </a:t>
            </a:r>
            <a:r>
              <a:rPr dirty="0" spc="-10" i="1"/>
              <a:t>w </a:t>
            </a:r>
            <a:r>
              <a:rPr dirty="0" spc="20">
                <a:latin typeface="Calibri"/>
                <a:cs typeface="Calibri"/>
              </a:rPr>
              <a:t>is </a:t>
            </a:r>
            <a:r>
              <a:rPr dirty="0" spc="15">
                <a:latin typeface="Calibri"/>
                <a:cs typeface="Calibri"/>
              </a:rPr>
              <a:t>a </a:t>
            </a:r>
            <a:r>
              <a:rPr dirty="0" spc="10">
                <a:latin typeface="Calibri"/>
                <a:cs typeface="Calibri"/>
              </a:rPr>
              <a:t>parameter </a:t>
            </a:r>
            <a:r>
              <a:rPr dirty="0" spc="15">
                <a:latin typeface="Calibri"/>
                <a:cs typeface="Calibri"/>
              </a:rPr>
              <a:t>which </a:t>
            </a:r>
            <a:r>
              <a:rPr dirty="0" spc="-15">
                <a:latin typeface="Calibri"/>
                <a:cs typeface="Calibri"/>
              </a:rPr>
              <a:t>needs </a:t>
            </a:r>
            <a:r>
              <a:rPr dirty="0" spc="10">
                <a:latin typeface="Calibri"/>
                <a:cs typeface="Calibri"/>
              </a:rPr>
              <a:t>to </a:t>
            </a:r>
            <a:r>
              <a:rPr dirty="0" spc="-5">
                <a:latin typeface="Calibri"/>
                <a:cs typeface="Calibri"/>
              </a:rPr>
              <a:t>be </a:t>
            </a:r>
            <a:r>
              <a:rPr dirty="0" spc="5">
                <a:latin typeface="Calibri"/>
                <a:cs typeface="Calibri"/>
              </a:rPr>
              <a:t>learned </a:t>
            </a:r>
            <a:r>
              <a:rPr dirty="0" spc="-235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from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data</a:t>
            </a:r>
          </a:p>
          <a:p>
            <a:pPr marL="25400" marR="17780">
              <a:lnSpc>
                <a:spcPct val="102600"/>
              </a:lnSpc>
              <a:spcBef>
                <a:spcPts val="200"/>
              </a:spcBef>
            </a:pPr>
            <a:r>
              <a:rPr dirty="0" spc="110" b="1">
                <a:latin typeface="Calibri"/>
                <a:cs typeface="Calibri"/>
              </a:rPr>
              <a:t>Learning</a:t>
            </a:r>
            <a:r>
              <a:rPr dirty="0" spc="114" b="1">
                <a:latin typeface="Calibri"/>
                <a:cs typeface="Calibri"/>
              </a:rPr>
              <a:t> </a:t>
            </a:r>
            <a:r>
              <a:rPr dirty="0" spc="85" b="1">
                <a:latin typeface="Calibri"/>
                <a:cs typeface="Calibri"/>
              </a:rPr>
              <a:t>algorithm:</a:t>
            </a:r>
            <a:r>
              <a:rPr dirty="0" spc="90" b="1">
                <a:latin typeface="Calibri"/>
                <a:cs typeface="Calibri"/>
              </a:rPr>
              <a:t> </a:t>
            </a:r>
            <a:r>
              <a:rPr dirty="0" spc="100">
                <a:latin typeface="Calibri"/>
                <a:cs typeface="Calibri"/>
              </a:rPr>
              <a:t>An </a:t>
            </a:r>
            <a:r>
              <a:rPr dirty="0" spc="25">
                <a:latin typeface="Calibri"/>
                <a:cs typeface="Calibri"/>
              </a:rPr>
              <a:t>algorithm</a:t>
            </a:r>
            <a:r>
              <a:rPr dirty="0" spc="3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learning</a:t>
            </a:r>
            <a:r>
              <a:rPr dirty="0" spc="25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</a:t>
            </a:r>
            <a:r>
              <a:rPr dirty="0" spc="10">
                <a:latin typeface="Calibri"/>
                <a:cs typeface="Calibri"/>
              </a:rPr>
              <a:t> parameters</a:t>
            </a:r>
            <a:r>
              <a:rPr dirty="0" spc="15">
                <a:latin typeface="Calibri"/>
                <a:cs typeface="Calibri"/>
              </a:rPr>
              <a:t> </a:t>
            </a:r>
            <a:r>
              <a:rPr dirty="0" spc="65">
                <a:latin typeface="Calibri"/>
                <a:cs typeface="Calibri"/>
              </a:rPr>
              <a:t>(</a:t>
            </a:r>
            <a:r>
              <a:rPr dirty="0" spc="65" i="1"/>
              <a:t>w</a:t>
            </a:r>
            <a:r>
              <a:rPr dirty="0" spc="65">
                <a:latin typeface="Calibri"/>
                <a:cs typeface="Calibri"/>
              </a:rPr>
              <a:t>) </a:t>
            </a:r>
            <a:r>
              <a:rPr dirty="0" spc="-20">
                <a:latin typeface="Calibri"/>
                <a:cs typeface="Calibri"/>
              </a:rPr>
              <a:t>of</a:t>
            </a:r>
            <a:r>
              <a:rPr dirty="0" spc="-15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 </a:t>
            </a:r>
            <a:r>
              <a:rPr dirty="0" spc="-240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model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(for</a:t>
            </a:r>
            <a:r>
              <a:rPr dirty="0" spc="120">
                <a:latin typeface="Calibri"/>
                <a:cs typeface="Calibri"/>
              </a:rPr>
              <a:t> </a:t>
            </a:r>
            <a:r>
              <a:rPr dirty="0" spc="15">
                <a:latin typeface="Calibri"/>
                <a:cs typeface="Calibri"/>
              </a:rPr>
              <a:t>example,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10">
                <a:latin typeface="Calibri"/>
                <a:cs typeface="Calibri"/>
              </a:rPr>
              <a:t>perceptron</a:t>
            </a:r>
            <a:r>
              <a:rPr dirty="0" spc="120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learning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algorithm,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15">
                <a:latin typeface="Calibri"/>
                <a:cs typeface="Calibri"/>
              </a:rPr>
              <a:t>gradient</a:t>
            </a:r>
            <a:r>
              <a:rPr dirty="0" spc="12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descent,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etc.)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040267"/>
            <a:ext cx="63233" cy="6323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409558"/>
            <a:ext cx="63233" cy="63233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3121469"/>
            <a:ext cx="5760085" cy="118745"/>
            <a:chOff x="0" y="3121469"/>
            <a:chExt cx="5760085" cy="118745"/>
          </a:xfrm>
        </p:grpSpPr>
        <p:sp>
          <p:nvSpPr>
            <p:cNvPr id="17" name="object 1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80" y="-38"/>
                  </a:moveTo>
                  <a:lnTo>
                    <a:pt x="76" y="-38"/>
                  </a:lnTo>
                  <a:lnTo>
                    <a:pt x="76" y="118452"/>
                  </a:lnTo>
                  <a:lnTo>
                    <a:pt x="2880080" y="118452"/>
                  </a:lnTo>
                  <a:lnTo>
                    <a:pt x="2880080" y="-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0080" y="3121469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pc="80"/>
              <a:t>This</a:t>
            </a:r>
            <a:r>
              <a:rPr dirty="0" spc="110"/>
              <a:t> </a:t>
            </a:r>
            <a:r>
              <a:rPr dirty="0" spc="25"/>
              <a:t>brings</a:t>
            </a:r>
            <a:r>
              <a:rPr dirty="0" spc="120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0"/>
              <a:t>to</a:t>
            </a:r>
            <a:r>
              <a:rPr dirty="0" spc="114"/>
              <a:t> </a:t>
            </a:r>
            <a:r>
              <a:rPr dirty="0" spc="15"/>
              <a:t>a</a:t>
            </a:r>
            <a:r>
              <a:rPr dirty="0" spc="120"/>
              <a:t> </a:t>
            </a:r>
            <a:r>
              <a:rPr dirty="0" spc="35"/>
              <a:t>typical</a:t>
            </a:r>
            <a:r>
              <a:rPr dirty="0" spc="120"/>
              <a:t> </a:t>
            </a:r>
            <a:r>
              <a:rPr dirty="0" spc="10"/>
              <a:t>machine</a:t>
            </a:r>
            <a:r>
              <a:rPr dirty="0" spc="114"/>
              <a:t> </a:t>
            </a:r>
            <a:r>
              <a:rPr dirty="0" spc="20"/>
              <a:t>learning</a:t>
            </a:r>
            <a:r>
              <a:rPr dirty="0" spc="120"/>
              <a:t> </a:t>
            </a:r>
            <a:r>
              <a:rPr dirty="0" spc="5"/>
              <a:t>setup</a:t>
            </a:r>
            <a:r>
              <a:rPr dirty="0" spc="120"/>
              <a:t> </a:t>
            </a:r>
            <a:r>
              <a:rPr dirty="0" spc="15"/>
              <a:t>which</a:t>
            </a:r>
            <a:r>
              <a:rPr dirty="0" spc="114"/>
              <a:t> </a:t>
            </a:r>
            <a:r>
              <a:rPr dirty="0" spc="15"/>
              <a:t>has</a:t>
            </a:r>
            <a:r>
              <a:rPr dirty="0" spc="120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10"/>
              <a:t>following </a:t>
            </a:r>
            <a:r>
              <a:rPr dirty="0" spc="-235"/>
              <a:t> </a:t>
            </a:r>
            <a:r>
              <a:rPr dirty="0" spc="5"/>
              <a:t>components...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50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47313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415022"/>
            <a:ext cx="903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110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2384" y="40208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2384" y="49115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697725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612240"/>
            <a:ext cx="4577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y</a:t>
            </a:r>
            <a:r>
              <a:rPr dirty="0" sz="1100" spc="50">
                <a:latin typeface="Calibri"/>
                <a:cs typeface="Calibri"/>
              </a:rPr>
              <a:t>.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6048" y="8546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7159" y="1064996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16250" y="948383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770380">
              <a:lnSpc>
                <a:spcPct val="100000"/>
              </a:lnSpc>
              <a:spcBef>
                <a:spcPts val="585"/>
              </a:spcBef>
              <a:tabLst>
                <a:tab pos="2042160" algn="l"/>
              </a:tabLst>
            </a:pPr>
            <a:r>
              <a:rPr dirty="0" spc="35" i="1"/>
              <a:t>or</a:t>
            </a:r>
            <a:r>
              <a:rPr dirty="0" spc="35" i="1"/>
              <a:t>	</a:t>
            </a:r>
            <a:r>
              <a:rPr dirty="0" spc="-420" i="1"/>
              <a:t>y</a:t>
            </a:r>
            <a:r>
              <a:rPr dirty="0" spc="110">
                <a:latin typeface="Calibri"/>
                <a:cs typeface="Calibri"/>
              </a:rPr>
              <a:t>ˆ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95">
                <a:latin typeface="Calibri"/>
                <a:cs typeface="Calibri"/>
              </a:rPr>
              <a:t>=</a:t>
            </a:r>
            <a:r>
              <a:rPr dirty="0" spc="55">
                <a:latin typeface="Calibri"/>
                <a:cs typeface="Calibri"/>
              </a:rPr>
              <a:t> </a:t>
            </a:r>
            <a:r>
              <a:rPr dirty="0" spc="100" b="1">
                <a:latin typeface="Calibri"/>
                <a:cs typeface="Calibri"/>
              </a:rPr>
              <a:t>w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1770380">
              <a:lnSpc>
                <a:spcPct val="100000"/>
              </a:lnSpc>
              <a:spcBef>
                <a:spcPts val="480"/>
              </a:spcBef>
              <a:tabLst>
                <a:tab pos="2042160" algn="l"/>
              </a:tabLst>
            </a:pPr>
            <a:r>
              <a:rPr dirty="0" spc="35" i="1"/>
              <a:t>or</a:t>
            </a:r>
            <a:r>
              <a:rPr dirty="0" spc="35" i="1"/>
              <a:t>	</a:t>
            </a:r>
            <a:r>
              <a:rPr dirty="0" spc="-420" i="1"/>
              <a:t>y</a:t>
            </a:r>
            <a:r>
              <a:rPr dirty="0" spc="110">
                <a:latin typeface="Calibri"/>
                <a:cs typeface="Calibri"/>
              </a:rPr>
              <a:t>ˆ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95">
                <a:latin typeface="Calibri"/>
                <a:cs typeface="Calibri"/>
              </a:rPr>
              <a:t>=</a:t>
            </a:r>
            <a:r>
              <a:rPr dirty="0" spc="55">
                <a:latin typeface="Calibri"/>
                <a:cs typeface="Calibri"/>
              </a:rPr>
              <a:t> </a:t>
            </a:r>
            <a:r>
              <a:rPr dirty="0" spc="155" b="1">
                <a:latin typeface="Calibri"/>
                <a:cs typeface="Calibri"/>
              </a:rPr>
              <a:t>x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225" b="1">
                <a:latin typeface="Calibri"/>
                <a:cs typeface="Calibri"/>
              </a:rPr>
              <a:t>Wx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930"/>
              </a:spcBef>
            </a:pPr>
            <a:r>
              <a:rPr dirty="0">
                <a:latin typeface="Calibri"/>
                <a:cs typeface="Calibri"/>
              </a:rPr>
              <a:t>or</a:t>
            </a:r>
            <a:r>
              <a:rPr dirty="0" spc="100">
                <a:latin typeface="Calibri"/>
                <a:cs typeface="Calibri"/>
              </a:rPr>
              <a:t> </a:t>
            </a:r>
            <a:r>
              <a:rPr dirty="0" spc="35">
                <a:latin typeface="Calibri"/>
                <a:cs typeface="Calibri"/>
              </a:rPr>
              <a:t>just</a:t>
            </a:r>
            <a:r>
              <a:rPr dirty="0" spc="10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about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any</a:t>
            </a:r>
            <a:r>
              <a:rPr dirty="0" spc="10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function</a:t>
            </a:r>
          </a:p>
          <a:p>
            <a:pPr marL="25400" marR="17780">
              <a:lnSpc>
                <a:spcPct val="102600"/>
              </a:lnSpc>
              <a:spcBef>
                <a:spcPts val="195"/>
              </a:spcBef>
            </a:pPr>
            <a:r>
              <a:rPr dirty="0" spc="90" b="1">
                <a:latin typeface="Calibri"/>
                <a:cs typeface="Calibri"/>
              </a:rPr>
              <a:t>Parameters:</a:t>
            </a:r>
            <a:r>
              <a:rPr dirty="0" spc="95" b="1">
                <a:latin typeface="Calibri"/>
                <a:cs typeface="Calibri"/>
              </a:rPr>
              <a:t> </a:t>
            </a:r>
            <a:r>
              <a:rPr dirty="0" spc="70">
                <a:latin typeface="Calibri"/>
                <a:cs typeface="Calibri"/>
              </a:rPr>
              <a:t>In </a:t>
            </a:r>
            <a:r>
              <a:rPr dirty="0" spc="35">
                <a:latin typeface="Calibri"/>
                <a:cs typeface="Calibri"/>
              </a:rPr>
              <a:t>all </a:t>
            </a:r>
            <a:r>
              <a:rPr dirty="0" spc="5">
                <a:latin typeface="Calibri"/>
                <a:cs typeface="Calibri"/>
              </a:rPr>
              <a:t>the </a:t>
            </a:r>
            <a:r>
              <a:rPr dirty="0" spc="-5">
                <a:latin typeface="Calibri"/>
                <a:cs typeface="Calibri"/>
              </a:rPr>
              <a:t>above </a:t>
            </a:r>
            <a:r>
              <a:rPr dirty="0">
                <a:latin typeface="Calibri"/>
                <a:cs typeface="Calibri"/>
              </a:rPr>
              <a:t>cases, </a:t>
            </a:r>
            <a:r>
              <a:rPr dirty="0" spc="-10" i="1"/>
              <a:t>w </a:t>
            </a:r>
            <a:r>
              <a:rPr dirty="0" spc="20">
                <a:latin typeface="Calibri"/>
                <a:cs typeface="Calibri"/>
              </a:rPr>
              <a:t>is </a:t>
            </a:r>
            <a:r>
              <a:rPr dirty="0" spc="15">
                <a:latin typeface="Calibri"/>
                <a:cs typeface="Calibri"/>
              </a:rPr>
              <a:t>a </a:t>
            </a:r>
            <a:r>
              <a:rPr dirty="0" spc="10">
                <a:latin typeface="Calibri"/>
                <a:cs typeface="Calibri"/>
              </a:rPr>
              <a:t>parameter </a:t>
            </a:r>
            <a:r>
              <a:rPr dirty="0" spc="15">
                <a:latin typeface="Calibri"/>
                <a:cs typeface="Calibri"/>
              </a:rPr>
              <a:t>which </a:t>
            </a:r>
            <a:r>
              <a:rPr dirty="0" spc="-15">
                <a:latin typeface="Calibri"/>
                <a:cs typeface="Calibri"/>
              </a:rPr>
              <a:t>needs </a:t>
            </a:r>
            <a:r>
              <a:rPr dirty="0" spc="10">
                <a:latin typeface="Calibri"/>
                <a:cs typeface="Calibri"/>
              </a:rPr>
              <a:t>to </a:t>
            </a:r>
            <a:r>
              <a:rPr dirty="0" spc="-5">
                <a:latin typeface="Calibri"/>
                <a:cs typeface="Calibri"/>
              </a:rPr>
              <a:t>be </a:t>
            </a:r>
            <a:r>
              <a:rPr dirty="0" spc="5">
                <a:latin typeface="Calibri"/>
                <a:cs typeface="Calibri"/>
              </a:rPr>
              <a:t>learned </a:t>
            </a:r>
            <a:r>
              <a:rPr dirty="0" spc="-235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from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data</a:t>
            </a:r>
          </a:p>
          <a:p>
            <a:pPr marL="25400" marR="17780">
              <a:lnSpc>
                <a:spcPct val="110100"/>
              </a:lnSpc>
              <a:spcBef>
                <a:spcPts val="100"/>
              </a:spcBef>
            </a:pPr>
            <a:r>
              <a:rPr dirty="0" spc="110" b="1">
                <a:latin typeface="Calibri"/>
                <a:cs typeface="Calibri"/>
              </a:rPr>
              <a:t>Learning</a:t>
            </a:r>
            <a:r>
              <a:rPr dirty="0" spc="114" b="1">
                <a:latin typeface="Calibri"/>
                <a:cs typeface="Calibri"/>
              </a:rPr>
              <a:t> </a:t>
            </a:r>
            <a:r>
              <a:rPr dirty="0" spc="85" b="1">
                <a:latin typeface="Calibri"/>
                <a:cs typeface="Calibri"/>
              </a:rPr>
              <a:t>algorithm:</a:t>
            </a:r>
            <a:r>
              <a:rPr dirty="0" spc="90" b="1">
                <a:latin typeface="Calibri"/>
                <a:cs typeface="Calibri"/>
              </a:rPr>
              <a:t> </a:t>
            </a:r>
            <a:r>
              <a:rPr dirty="0" spc="100">
                <a:latin typeface="Calibri"/>
                <a:cs typeface="Calibri"/>
              </a:rPr>
              <a:t>An </a:t>
            </a:r>
            <a:r>
              <a:rPr dirty="0" spc="25">
                <a:latin typeface="Calibri"/>
                <a:cs typeface="Calibri"/>
              </a:rPr>
              <a:t>algorithm</a:t>
            </a:r>
            <a:r>
              <a:rPr dirty="0" spc="3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learning</a:t>
            </a:r>
            <a:r>
              <a:rPr dirty="0" spc="25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</a:t>
            </a:r>
            <a:r>
              <a:rPr dirty="0" spc="10">
                <a:latin typeface="Calibri"/>
                <a:cs typeface="Calibri"/>
              </a:rPr>
              <a:t> parameters</a:t>
            </a:r>
            <a:r>
              <a:rPr dirty="0" spc="15">
                <a:latin typeface="Calibri"/>
                <a:cs typeface="Calibri"/>
              </a:rPr>
              <a:t> </a:t>
            </a:r>
            <a:r>
              <a:rPr dirty="0" spc="65">
                <a:latin typeface="Calibri"/>
                <a:cs typeface="Calibri"/>
              </a:rPr>
              <a:t>(</a:t>
            </a:r>
            <a:r>
              <a:rPr dirty="0" spc="65" i="1"/>
              <a:t>w</a:t>
            </a:r>
            <a:r>
              <a:rPr dirty="0" spc="65">
                <a:latin typeface="Calibri"/>
                <a:cs typeface="Calibri"/>
              </a:rPr>
              <a:t>) </a:t>
            </a:r>
            <a:r>
              <a:rPr dirty="0" spc="-20">
                <a:latin typeface="Calibri"/>
                <a:cs typeface="Calibri"/>
              </a:rPr>
              <a:t>of</a:t>
            </a:r>
            <a:r>
              <a:rPr dirty="0" spc="-15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 </a:t>
            </a:r>
            <a:r>
              <a:rPr dirty="0" spc="-240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model</a:t>
            </a:r>
            <a:r>
              <a:rPr dirty="0" spc="10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(for </a:t>
            </a:r>
            <a:r>
              <a:rPr dirty="0" spc="15">
                <a:latin typeface="Calibri"/>
                <a:cs typeface="Calibri"/>
              </a:rPr>
              <a:t>example,</a:t>
            </a:r>
            <a:r>
              <a:rPr dirty="0" spc="20">
                <a:latin typeface="Calibri"/>
                <a:cs typeface="Calibri"/>
              </a:rPr>
              <a:t> </a:t>
            </a:r>
            <a:r>
              <a:rPr dirty="0" spc="10">
                <a:latin typeface="Calibri"/>
                <a:cs typeface="Calibri"/>
              </a:rPr>
              <a:t>perceptron</a:t>
            </a:r>
            <a:r>
              <a:rPr dirty="0" spc="1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learning </a:t>
            </a:r>
            <a:r>
              <a:rPr dirty="0" spc="25">
                <a:latin typeface="Calibri"/>
                <a:cs typeface="Calibri"/>
              </a:rPr>
              <a:t>algorithm, </a:t>
            </a:r>
            <a:r>
              <a:rPr dirty="0" spc="15">
                <a:latin typeface="Calibri"/>
                <a:cs typeface="Calibri"/>
              </a:rPr>
              <a:t>gradient</a:t>
            </a:r>
            <a:r>
              <a:rPr dirty="0" spc="2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descent,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etc.) </a:t>
            </a:r>
            <a:r>
              <a:rPr dirty="0" spc="30">
                <a:latin typeface="Calibri"/>
                <a:cs typeface="Calibri"/>
              </a:rPr>
              <a:t> </a:t>
            </a:r>
            <a:r>
              <a:rPr dirty="0" spc="114" b="1">
                <a:latin typeface="Calibri"/>
                <a:cs typeface="Calibri"/>
              </a:rPr>
              <a:t>Objective/Loss/Error</a:t>
            </a:r>
            <a:r>
              <a:rPr dirty="0" spc="30" b="1">
                <a:latin typeface="Calibri"/>
                <a:cs typeface="Calibri"/>
              </a:rPr>
              <a:t> </a:t>
            </a:r>
            <a:r>
              <a:rPr dirty="0" spc="75" b="1">
                <a:latin typeface="Calibri"/>
                <a:cs typeface="Calibri"/>
              </a:rPr>
              <a:t>function:</a:t>
            </a:r>
            <a:r>
              <a:rPr dirty="0" spc="185" b="1">
                <a:latin typeface="Calibri"/>
                <a:cs typeface="Calibri"/>
              </a:rPr>
              <a:t> </a:t>
            </a:r>
            <a:r>
              <a:rPr dirty="0" spc="60">
                <a:latin typeface="Calibri"/>
                <a:cs typeface="Calibri"/>
              </a:rPr>
              <a:t>To</a:t>
            </a:r>
            <a:r>
              <a:rPr dirty="0" spc="-5">
                <a:latin typeface="Calibri"/>
                <a:cs typeface="Calibri"/>
              </a:rPr>
              <a:t> </a:t>
            </a:r>
            <a:r>
              <a:rPr dirty="0" spc="10">
                <a:latin typeface="Calibri"/>
                <a:cs typeface="Calibri"/>
              </a:rPr>
              <a:t>guide</a:t>
            </a:r>
            <a:r>
              <a:rPr dirty="0" spc="-5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</a:t>
            </a:r>
            <a:r>
              <a:rPr dirty="0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learning</a:t>
            </a:r>
            <a:r>
              <a:rPr dirty="0" spc="-5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algorithm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040267"/>
            <a:ext cx="63233" cy="6323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409558"/>
            <a:ext cx="63233" cy="632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778848"/>
            <a:ext cx="63233" cy="63233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0" y="3121418"/>
            <a:ext cx="5760085" cy="118745"/>
            <a:chOff x="0" y="3121418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-88"/>
                  </a:moveTo>
                  <a:lnTo>
                    <a:pt x="25" y="-88"/>
                  </a:lnTo>
                  <a:lnTo>
                    <a:pt x="25" y="118402"/>
                  </a:lnTo>
                  <a:lnTo>
                    <a:pt x="2880029" y="118402"/>
                  </a:lnTo>
                  <a:lnTo>
                    <a:pt x="2880029" y="-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29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09193" y="728395"/>
            <a:ext cx="5193030" cy="1436370"/>
            <a:chOff x="309193" y="728395"/>
            <a:chExt cx="5193030" cy="1436370"/>
          </a:xfrm>
        </p:grpSpPr>
        <p:sp>
          <p:nvSpPr>
            <p:cNvPr id="23" name="object 23"/>
            <p:cNvSpPr/>
            <p:nvPr/>
          </p:nvSpPr>
          <p:spPr>
            <a:xfrm>
              <a:off x="309193" y="728395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71" y="186558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4" y="902296"/>
              <a:ext cx="5141670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994" y="2062911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794" y="2050211"/>
              <a:ext cx="5090807" cy="114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865" y="772629"/>
              <a:ext cx="50736" cy="129028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09193" y="946567"/>
              <a:ext cx="5142230" cy="1167765"/>
            </a:xfrm>
            <a:custGeom>
              <a:avLst/>
              <a:gdLst/>
              <a:ahLst/>
              <a:cxnLst/>
              <a:rect l="l" t="t" r="r" b="b"/>
              <a:pathLst>
                <a:path w="5142230" h="1167764">
                  <a:moveTo>
                    <a:pt x="5141671" y="0"/>
                  </a:moveTo>
                  <a:lnTo>
                    <a:pt x="0" y="0"/>
                  </a:lnTo>
                  <a:lnTo>
                    <a:pt x="0" y="1116343"/>
                  </a:lnTo>
                  <a:lnTo>
                    <a:pt x="4008" y="1136068"/>
                  </a:lnTo>
                  <a:lnTo>
                    <a:pt x="14922" y="1152221"/>
                  </a:lnTo>
                  <a:lnTo>
                    <a:pt x="31075" y="1163135"/>
                  </a:lnTo>
                  <a:lnTo>
                    <a:pt x="50800" y="1167144"/>
                  </a:lnTo>
                  <a:lnTo>
                    <a:pt x="5090871" y="1167144"/>
                  </a:lnTo>
                  <a:lnTo>
                    <a:pt x="5110596" y="1163135"/>
                  </a:lnTo>
                  <a:lnTo>
                    <a:pt x="5126749" y="1152221"/>
                  </a:lnTo>
                  <a:lnTo>
                    <a:pt x="5137663" y="1136068"/>
                  </a:lnTo>
                  <a:lnTo>
                    <a:pt x="5141671" y="1116343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50865" y="810714"/>
              <a:ext cx="0" cy="1271270"/>
            </a:xfrm>
            <a:custGeom>
              <a:avLst/>
              <a:gdLst/>
              <a:ahLst/>
              <a:cxnLst/>
              <a:rect l="l" t="t" r="r" b="b"/>
              <a:pathLst>
                <a:path w="0" h="1271270">
                  <a:moveTo>
                    <a:pt x="0" y="127124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450865" y="79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450865" y="78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50865" y="77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002334"/>
              <a:ext cx="63233" cy="632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212367"/>
              <a:ext cx="63233" cy="6323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21894" y="672335"/>
            <a:ext cx="5142230" cy="818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0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ahead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295"/>
              </a:spcBef>
            </a:pPr>
            <a:r>
              <a:rPr dirty="0" sz="1100" spc="45">
                <a:latin typeface="Calibri"/>
                <a:cs typeface="Calibri"/>
              </a:rPr>
              <a:t>Enough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functions!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arbitrary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form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Microsoft Sans Serif"/>
                <a:cs typeface="Microsoft Sans Serif"/>
              </a:rPr>
              <a:t>R</a:t>
            </a:r>
            <a:r>
              <a:rPr dirty="0" baseline="27777" sz="1200" spc="60">
                <a:latin typeface="Calibri"/>
                <a:cs typeface="Calibri"/>
              </a:rPr>
              <a:t>n</a:t>
            </a:r>
            <a:r>
              <a:rPr dirty="0" baseline="27777" sz="1200" spc="3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(instead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5"/>
              </a:spcBef>
            </a:pP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0">
                <a:latin typeface="Lucida Sans Unicode"/>
                <a:cs typeface="Lucida Sans Unicode"/>
              </a:rPr>
              <a:t>}</a:t>
            </a:r>
            <a:r>
              <a:rPr dirty="0" baseline="27777" sz="1200" spc="209">
                <a:latin typeface="Calibri"/>
                <a:cs typeface="Calibri"/>
              </a:rPr>
              <a:t>n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Microsoft Sans Serif"/>
                <a:cs typeface="Microsoft Sans Serif"/>
              </a:rPr>
              <a:t>R</a:t>
            </a:r>
            <a:r>
              <a:rPr dirty="0" sz="1100" spc="70">
                <a:latin typeface="Microsoft Sans Serif"/>
                <a:cs typeface="Microsoft Sans Serif"/>
              </a:rPr>
              <a:t> </a:t>
            </a:r>
            <a:r>
              <a:rPr dirty="0" sz="1100" spc="25">
                <a:latin typeface="Calibri"/>
                <a:cs typeface="Calibri"/>
              </a:rPr>
              <a:t>(instead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3121443"/>
            <a:ext cx="5760085" cy="118745"/>
            <a:chOff x="0" y="3121443"/>
            <a:chExt cx="5760085" cy="118745"/>
          </a:xfrm>
        </p:grpSpPr>
        <p:sp>
          <p:nvSpPr>
            <p:cNvPr id="37" name="object 3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78" y="-63"/>
                  </a:moveTo>
                  <a:lnTo>
                    <a:pt x="-25" y="-63"/>
                  </a:lnTo>
                  <a:lnTo>
                    <a:pt x="-25" y="118427"/>
                  </a:lnTo>
                  <a:lnTo>
                    <a:pt x="2879978" y="118427"/>
                  </a:lnTo>
                  <a:lnTo>
                    <a:pt x="2879978" y="-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79979" y="312144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975279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pc="80"/>
              <a:t>This</a:t>
            </a:r>
            <a:r>
              <a:rPr dirty="0" spc="110"/>
              <a:t> </a:t>
            </a:r>
            <a:r>
              <a:rPr dirty="0" spc="25"/>
              <a:t>brings</a:t>
            </a:r>
            <a:r>
              <a:rPr dirty="0" spc="120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0"/>
              <a:t>to</a:t>
            </a:r>
            <a:r>
              <a:rPr dirty="0" spc="114"/>
              <a:t> </a:t>
            </a:r>
            <a:r>
              <a:rPr dirty="0" spc="15"/>
              <a:t>a</a:t>
            </a:r>
            <a:r>
              <a:rPr dirty="0" spc="120"/>
              <a:t> </a:t>
            </a:r>
            <a:r>
              <a:rPr dirty="0" spc="35"/>
              <a:t>typical</a:t>
            </a:r>
            <a:r>
              <a:rPr dirty="0" spc="120"/>
              <a:t> </a:t>
            </a:r>
            <a:r>
              <a:rPr dirty="0" spc="10"/>
              <a:t>machine</a:t>
            </a:r>
            <a:r>
              <a:rPr dirty="0" spc="114"/>
              <a:t> </a:t>
            </a:r>
            <a:r>
              <a:rPr dirty="0" spc="20"/>
              <a:t>learning</a:t>
            </a:r>
            <a:r>
              <a:rPr dirty="0" spc="120"/>
              <a:t> </a:t>
            </a:r>
            <a:r>
              <a:rPr dirty="0" spc="5"/>
              <a:t>setup</a:t>
            </a:r>
            <a:r>
              <a:rPr dirty="0" spc="120"/>
              <a:t> </a:t>
            </a:r>
            <a:r>
              <a:rPr dirty="0" spc="15"/>
              <a:t>which</a:t>
            </a:r>
            <a:r>
              <a:rPr dirty="0" spc="114"/>
              <a:t> </a:t>
            </a:r>
            <a:r>
              <a:rPr dirty="0" spc="15"/>
              <a:t>has</a:t>
            </a:r>
            <a:r>
              <a:rPr dirty="0" spc="120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10"/>
              <a:t>following </a:t>
            </a:r>
            <a:r>
              <a:rPr dirty="0" spc="-235"/>
              <a:t> </a:t>
            </a:r>
            <a:r>
              <a:rPr dirty="0" spc="5"/>
              <a:t>components...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50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47313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415022"/>
            <a:ext cx="903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110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2384" y="40208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2384" y="49115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697725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612240"/>
            <a:ext cx="4577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y</a:t>
            </a:r>
            <a:r>
              <a:rPr dirty="0" sz="1100" spc="50">
                <a:latin typeface="Calibri"/>
                <a:cs typeface="Calibri"/>
              </a:rPr>
              <a:t>.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6048" y="85465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7159" y="1064996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16250" y="948383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770380">
              <a:lnSpc>
                <a:spcPct val="100000"/>
              </a:lnSpc>
              <a:spcBef>
                <a:spcPts val="585"/>
              </a:spcBef>
              <a:tabLst>
                <a:tab pos="2042160" algn="l"/>
              </a:tabLst>
            </a:pPr>
            <a:r>
              <a:rPr dirty="0" spc="35" i="1"/>
              <a:t>or</a:t>
            </a:r>
            <a:r>
              <a:rPr dirty="0" spc="35" i="1"/>
              <a:t>	</a:t>
            </a:r>
            <a:r>
              <a:rPr dirty="0" spc="-420" i="1"/>
              <a:t>y</a:t>
            </a:r>
            <a:r>
              <a:rPr dirty="0" spc="110">
                <a:latin typeface="Calibri"/>
                <a:cs typeface="Calibri"/>
              </a:rPr>
              <a:t>ˆ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95">
                <a:latin typeface="Calibri"/>
                <a:cs typeface="Calibri"/>
              </a:rPr>
              <a:t>=</a:t>
            </a:r>
            <a:r>
              <a:rPr dirty="0" spc="55">
                <a:latin typeface="Calibri"/>
                <a:cs typeface="Calibri"/>
              </a:rPr>
              <a:t> </a:t>
            </a:r>
            <a:r>
              <a:rPr dirty="0" spc="100" b="1">
                <a:latin typeface="Calibri"/>
                <a:cs typeface="Calibri"/>
              </a:rPr>
              <a:t>w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1770380">
              <a:lnSpc>
                <a:spcPct val="100000"/>
              </a:lnSpc>
              <a:spcBef>
                <a:spcPts val="480"/>
              </a:spcBef>
              <a:tabLst>
                <a:tab pos="2042160" algn="l"/>
              </a:tabLst>
            </a:pPr>
            <a:r>
              <a:rPr dirty="0" spc="35" i="1"/>
              <a:t>or</a:t>
            </a:r>
            <a:r>
              <a:rPr dirty="0" spc="35" i="1"/>
              <a:t>	</a:t>
            </a:r>
            <a:r>
              <a:rPr dirty="0" spc="-420" i="1"/>
              <a:t>y</a:t>
            </a:r>
            <a:r>
              <a:rPr dirty="0" spc="110">
                <a:latin typeface="Calibri"/>
                <a:cs typeface="Calibri"/>
              </a:rPr>
              <a:t>ˆ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95">
                <a:latin typeface="Calibri"/>
                <a:cs typeface="Calibri"/>
              </a:rPr>
              <a:t>=</a:t>
            </a:r>
            <a:r>
              <a:rPr dirty="0" spc="55">
                <a:latin typeface="Calibri"/>
                <a:cs typeface="Calibri"/>
              </a:rPr>
              <a:t> </a:t>
            </a:r>
            <a:r>
              <a:rPr dirty="0" spc="155" b="1">
                <a:latin typeface="Calibri"/>
                <a:cs typeface="Calibri"/>
              </a:rPr>
              <a:t>x</a:t>
            </a:r>
            <a:r>
              <a:rPr dirty="0" baseline="31250" sz="1200" spc="262" b="1">
                <a:latin typeface="Verdana"/>
                <a:cs typeface="Verdana"/>
              </a:rPr>
              <a:t>T</a:t>
            </a:r>
            <a:r>
              <a:rPr dirty="0" sz="1100" spc="225" b="1">
                <a:latin typeface="Calibri"/>
                <a:cs typeface="Calibri"/>
              </a:rPr>
              <a:t>Wx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930"/>
              </a:spcBef>
            </a:pPr>
            <a:r>
              <a:rPr dirty="0">
                <a:latin typeface="Calibri"/>
                <a:cs typeface="Calibri"/>
              </a:rPr>
              <a:t>or</a:t>
            </a:r>
            <a:r>
              <a:rPr dirty="0" spc="100">
                <a:latin typeface="Calibri"/>
                <a:cs typeface="Calibri"/>
              </a:rPr>
              <a:t> </a:t>
            </a:r>
            <a:r>
              <a:rPr dirty="0" spc="35">
                <a:latin typeface="Calibri"/>
                <a:cs typeface="Calibri"/>
              </a:rPr>
              <a:t>just</a:t>
            </a:r>
            <a:r>
              <a:rPr dirty="0" spc="10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about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any</a:t>
            </a:r>
            <a:r>
              <a:rPr dirty="0" spc="10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function</a:t>
            </a:r>
          </a:p>
          <a:p>
            <a:pPr marL="25400" marR="17780">
              <a:lnSpc>
                <a:spcPct val="102600"/>
              </a:lnSpc>
              <a:spcBef>
                <a:spcPts val="195"/>
              </a:spcBef>
            </a:pPr>
            <a:r>
              <a:rPr dirty="0" spc="90" b="1">
                <a:latin typeface="Calibri"/>
                <a:cs typeface="Calibri"/>
              </a:rPr>
              <a:t>Parameters:</a:t>
            </a:r>
            <a:r>
              <a:rPr dirty="0" spc="95" b="1">
                <a:latin typeface="Calibri"/>
                <a:cs typeface="Calibri"/>
              </a:rPr>
              <a:t> </a:t>
            </a:r>
            <a:r>
              <a:rPr dirty="0" spc="70">
                <a:latin typeface="Calibri"/>
                <a:cs typeface="Calibri"/>
              </a:rPr>
              <a:t>In </a:t>
            </a:r>
            <a:r>
              <a:rPr dirty="0" spc="35">
                <a:latin typeface="Calibri"/>
                <a:cs typeface="Calibri"/>
              </a:rPr>
              <a:t>all </a:t>
            </a:r>
            <a:r>
              <a:rPr dirty="0" spc="5">
                <a:latin typeface="Calibri"/>
                <a:cs typeface="Calibri"/>
              </a:rPr>
              <a:t>the </a:t>
            </a:r>
            <a:r>
              <a:rPr dirty="0" spc="-5">
                <a:latin typeface="Calibri"/>
                <a:cs typeface="Calibri"/>
              </a:rPr>
              <a:t>above </a:t>
            </a:r>
            <a:r>
              <a:rPr dirty="0">
                <a:latin typeface="Calibri"/>
                <a:cs typeface="Calibri"/>
              </a:rPr>
              <a:t>cases, </a:t>
            </a:r>
            <a:r>
              <a:rPr dirty="0" spc="-10" i="1"/>
              <a:t>w </a:t>
            </a:r>
            <a:r>
              <a:rPr dirty="0" spc="20">
                <a:latin typeface="Calibri"/>
                <a:cs typeface="Calibri"/>
              </a:rPr>
              <a:t>is </a:t>
            </a:r>
            <a:r>
              <a:rPr dirty="0" spc="15">
                <a:latin typeface="Calibri"/>
                <a:cs typeface="Calibri"/>
              </a:rPr>
              <a:t>a </a:t>
            </a:r>
            <a:r>
              <a:rPr dirty="0" spc="10">
                <a:latin typeface="Calibri"/>
                <a:cs typeface="Calibri"/>
              </a:rPr>
              <a:t>parameter </a:t>
            </a:r>
            <a:r>
              <a:rPr dirty="0" spc="15">
                <a:latin typeface="Calibri"/>
                <a:cs typeface="Calibri"/>
              </a:rPr>
              <a:t>which </a:t>
            </a:r>
            <a:r>
              <a:rPr dirty="0" spc="-15">
                <a:latin typeface="Calibri"/>
                <a:cs typeface="Calibri"/>
              </a:rPr>
              <a:t>needs </a:t>
            </a:r>
            <a:r>
              <a:rPr dirty="0" spc="10">
                <a:latin typeface="Calibri"/>
                <a:cs typeface="Calibri"/>
              </a:rPr>
              <a:t>to </a:t>
            </a:r>
            <a:r>
              <a:rPr dirty="0" spc="-5">
                <a:latin typeface="Calibri"/>
                <a:cs typeface="Calibri"/>
              </a:rPr>
              <a:t>be </a:t>
            </a:r>
            <a:r>
              <a:rPr dirty="0" spc="5">
                <a:latin typeface="Calibri"/>
                <a:cs typeface="Calibri"/>
              </a:rPr>
              <a:t>learned </a:t>
            </a:r>
            <a:r>
              <a:rPr dirty="0" spc="-235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from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data</a:t>
            </a:r>
          </a:p>
          <a:p>
            <a:pPr marL="25400" marR="17780">
              <a:lnSpc>
                <a:spcPct val="107600"/>
              </a:lnSpc>
              <a:spcBef>
                <a:spcPts val="135"/>
              </a:spcBef>
            </a:pPr>
            <a:r>
              <a:rPr dirty="0" spc="110" b="1">
                <a:latin typeface="Calibri"/>
                <a:cs typeface="Calibri"/>
              </a:rPr>
              <a:t>Learning</a:t>
            </a:r>
            <a:r>
              <a:rPr dirty="0" spc="114" b="1">
                <a:latin typeface="Calibri"/>
                <a:cs typeface="Calibri"/>
              </a:rPr>
              <a:t> </a:t>
            </a:r>
            <a:r>
              <a:rPr dirty="0" spc="85" b="1">
                <a:latin typeface="Calibri"/>
                <a:cs typeface="Calibri"/>
              </a:rPr>
              <a:t>algorithm:</a:t>
            </a:r>
            <a:r>
              <a:rPr dirty="0" spc="90" b="1">
                <a:latin typeface="Calibri"/>
                <a:cs typeface="Calibri"/>
              </a:rPr>
              <a:t> </a:t>
            </a:r>
            <a:r>
              <a:rPr dirty="0" spc="100">
                <a:latin typeface="Calibri"/>
                <a:cs typeface="Calibri"/>
              </a:rPr>
              <a:t>An </a:t>
            </a:r>
            <a:r>
              <a:rPr dirty="0" spc="25">
                <a:latin typeface="Calibri"/>
                <a:cs typeface="Calibri"/>
              </a:rPr>
              <a:t>algorithm</a:t>
            </a:r>
            <a:r>
              <a:rPr dirty="0" spc="3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learning</a:t>
            </a:r>
            <a:r>
              <a:rPr dirty="0" spc="25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</a:t>
            </a:r>
            <a:r>
              <a:rPr dirty="0" spc="10">
                <a:latin typeface="Calibri"/>
                <a:cs typeface="Calibri"/>
              </a:rPr>
              <a:t> parameters</a:t>
            </a:r>
            <a:r>
              <a:rPr dirty="0" spc="15">
                <a:latin typeface="Calibri"/>
                <a:cs typeface="Calibri"/>
              </a:rPr>
              <a:t> </a:t>
            </a:r>
            <a:r>
              <a:rPr dirty="0" spc="65">
                <a:latin typeface="Calibri"/>
                <a:cs typeface="Calibri"/>
              </a:rPr>
              <a:t>(</a:t>
            </a:r>
            <a:r>
              <a:rPr dirty="0" spc="65" i="1"/>
              <a:t>w</a:t>
            </a:r>
            <a:r>
              <a:rPr dirty="0" spc="65">
                <a:latin typeface="Calibri"/>
                <a:cs typeface="Calibri"/>
              </a:rPr>
              <a:t>) </a:t>
            </a:r>
            <a:r>
              <a:rPr dirty="0" spc="-20">
                <a:latin typeface="Calibri"/>
                <a:cs typeface="Calibri"/>
              </a:rPr>
              <a:t>of</a:t>
            </a:r>
            <a:r>
              <a:rPr dirty="0" spc="-15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 </a:t>
            </a:r>
            <a:r>
              <a:rPr dirty="0" spc="-240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model</a:t>
            </a:r>
            <a:r>
              <a:rPr dirty="0" spc="10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(for </a:t>
            </a:r>
            <a:r>
              <a:rPr dirty="0" spc="15">
                <a:latin typeface="Calibri"/>
                <a:cs typeface="Calibri"/>
              </a:rPr>
              <a:t>example,</a:t>
            </a:r>
            <a:r>
              <a:rPr dirty="0" spc="20">
                <a:latin typeface="Calibri"/>
                <a:cs typeface="Calibri"/>
              </a:rPr>
              <a:t> </a:t>
            </a:r>
            <a:r>
              <a:rPr dirty="0" spc="10">
                <a:latin typeface="Calibri"/>
                <a:cs typeface="Calibri"/>
              </a:rPr>
              <a:t>perceptron</a:t>
            </a:r>
            <a:r>
              <a:rPr dirty="0" spc="15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learning </a:t>
            </a:r>
            <a:r>
              <a:rPr dirty="0" spc="25">
                <a:latin typeface="Calibri"/>
                <a:cs typeface="Calibri"/>
              </a:rPr>
              <a:t>algorithm, </a:t>
            </a:r>
            <a:r>
              <a:rPr dirty="0" spc="15">
                <a:latin typeface="Calibri"/>
                <a:cs typeface="Calibri"/>
              </a:rPr>
              <a:t>gradient</a:t>
            </a:r>
            <a:r>
              <a:rPr dirty="0" spc="2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descent,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etc.) </a:t>
            </a:r>
            <a:r>
              <a:rPr dirty="0" spc="30">
                <a:latin typeface="Calibri"/>
                <a:cs typeface="Calibri"/>
              </a:rPr>
              <a:t> </a:t>
            </a:r>
            <a:r>
              <a:rPr dirty="0" spc="114" b="1">
                <a:latin typeface="Calibri"/>
                <a:cs typeface="Calibri"/>
              </a:rPr>
              <a:t>Objective/Loss/Error</a:t>
            </a:r>
            <a:r>
              <a:rPr dirty="0" spc="35" b="1">
                <a:latin typeface="Calibri"/>
                <a:cs typeface="Calibri"/>
              </a:rPr>
              <a:t> </a:t>
            </a:r>
            <a:r>
              <a:rPr dirty="0" spc="75" b="1">
                <a:latin typeface="Calibri"/>
                <a:cs typeface="Calibri"/>
              </a:rPr>
              <a:t>function:</a:t>
            </a:r>
            <a:r>
              <a:rPr dirty="0" spc="195" b="1">
                <a:latin typeface="Calibri"/>
                <a:cs typeface="Calibri"/>
              </a:rPr>
              <a:t> </a:t>
            </a:r>
            <a:r>
              <a:rPr dirty="0" spc="60">
                <a:latin typeface="Calibri"/>
                <a:cs typeface="Calibri"/>
              </a:rPr>
              <a:t>To</a:t>
            </a:r>
            <a:r>
              <a:rPr dirty="0" spc="5">
                <a:latin typeface="Calibri"/>
                <a:cs typeface="Calibri"/>
              </a:rPr>
              <a:t> </a:t>
            </a:r>
            <a:r>
              <a:rPr dirty="0" spc="10">
                <a:latin typeface="Calibri"/>
                <a:cs typeface="Calibri"/>
              </a:rPr>
              <a:t>guide</a:t>
            </a:r>
            <a:r>
              <a:rPr dirty="0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 </a:t>
            </a:r>
            <a:r>
              <a:rPr dirty="0" spc="20">
                <a:latin typeface="Calibri"/>
                <a:cs typeface="Calibri"/>
              </a:rPr>
              <a:t>learning</a:t>
            </a:r>
            <a:r>
              <a:rPr dirty="0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algorithm</a:t>
            </a:r>
            <a:r>
              <a:rPr dirty="0" spc="10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-</a:t>
            </a:r>
            <a:r>
              <a:rPr dirty="0" spc="5">
                <a:latin typeface="Calibri"/>
                <a:cs typeface="Calibri"/>
              </a:rPr>
              <a:t> the</a:t>
            </a:r>
            <a:r>
              <a:rPr dirty="0">
                <a:latin typeface="Calibri"/>
                <a:cs typeface="Calibri"/>
              </a:rPr>
              <a:t> </a:t>
            </a:r>
            <a:r>
              <a:rPr dirty="0" spc="15">
                <a:latin typeface="Calibri"/>
                <a:cs typeface="Calibri"/>
              </a:rPr>
              <a:t>learn- </a:t>
            </a:r>
            <a:r>
              <a:rPr dirty="0" spc="-235">
                <a:latin typeface="Calibri"/>
                <a:cs typeface="Calibri"/>
              </a:rPr>
              <a:t> </a:t>
            </a:r>
            <a:r>
              <a:rPr dirty="0" spc="35">
                <a:latin typeface="Calibri"/>
                <a:cs typeface="Calibri"/>
              </a:rPr>
              <a:t>ing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algorithm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15">
                <a:latin typeface="Calibri"/>
                <a:cs typeface="Calibri"/>
              </a:rPr>
              <a:t>should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30">
                <a:latin typeface="Calibri"/>
                <a:cs typeface="Calibri"/>
              </a:rPr>
              <a:t>aim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10">
                <a:latin typeface="Calibri"/>
                <a:cs typeface="Calibri"/>
              </a:rPr>
              <a:t>to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25">
                <a:latin typeface="Calibri"/>
                <a:cs typeface="Calibri"/>
              </a:rPr>
              <a:t>minimize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5">
                <a:latin typeface="Calibri"/>
                <a:cs typeface="Calibri"/>
              </a:rPr>
              <a:t>the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loss</a:t>
            </a:r>
            <a:r>
              <a:rPr dirty="0" spc="114">
                <a:latin typeface="Calibri"/>
                <a:cs typeface="Calibri"/>
              </a:rPr>
              <a:t> </a:t>
            </a:r>
            <a:r>
              <a:rPr dirty="0" spc="20">
                <a:latin typeface="Calibri"/>
                <a:cs typeface="Calibri"/>
              </a:rPr>
              <a:t>function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040267"/>
            <a:ext cx="63233" cy="6323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409558"/>
            <a:ext cx="63233" cy="632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778848"/>
            <a:ext cx="63233" cy="63233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43597"/>
            <a:ext cx="28536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>
                <a:latin typeface="Calibri"/>
                <a:cs typeface="Calibri"/>
              </a:rPr>
              <a:t>As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illustration,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example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367"/>
            <a:ext cx="5760085" cy="118745"/>
            <a:chOff x="0" y="312136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36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36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316852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17726" y="289469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8065" y="289469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231367"/>
            <a:ext cx="2366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229" b="1">
                <a:latin typeface="Calibri"/>
                <a:cs typeface="Calibri"/>
              </a:rPr>
              <a:t> </a:t>
            </a:r>
            <a:r>
              <a:rPr dirty="0" sz="1100" spc="160">
                <a:latin typeface="Lucida Sans Unicode"/>
                <a:cs typeface="Lucida Sans Unicode"/>
              </a:rPr>
              <a:t>{</a:t>
            </a:r>
            <a:r>
              <a:rPr dirty="0" sz="1100" spc="160" i="1">
                <a:latin typeface="Calibri"/>
                <a:cs typeface="Calibri"/>
              </a:rPr>
              <a:t>x</a:t>
            </a:r>
            <a:r>
              <a:rPr dirty="0" sz="1100" spc="3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movie,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0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like/dislike</a:t>
            </a:r>
            <a:r>
              <a:rPr dirty="0" sz="1100" spc="8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31880"/>
            <a:ext cx="2853690" cy="3340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100" spc="90">
                <a:latin typeface="Calibri"/>
                <a:cs typeface="Calibri"/>
              </a:rPr>
              <a:t>As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illustration,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example</a:t>
            </a:r>
            <a:endParaRPr sz="1100">
              <a:latin typeface="Calibri"/>
              <a:cs typeface="Calibri"/>
            </a:endParaRPr>
          </a:p>
          <a:p>
            <a:pPr algn="r" marR="150495">
              <a:lnSpc>
                <a:spcPct val="100000"/>
              </a:lnSpc>
              <a:spcBef>
                <a:spcPts val="6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4662" y="30749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21393"/>
            <a:ext cx="5760085" cy="118745"/>
            <a:chOff x="0" y="3121393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-114"/>
                  </a:moveTo>
                  <a:lnTo>
                    <a:pt x="0" y="-114"/>
                  </a:lnTo>
                  <a:lnTo>
                    <a:pt x="0" y="118376"/>
                  </a:lnTo>
                  <a:lnTo>
                    <a:pt x="2880004" y="118376"/>
                  </a:lnTo>
                  <a:lnTo>
                    <a:pt x="2880004" y="-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04" y="312139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43597"/>
            <a:ext cx="28536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/>
              <a:t>As</a:t>
            </a:r>
            <a:r>
              <a:rPr dirty="0" spc="110"/>
              <a:t> </a:t>
            </a:r>
            <a:r>
              <a:rPr dirty="0" spc="20"/>
              <a:t>an</a:t>
            </a:r>
            <a:r>
              <a:rPr dirty="0" spc="114"/>
              <a:t> </a:t>
            </a:r>
            <a:r>
              <a:rPr dirty="0" spc="30"/>
              <a:t>illustration,</a:t>
            </a:r>
            <a:r>
              <a:rPr dirty="0" spc="114"/>
              <a:t> </a:t>
            </a:r>
            <a:r>
              <a:rPr dirty="0" spc="5"/>
              <a:t>consider</a:t>
            </a:r>
            <a:r>
              <a:rPr dirty="0" spc="114"/>
              <a:t> </a:t>
            </a:r>
            <a:r>
              <a:rPr dirty="0" spc="10"/>
              <a:t>our</a:t>
            </a:r>
            <a:r>
              <a:rPr dirty="0" spc="110"/>
              <a:t> </a:t>
            </a:r>
            <a:r>
              <a:rPr dirty="0" spc="5"/>
              <a:t>movie</a:t>
            </a:r>
            <a:r>
              <a:rPr dirty="0" spc="120"/>
              <a:t> </a:t>
            </a:r>
            <a:r>
              <a:rPr dirty="0" spc="1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316852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289469"/>
            <a:ext cx="7924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295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231367"/>
            <a:ext cx="2366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229" b="1">
                <a:latin typeface="Calibri"/>
                <a:cs typeface="Calibri"/>
              </a:rPr>
              <a:t> </a:t>
            </a:r>
            <a:r>
              <a:rPr dirty="0" sz="1100" spc="160">
                <a:latin typeface="Lucida Sans Unicode"/>
                <a:cs typeface="Lucida Sans Unicode"/>
              </a:rPr>
              <a:t>{</a:t>
            </a:r>
            <a:r>
              <a:rPr dirty="0" sz="1100" spc="160" i="1">
                <a:latin typeface="Calibri"/>
                <a:cs typeface="Calibri"/>
              </a:rPr>
              <a:t>x</a:t>
            </a:r>
            <a:r>
              <a:rPr dirty="0" sz="1100" spc="3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movie,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0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like/dislike</a:t>
            </a:r>
            <a:r>
              <a:rPr dirty="0" sz="1100" spc="8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64662" y="218413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4662" y="30749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395" y="414679"/>
            <a:ext cx="47885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360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8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220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probability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liking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movie).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151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443"/>
            <a:ext cx="5760085" cy="118745"/>
            <a:chOff x="0" y="3121443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80" y="-63"/>
                  </a:moveTo>
                  <a:lnTo>
                    <a:pt x="76" y="-63"/>
                  </a:lnTo>
                  <a:lnTo>
                    <a:pt x="76" y="118427"/>
                  </a:lnTo>
                  <a:lnTo>
                    <a:pt x="2880080" y="118427"/>
                  </a:lnTo>
                  <a:lnTo>
                    <a:pt x="2880080" y="-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80" y="312144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43597"/>
            <a:ext cx="28536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/>
              <a:t>As</a:t>
            </a:r>
            <a:r>
              <a:rPr dirty="0" spc="110"/>
              <a:t> </a:t>
            </a:r>
            <a:r>
              <a:rPr dirty="0" spc="20"/>
              <a:t>an</a:t>
            </a:r>
            <a:r>
              <a:rPr dirty="0" spc="114"/>
              <a:t> </a:t>
            </a:r>
            <a:r>
              <a:rPr dirty="0" spc="30"/>
              <a:t>illustration,</a:t>
            </a:r>
            <a:r>
              <a:rPr dirty="0" spc="114"/>
              <a:t> </a:t>
            </a:r>
            <a:r>
              <a:rPr dirty="0" spc="5"/>
              <a:t>consider</a:t>
            </a:r>
            <a:r>
              <a:rPr dirty="0" spc="114"/>
              <a:t> </a:t>
            </a:r>
            <a:r>
              <a:rPr dirty="0" spc="10"/>
              <a:t>our</a:t>
            </a:r>
            <a:r>
              <a:rPr dirty="0" spc="110"/>
              <a:t> </a:t>
            </a:r>
            <a:r>
              <a:rPr dirty="0" spc="5"/>
              <a:t>movie</a:t>
            </a:r>
            <a:r>
              <a:rPr dirty="0" spc="120"/>
              <a:t> </a:t>
            </a:r>
            <a:r>
              <a:rPr dirty="0" spc="1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316852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289469"/>
            <a:ext cx="7924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295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231367"/>
            <a:ext cx="2366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229" b="1">
                <a:latin typeface="Calibri"/>
                <a:cs typeface="Calibri"/>
              </a:rPr>
              <a:t> </a:t>
            </a:r>
            <a:r>
              <a:rPr dirty="0" sz="1100" spc="160">
                <a:latin typeface="Lucida Sans Unicode"/>
                <a:cs typeface="Lucida Sans Unicode"/>
              </a:rPr>
              <a:t>{</a:t>
            </a:r>
            <a:r>
              <a:rPr dirty="0" sz="1100" spc="160" i="1">
                <a:latin typeface="Calibri"/>
                <a:cs typeface="Calibri"/>
              </a:rPr>
              <a:t>x</a:t>
            </a:r>
            <a:r>
              <a:rPr dirty="0" sz="1100" spc="3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movie,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0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like/dislike</a:t>
            </a:r>
            <a:r>
              <a:rPr dirty="0" sz="1100" spc="8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64662" y="218413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4662" y="30749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395" y="414679"/>
            <a:ext cx="47885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360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8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220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probability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liking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movie).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151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100019" y="809052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91129" y="1019390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0221" y="902778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443"/>
            <a:ext cx="5760085" cy="118745"/>
            <a:chOff x="0" y="3121443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80" y="-63"/>
                  </a:moveTo>
                  <a:lnTo>
                    <a:pt x="76" y="-63"/>
                  </a:lnTo>
                  <a:lnTo>
                    <a:pt x="76" y="118427"/>
                  </a:lnTo>
                  <a:lnTo>
                    <a:pt x="2880080" y="118427"/>
                  </a:lnTo>
                  <a:lnTo>
                    <a:pt x="2880080" y="-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80" y="312144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43597"/>
            <a:ext cx="28536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/>
              <a:t>As</a:t>
            </a:r>
            <a:r>
              <a:rPr dirty="0" spc="110"/>
              <a:t> </a:t>
            </a:r>
            <a:r>
              <a:rPr dirty="0" spc="20"/>
              <a:t>an</a:t>
            </a:r>
            <a:r>
              <a:rPr dirty="0" spc="114"/>
              <a:t> </a:t>
            </a:r>
            <a:r>
              <a:rPr dirty="0" spc="30"/>
              <a:t>illustration,</a:t>
            </a:r>
            <a:r>
              <a:rPr dirty="0" spc="114"/>
              <a:t> </a:t>
            </a:r>
            <a:r>
              <a:rPr dirty="0" spc="5"/>
              <a:t>consider</a:t>
            </a:r>
            <a:r>
              <a:rPr dirty="0" spc="114"/>
              <a:t> </a:t>
            </a:r>
            <a:r>
              <a:rPr dirty="0" spc="10"/>
              <a:t>our</a:t>
            </a:r>
            <a:r>
              <a:rPr dirty="0" spc="110"/>
              <a:t> </a:t>
            </a:r>
            <a:r>
              <a:rPr dirty="0" spc="5"/>
              <a:t>movie</a:t>
            </a:r>
            <a:r>
              <a:rPr dirty="0" spc="120"/>
              <a:t> </a:t>
            </a:r>
            <a:r>
              <a:rPr dirty="0" spc="1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316852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289469"/>
            <a:ext cx="7924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295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231367"/>
            <a:ext cx="2366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229" b="1">
                <a:latin typeface="Calibri"/>
                <a:cs typeface="Calibri"/>
              </a:rPr>
              <a:t> </a:t>
            </a:r>
            <a:r>
              <a:rPr dirty="0" sz="1100" spc="160">
                <a:latin typeface="Lucida Sans Unicode"/>
                <a:cs typeface="Lucida Sans Unicode"/>
              </a:rPr>
              <a:t>{</a:t>
            </a:r>
            <a:r>
              <a:rPr dirty="0" sz="1100" spc="160" i="1">
                <a:latin typeface="Calibri"/>
                <a:cs typeface="Calibri"/>
              </a:rPr>
              <a:t>x</a:t>
            </a:r>
            <a:r>
              <a:rPr dirty="0" sz="1100" spc="3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movie,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0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like/dislike</a:t>
            </a:r>
            <a:r>
              <a:rPr dirty="0" sz="1100" spc="8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64662" y="218413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4662" y="30749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395" y="414679"/>
            <a:ext cx="47885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360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8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220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probability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liking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movie).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151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100019" y="809052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91129" y="1019390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0221" y="902778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443545"/>
            <a:ext cx="63233" cy="6323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24395" y="1358073"/>
            <a:ext cx="9779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b="1">
                <a:latin typeface="Calibri"/>
                <a:cs typeface="Calibri"/>
              </a:rPr>
              <a:t>Parameter: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21393"/>
            <a:ext cx="5760085" cy="118745"/>
            <a:chOff x="0" y="3121393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80" y="-114"/>
                  </a:moveTo>
                  <a:lnTo>
                    <a:pt x="76" y="-114"/>
                  </a:lnTo>
                  <a:lnTo>
                    <a:pt x="76" y="118376"/>
                  </a:lnTo>
                  <a:lnTo>
                    <a:pt x="2880080" y="118376"/>
                  </a:lnTo>
                  <a:lnTo>
                    <a:pt x="2880080" y="-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80" y="312139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43597"/>
            <a:ext cx="28536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/>
              <a:t>As</a:t>
            </a:r>
            <a:r>
              <a:rPr dirty="0" spc="110"/>
              <a:t> </a:t>
            </a:r>
            <a:r>
              <a:rPr dirty="0" spc="20"/>
              <a:t>an</a:t>
            </a:r>
            <a:r>
              <a:rPr dirty="0" spc="114"/>
              <a:t> </a:t>
            </a:r>
            <a:r>
              <a:rPr dirty="0" spc="30"/>
              <a:t>illustration,</a:t>
            </a:r>
            <a:r>
              <a:rPr dirty="0" spc="114"/>
              <a:t> </a:t>
            </a:r>
            <a:r>
              <a:rPr dirty="0" spc="5"/>
              <a:t>consider</a:t>
            </a:r>
            <a:r>
              <a:rPr dirty="0" spc="114"/>
              <a:t> </a:t>
            </a:r>
            <a:r>
              <a:rPr dirty="0" spc="10"/>
              <a:t>our</a:t>
            </a:r>
            <a:r>
              <a:rPr dirty="0" spc="110"/>
              <a:t> </a:t>
            </a:r>
            <a:r>
              <a:rPr dirty="0" spc="5"/>
              <a:t>movie</a:t>
            </a:r>
            <a:r>
              <a:rPr dirty="0" spc="120"/>
              <a:t> </a:t>
            </a:r>
            <a:r>
              <a:rPr dirty="0" spc="1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316852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289469"/>
            <a:ext cx="7924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295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231367"/>
            <a:ext cx="2366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229" b="1">
                <a:latin typeface="Calibri"/>
                <a:cs typeface="Calibri"/>
              </a:rPr>
              <a:t> </a:t>
            </a:r>
            <a:r>
              <a:rPr dirty="0" sz="1100" spc="160">
                <a:latin typeface="Lucida Sans Unicode"/>
                <a:cs typeface="Lucida Sans Unicode"/>
              </a:rPr>
              <a:t>{</a:t>
            </a:r>
            <a:r>
              <a:rPr dirty="0" sz="1100" spc="160" i="1">
                <a:latin typeface="Calibri"/>
                <a:cs typeface="Calibri"/>
              </a:rPr>
              <a:t>x</a:t>
            </a:r>
            <a:r>
              <a:rPr dirty="0" sz="1100" spc="3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movie,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0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like/dislike</a:t>
            </a:r>
            <a:r>
              <a:rPr dirty="0" sz="1100" spc="8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64662" y="218413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4662" y="30749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395" y="414679"/>
            <a:ext cx="47885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360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8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220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probability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liking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movie).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151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100019" y="809052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91129" y="1019390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0221" y="902778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443545"/>
            <a:ext cx="63233" cy="6323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24395" y="1341028"/>
            <a:ext cx="3613150" cy="39243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95" b="1">
                <a:latin typeface="Calibri"/>
                <a:cs typeface="Calibri"/>
              </a:rPr>
              <a:t>Parameter:</a:t>
            </a:r>
            <a:r>
              <a:rPr dirty="0" sz="1100" spc="18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00" spc="110" b="1">
                <a:latin typeface="Calibri"/>
                <a:cs typeface="Calibri"/>
              </a:rPr>
              <a:t>Learning</a:t>
            </a:r>
            <a:r>
              <a:rPr dirty="0" sz="1100" spc="17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algorithm:</a:t>
            </a:r>
            <a:r>
              <a:rPr dirty="0" sz="1100" spc="240" b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Gradient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Descent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[we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soon]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626857"/>
            <a:ext cx="63233" cy="63233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3121380"/>
            <a:ext cx="5760085" cy="118745"/>
            <a:chOff x="0" y="3121380"/>
            <a:chExt cx="5760085" cy="118745"/>
          </a:xfrm>
        </p:grpSpPr>
        <p:sp>
          <p:nvSpPr>
            <p:cNvPr id="17" name="object 1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80" y="-126"/>
                  </a:moveTo>
                  <a:lnTo>
                    <a:pt x="76" y="-126"/>
                  </a:lnTo>
                  <a:lnTo>
                    <a:pt x="76" y="118364"/>
                  </a:lnTo>
                  <a:lnTo>
                    <a:pt x="2880080" y="118364"/>
                  </a:lnTo>
                  <a:lnTo>
                    <a:pt x="2880080" y="-1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0080" y="3121380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43597"/>
            <a:ext cx="28536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/>
              <a:t>As</a:t>
            </a:r>
            <a:r>
              <a:rPr dirty="0" spc="110"/>
              <a:t> </a:t>
            </a:r>
            <a:r>
              <a:rPr dirty="0" spc="20"/>
              <a:t>an</a:t>
            </a:r>
            <a:r>
              <a:rPr dirty="0" spc="114"/>
              <a:t> </a:t>
            </a:r>
            <a:r>
              <a:rPr dirty="0" spc="30"/>
              <a:t>illustration,</a:t>
            </a:r>
            <a:r>
              <a:rPr dirty="0" spc="114"/>
              <a:t> </a:t>
            </a:r>
            <a:r>
              <a:rPr dirty="0" spc="5"/>
              <a:t>consider</a:t>
            </a:r>
            <a:r>
              <a:rPr dirty="0" spc="114"/>
              <a:t> </a:t>
            </a:r>
            <a:r>
              <a:rPr dirty="0" spc="10"/>
              <a:t>our</a:t>
            </a:r>
            <a:r>
              <a:rPr dirty="0" spc="110"/>
              <a:t> </a:t>
            </a:r>
            <a:r>
              <a:rPr dirty="0" spc="5"/>
              <a:t>movie</a:t>
            </a:r>
            <a:r>
              <a:rPr dirty="0" spc="120"/>
              <a:t> </a:t>
            </a:r>
            <a:r>
              <a:rPr dirty="0" spc="1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316852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289469"/>
            <a:ext cx="7924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295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231367"/>
            <a:ext cx="2366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229" b="1">
                <a:latin typeface="Calibri"/>
                <a:cs typeface="Calibri"/>
              </a:rPr>
              <a:t> </a:t>
            </a:r>
            <a:r>
              <a:rPr dirty="0" sz="1100" spc="160">
                <a:latin typeface="Lucida Sans Unicode"/>
                <a:cs typeface="Lucida Sans Unicode"/>
              </a:rPr>
              <a:t>{</a:t>
            </a:r>
            <a:r>
              <a:rPr dirty="0" sz="1100" spc="160" i="1">
                <a:latin typeface="Calibri"/>
                <a:cs typeface="Calibri"/>
              </a:rPr>
              <a:t>x</a:t>
            </a:r>
            <a:r>
              <a:rPr dirty="0" sz="1100" spc="3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movie,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0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like/dislike</a:t>
            </a:r>
            <a:r>
              <a:rPr dirty="0" sz="1100" spc="8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64662" y="218413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4662" y="30749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395" y="414679"/>
            <a:ext cx="47885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360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8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220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probability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liking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movie).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151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100019" y="809052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91129" y="1019390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0221" y="902778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443545"/>
            <a:ext cx="63233" cy="6323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24395" y="1341028"/>
            <a:ext cx="3613150" cy="57531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95" b="1">
                <a:latin typeface="Calibri"/>
                <a:cs typeface="Calibri"/>
              </a:rPr>
              <a:t>Parameter:</a:t>
            </a:r>
            <a:r>
              <a:rPr dirty="0" sz="1100" spc="18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00" spc="110" b="1">
                <a:latin typeface="Calibri"/>
                <a:cs typeface="Calibri"/>
              </a:rPr>
              <a:t>Learning</a:t>
            </a:r>
            <a:r>
              <a:rPr dirty="0" sz="1100" spc="17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algorithm:</a:t>
            </a:r>
            <a:r>
              <a:rPr dirty="0" sz="1100" spc="240" b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Gradient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Descent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[we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soon]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14" b="1">
                <a:latin typeface="Calibri"/>
                <a:cs typeface="Calibri"/>
              </a:rPr>
              <a:t>Objective/Loss/Error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function: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626857"/>
            <a:ext cx="63233" cy="632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810169"/>
            <a:ext cx="63233" cy="63233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0" y="3121469"/>
            <a:ext cx="5760085" cy="118745"/>
            <a:chOff x="0" y="3121469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-38"/>
                  </a:moveTo>
                  <a:lnTo>
                    <a:pt x="25" y="-38"/>
                  </a:lnTo>
                  <a:lnTo>
                    <a:pt x="25" y="118452"/>
                  </a:lnTo>
                  <a:lnTo>
                    <a:pt x="2880029" y="118452"/>
                  </a:lnTo>
                  <a:lnTo>
                    <a:pt x="2880029" y="-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29" y="3121469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43597"/>
            <a:ext cx="28536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/>
              <a:t>As</a:t>
            </a:r>
            <a:r>
              <a:rPr dirty="0" spc="110"/>
              <a:t> </a:t>
            </a:r>
            <a:r>
              <a:rPr dirty="0" spc="20"/>
              <a:t>an</a:t>
            </a:r>
            <a:r>
              <a:rPr dirty="0" spc="114"/>
              <a:t> </a:t>
            </a:r>
            <a:r>
              <a:rPr dirty="0" spc="30"/>
              <a:t>illustration,</a:t>
            </a:r>
            <a:r>
              <a:rPr dirty="0" spc="114"/>
              <a:t> </a:t>
            </a:r>
            <a:r>
              <a:rPr dirty="0" spc="5"/>
              <a:t>consider</a:t>
            </a:r>
            <a:r>
              <a:rPr dirty="0" spc="114"/>
              <a:t> </a:t>
            </a:r>
            <a:r>
              <a:rPr dirty="0" spc="10"/>
              <a:t>our</a:t>
            </a:r>
            <a:r>
              <a:rPr dirty="0" spc="110"/>
              <a:t> </a:t>
            </a:r>
            <a:r>
              <a:rPr dirty="0" spc="5"/>
              <a:t>movie</a:t>
            </a:r>
            <a:r>
              <a:rPr dirty="0" spc="120"/>
              <a:t> </a:t>
            </a:r>
            <a:r>
              <a:rPr dirty="0" spc="1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316852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289469"/>
            <a:ext cx="7924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295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231367"/>
            <a:ext cx="2366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229" b="1">
                <a:latin typeface="Calibri"/>
                <a:cs typeface="Calibri"/>
              </a:rPr>
              <a:t> </a:t>
            </a:r>
            <a:r>
              <a:rPr dirty="0" sz="1100" spc="160">
                <a:latin typeface="Lucida Sans Unicode"/>
                <a:cs typeface="Lucida Sans Unicode"/>
              </a:rPr>
              <a:t>{</a:t>
            </a:r>
            <a:r>
              <a:rPr dirty="0" sz="1100" spc="160" i="1">
                <a:latin typeface="Calibri"/>
                <a:cs typeface="Calibri"/>
              </a:rPr>
              <a:t>x</a:t>
            </a:r>
            <a:r>
              <a:rPr dirty="0" sz="1100" spc="3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movie,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0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like/dislike</a:t>
            </a:r>
            <a:r>
              <a:rPr dirty="0" sz="1100" spc="8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64662" y="218413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4662" y="30749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395" y="414679"/>
            <a:ext cx="47885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360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8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220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probability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liking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movie).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151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100019" y="809052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91129" y="1019390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0221" y="902778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443545"/>
            <a:ext cx="63233" cy="6323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24395" y="1341028"/>
            <a:ext cx="3613150" cy="57531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95" b="1">
                <a:latin typeface="Calibri"/>
                <a:cs typeface="Calibri"/>
              </a:rPr>
              <a:t>Parameter:</a:t>
            </a:r>
            <a:r>
              <a:rPr dirty="0" sz="1100" spc="18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00" spc="110" b="1">
                <a:latin typeface="Calibri"/>
                <a:cs typeface="Calibri"/>
              </a:rPr>
              <a:t>Learning</a:t>
            </a:r>
            <a:r>
              <a:rPr dirty="0" sz="1100" spc="17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algorithm:</a:t>
            </a:r>
            <a:r>
              <a:rPr dirty="0" sz="1100" spc="240" b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Gradient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Descent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[we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soon]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14" b="1">
                <a:latin typeface="Calibri"/>
                <a:cs typeface="Calibri"/>
              </a:rPr>
              <a:t>Objective/Loss/Error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function:</a:t>
            </a:r>
            <a:r>
              <a:rPr dirty="0" sz="1100" spc="245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possibility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626857"/>
            <a:ext cx="63233" cy="632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810169"/>
            <a:ext cx="63233" cy="632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972460" y="1952471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05023" y="1956713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18066" y="2291866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26955" y="2146438"/>
            <a:ext cx="3422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273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47620" y="2088323"/>
            <a:ext cx="12820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9620" algn="l"/>
              </a:tabLst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03968" y="2068447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121469"/>
            <a:ext cx="5760085" cy="118745"/>
            <a:chOff x="0" y="3121469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-38"/>
                  </a:moveTo>
                  <a:lnTo>
                    <a:pt x="25" y="-38"/>
                  </a:lnTo>
                  <a:lnTo>
                    <a:pt x="25" y="118452"/>
                  </a:lnTo>
                  <a:lnTo>
                    <a:pt x="2880029" y="118452"/>
                  </a:lnTo>
                  <a:lnTo>
                    <a:pt x="2880029" y="-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29" y="3121469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43597"/>
            <a:ext cx="28536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/>
              <a:t>As</a:t>
            </a:r>
            <a:r>
              <a:rPr dirty="0" spc="110"/>
              <a:t> </a:t>
            </a:r>
            <a:r>
              <a:rPr dirty="0" spc="20"/>
              <a:t>an</a:t>
            </a:r>
            <a:r>
              <a:rPr dirty="0" spc="114"/>
              <a:t> </a:t>
            </a:r>
            <a:r>
              <a:rPr dirty="0" spc="30"/>
              <a:t>illustration,</a:t>
            </a:r>
            <a:r>
              <a:rPr dirty="0" spc="114"/>
              <a:t> </a:t>
            </a:r>
            <a:r>
              <a:rPr dirty="0" spc="5"/>
              <a:t>consider</a:t>
            </a:r>
            <a:r>
              <a:rPr dirty="0" spc="114"/>
              <a:t> </a:t>
            </a:r>
            <a:r>
              <a:rPr dirty="0" spc="10"/>
              <a:t>our</a:t>
            </a:r>
            <a:r>
              <a:rPr dirty="0" spc="110"/>
              <a:t> </a:t>
            </a:r>
            <a:r>
              <a:rPr dirty="0" spc="5"/>
              <a:t>movie</a:t>
            </a:r>
            <a:r>
              <a:rPr dirty="0" spc="120"/>
              <a:t> </a:t>
            </a:r>
            <a:r>
              <a:rPr dirty="0" spc="1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316852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726" y="289469"/>
            <a:ext cx="7924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295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231367"/>
            <a:ext cx="23660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Data:</a:t>
            </a:r>
            <a:r>
              <a:rPr dirty="0" sz="1100" spc="229" b="1">
                <a:latin typeface="Calibri"/>
                <a:cs typeface="Calibri"/>
              </a:rPr>
              <a:t> </a:t>
            </a:r>
            <a:r>
              <a:rPr dirty="0" sz="1100" spc="160">
                <a:latin typeface="Lucida Sans Unicode"/>
                <a:cs typeface="Lucida Sans Unicode"/>
              </a:rPr>
              <a:t>{</a:t>
            </a:r>
            <a:r>
              <a:rPr dirty="0" sz="1100" spc="160" i="1">
                <a:latin typeface="Calibri"/>
                <a:cs typeface="Calibri"/>
              </a:rPr>
              <a:t>x</a:t>
            </a:r>
            <a:r>
              <a:rPr dirty="0" sz="1100" spc="3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movie,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0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like/dislike</a:t>
            </a:r>
            <a:r>
              <a:rPr dirty="0" sz="1100" spc="8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64662" y="218413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4662" y="30749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395" y="414679"/>
            <a:ext cx="47885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90" b="1">
                <a:latin typeface="Calibri"/>
                <a:cs typeface="Calibri"/>
              </a:rPr>
              <a:t>Model:</a:t>
            </a:r>
            <a:r>
              <a:rPr dirty="0" sz="1100" spc="360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approximation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relation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8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220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probability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liking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movie).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00151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100019" y="809052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91129" y="1019390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 h="0">
                <a:moveTo>
                  <a:pt x="0" y="0"/>
                </a:moveTo>
                <a:lnTo>
                  <a:pt x="71247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0221" y="902778"/>
            <a:ext cx="1055370" cy="257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ts val="919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  <a:p>
            <a:pPr marL="310515">
              <a:lnSpc>
                <a:spcPts val="919"/>
              </a:lnSpc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60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52">
                <a:latin typeface="Calibri"/>
                <a:cs typeface="Calibri"/>
              </a:rPr>
              <a:t> </a:t>
            </a:r>
            <a:r>
              <a:rPr dirty="0" baseline="-15151" sz="1650" spc="104" i="1">
                <a:latin typeface="Calibri"/>
                <a:cs typeface="Calibri"/>
              </a:rPr>
              <a:t>e</a:t>
            </a:r>
            <a:r>
              <a:rPr dirty="0" sz="800" spc="70">
                <a:latin typeface="Cambria"/>
                <a:cs typeface="Cambria"/>
              </a:rPr>
              <a:t>−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 b="1">
                <a:latin typeface="Verdana"/>
                <a:cs typeface="Verdana"/>
              </a:rPr>
              <a:t>w</a:t>
            </a:r>
            <a:r>
              <a:rPr dirty="0" baseline="23148" sz="900" spc="104" b="1">
                <a:latin typeface="Verdana"/>
                <a:cs typeface="Verdana"/>
              </a:rPr>
              <a:t>T</a:t>
            </a:r>
            <a:r>
              <a:rPr dirty="0" sz="800" spc="70" b="1">
                <a:latin typeface="Verdana"/>
                <a:cs typeface="Verdana"/>
              </a:rPr>
              <a:t>x</a:t>
            </a:r>
            <a:r>
              <a:rPr dirty="0" sz="800" spc="7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443545"/>
            <a:ext cx="63233" cy="6323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24395" y="1341028"/>
            <a:ext cx="3613150" cy="57531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95" b="1">
                <a:latin typeface="Calibri"/>
                <a:cs typeface="Calibri"/>
              </a:rPr>
              <a:t>Parameter:</a:t>
            </a:r>
            <a:r>
              <a:rPr dirty="0" sz="1100" spc="18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00" spc="110" b="1">
                <a:latin typeface="Calibri"/>
                <a:cs typeface="Calibri"/>
              </a:rPr>
              <a:t>Learning</a:t>
            </a:r>
            <a:r>
              <a:rPr dirty="0" sz="1100" spc="17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algorithm:</a:t>
            </a:r>
            <a:r>
              <a:rPr dirty="0" sz="1100" spc="240" b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Gradient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Descent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[we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soon]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14" b="1">
                <a:latin typeface="Calibri"/>
                <a:cs typeface="Calibri"/>
              </a:rPr>
              <a:t>Objective/Loss/Error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spc="75" b="1">
                <a:latin typeface="Calibri"/>
                <a:cs typeface="Calibri"/>
              </a:rPr>
              <a:t>function:</a:t>
            </a:r>
            <a:r>
              <a:rPr dirty="0" sz="1100" spc="245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possibility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626857"/>
            <a:ext cx="63233" cy="632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810169"/>
            <a:ext cx="63233" cy="632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972460" y="1952471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05023" y="1956713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6955" y="2146438"/>
            <a:ext cx="3422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273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7620" y="2088323"/>
            <a:ext cx="12820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9620" algn="l"/>
              </a:tabLst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03968" y="2068447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4395" y="2291866"/>
            <a:ext cx="4787900" cy="769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800" spc="125">
                <a:latin typeface="Calibri"/>
                <a:cs typeface="Calibri"/>
              </a:rPr>
              <a:t>i=1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marL="12700" marR="5080" indent="62865">
              <a:lnSpc>
                <a:spcPct val="102600"/>
              </a:lnSpc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25">
                <a:latin typeface="Calibri"/>
                <a:cs typeface="Calibri"/>
              </a:rPr>
              <a:t> algorithm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should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aim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5">
                <a:latin typeface="Calibri"/>
                <a:cs typeface="Calibri"/>
              </a:rPr>
              <a:t> find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20">
                <a:latin typeface="Calibri"/>
                <a:cs typeface="Calibri"/>
              </a:rPr>
              <a:t> minimizes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above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(squared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15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y</a:t>
            </a:r>
            <a:r>
              <a:rPr dirty="0" sz="1100" spc="-95">
                <a:latin typeface="Calibri"/>
                <a:cs typeface="Calibri"/>
              </a:rPr>
              <a:t>ˆ)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09193" y="728395"/>
            <a:ext cx="5193030" cy="1436370"/>
            <a:chOff x="309193" y="728395"/>
            <a:chExt cx="5193030" cy="1436370"/>
          </a:xfrm>
        </p:grpSpPr>
        <p:sp>
          <p:nvSpPr>
            <p:cNvPr id="23" name="object 23"/>
            <p:cNvSpPr/>
            <p:nvPr/>
          </p:nvSpPr>
          <p:spPr>
            <a:xfrm>
              <a:off x="309193" y="728395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71" y="186558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4" y="902296"/>
              <a:ext cx="5141670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994" y="2062911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794" y="2050211"/>
              <a:ext cx="5090807" cy="114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865" y="772629"/>
              <a:ext cx="50736" cy="129028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09193" y="946567"/>
              <a:ext cx="5142230" cy="1167765"/>
            </a:xfrm>
            <a:custGeom>
              <a:avLst/>
              <a:gdLst/>
              <a:ahLst/>
              <a:cxnLst/>
              <a:rect l="l" t="t" r="r" b="b"/>
              <a:pathLst>
                <a:path w="5142230" h="1167764">
                  <a:moveTo>
                    <a:pt x="5141671" y="0"/>
                  </a:moveTo>
                  <a:lnTo>
                    <a:pt x="0" y="0"/>
                  </a:lnTo>
                  <a:lnTo>
                    <a:pt x="0" y="1116343"/>
                  </a:lnTo>
                  <a:lnTo>
                    <a:pt x="4008" y="1136068"/>
                  </a:lnTo>
                  <a:lnTo>
                    <a:pt x="14922" y="1152221"/>
                  </a:lnTo>
                  <a:lnTo>
                    <a:pt x="31075" y="1163135"/>
                  </a:lnTo>
                  <a:lnTo>
                    <a:pt x="50800" y="1167144"/>
                  </a:lnTo>
                  <a:lnTo>
                    <a:pt x="5090871" y="1167144"/>
                  </a:lnTo>
                  <a:lnTo>
                    <a:pt x="5110596" y="1163135"/>
                  </a:lnTo>
                  <a:lnTo>
                    <a:pt x="5126749" y="1152221"/>
                  </a:lnTo>
                  <a:lnTo>
                    <a:pt x="5137663" y="1136068"/>
                  </a:lnTo>
                  <a:lnTo>
                    <a:pt x="5141671" y="1116343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50865" y="810714"/>
              <a:ext cx="0" cy="1271270"/>
            </a:xfrm>
            <a:custGeom>
              <a:avLst/>
              <a:gdLst/>
              <a:ahLst/>
              <a:cxnLst/>
              <a:rect l="l" t="t" r="r" b="b"/>
              <a:pathLst>
                <a:path w="0" h="1271270">
                  <a:moveTo>
                    <a:pt x="0" y="127124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450865" y="79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450865" y="78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50865" y="77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002334"/>
              <a:ext cx="63233" cy="632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212367"/>
              <a:ext cx="63233" cy="632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594472"/>
              <a:ext cx="63233" cy="6323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21894" y="672335"/>
            <a:ext cx="5142230" cy="10287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0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ahead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295"/>
              </a:spcBef>
            </a:pPr>
            <a:r>
              <a:rPr dirty="0" sz="1100" spc="45">
                <a:latin typeface="Calibri"/>
                <a:cs typeface="Calibri"/>
              </a:rPr>
              <a:t>Enough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functions!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arbitrary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form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Microsoft Sans Serif"/>
                <a:cs typeface="Microsoft Sans Serif"/>
              </a:rPr>
              <a:t>R</a:t>
            </a:r>
            <a:r>
              <a:rPr dirty="0" baseline="27777" sz="1200" spc="60">
                <a:latin typeface="Calibri"/>
                <a:cs typeface="Calibri"/>
              </a:rPr>
              <a:t>n</a:t>
            </a:r>
            <a:r>
              <a:rPr dirty="0" baseline="27777" sz="1200" spc="3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(instead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5"/>
              </a:spcBef>
            </a:pP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0">
                <a:latin typeface="Lucida Sans Unicode"/>
                <a:cs typeface="Lucida Sans Unicode"/>
              </a:rPr>
              <a:t>}</a:t>
            </a:r>
            <a:r>
              <a:rPr dirty="0" baseline="27777" sz="1200" spc="209">
                <a:latin typeface="Calibri"/>
                <a:cs typeface="Calibri"/>
              </a:rPr>
              <a:t>n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Microsoft Sans Serif"/>
                <a:cs typeface="Microsoft Sans Serif"/>
              </a:rPr>
              <a:t>R</a:t>
            </a:r>
            <a:r>
              <a:rPr dirty="0" sz="1100" spc="70">
                <a:latin typeface="Microsoft Sans Serif"/>
                <a:cs typeface="Microsoft Sans Serif"/>
              </a:rPr>
              <a:t> </a:t>
            </a:r>
            <a:r>
              <a:rPr dirty="0" sz="1100" spc="25">
                <a:latin typeface="Calibri"/>
                <a:cs typeface="Calibri"/>
              </a:rPr>
              <a:t>(instead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8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(approximately)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0" y="3121469"/>
            <a:ext cx="5760085" cy="118745"/>
            <a:chOff x="0" y="3121469"/>
            <a:chExt cx="5760085" cy="118745"/>
          </a:xfrm>
        </p:grpSpPr>
        <p:sp>
          <p:nvSpPr>
            <p:cNvPr id="38" name="object 3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78" y="-38"/>
                  </a:moveTo>
                  <a:lnTo>
                    <a:pt x="-25" y="-38"/>
                  </a:lnTo>
                  <a:lnTo>
                    <a:pt x="-25" y="118452"/>
                  </a:lnTo>
                  <a:lnTo>
                    <a:pt x="2879978" y="118452"/>
                  </a:lnTo>
                  <a:lnTo>
                    <a:pt x="2879978" y="-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79979" y="3121469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975279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157462"/>
            <a:ext cx="4756150" cy="416559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 marR="5080">
              <a:lnSpc>
                <a:spcPts val="1350"/>
              </a:lnSpc>
              <a:spcBef>
                <a:spcPts val="45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3.3:</a:t>
            </a:r>
            <a:r>
              <a:rPr dirty="0" sz="1400" spc="409" b="1">
                <a:latin typeface="Calibri"/>
                <a:cs typeface="Calibri"/>
              </a:rPr>
              <a:t> </a:t>
            </a:r>
            <a:r>
              <a:rPr dirty="0" sz="1400" spc="145" b="1">
                <a:latin typeface="Calibri"/>
                <a:cs typeface="Calibri"/>
              </a:rPr>
              <a:t>Learning</a:t>
            </a:r>
            <a:r>
              <a:rPr dirty="0" sz="1400" spc="229" b="1">
                <a:latin typeface="Calibri"/>
                <a:cs typeface="Calibri"/>
              </a:rPr>
              <a:t> </a:t>
            </a:r>
            <a:r>
              <a:rPr dirty="0" sz="1400" spc="120" b="1">
                <a:latin typeface="Calibri"/>
                <a:cs typeface="Calibri"/>
              </a:rPr>
              <a:t>Parameters:</a:t>
            </a:r>
            <a:r>
              <a:rPr dirty="0" sz="1400" spc="409" b="1">
                <a:latin typeface="Calibri"/>
                <a:cs typeface="Calibri"/>
              </a:rPr>
              <a:t> </a:t>
            </a:r>
            <a:r>
              <a:rPr dirty="0" sz="1400" spc="114" b="1">
                <a:latin typeface="Calibri"/>
                <a:cs typeface="Calibri"/>
              </a:rPr>
              <a:t>(Infeasible)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90" b="1">
                <a:latin typeface="Calibri"/>
                <a:cs typeface="Calibri"/>
              </a:rPr>
              <a:t>guess </a:t>
            </a:r>
            <a:r>
              <a:rPr dirty="0" sz="1400" spc="-300" b="1">
                <a:latin typeface="Calibri"/>
                <a:cs typeface="Calibri"/>
              </a:rPr>
              <a:t> </a:t>
            </a:r>
            <a:r>
              <a:rPr dirty="0" sz="1400" spc="114" b="1">
                <a:latin typeface="Calibri"/>
                <a:cs typeface="Calibri"/>
              </a:rPr>
              <a:t>work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15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376" y="1422195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630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637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9337" y="1422195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14" i="1">
                <a:latin typeface="Calibri"/>
                <a:cs typeface="Calibri"/>
              </a:rPr>
              <a:t>x</a:t>
            </a:r>
            <a:r>
              <a:rPr dirty="0" baseline="-10416" sz="1200" spc="172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77784" y="612914"/>
            <a:ext cx="370205" cy="370205"/>
            <a:chOff x="1377784" y="612914"/>
            <a:chExt cx="370205" cy="370205"/>
          </a:xfrm>
        </p:grpSpPr>
        <p:sp>
          <p:nvSpPr>
            <p:cNvPr id="7" name="object 7"/>
            <p:cNvSpPr/>
            <p:nvPr/>
          </p:nvSpPr>
          <p:spPr>
            <a:xfrm>
              <a:off x="1382864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82864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508048" y="676578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3674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8418" y="349993"/>
            <a:ext cx="1572895" cy="1150620"/>
            <a:chOff x="628418" y="349993"/>
            <a:chExt cx="1572895" cy="1150620"/>
          </a:xfrm>
        </p:grpSpPr>
        <p:sp>
          <p:nvSpPr>
            <p:cNvPr id="12" name="object 12"/>
            <p:cNvSpPr/>
            <p:nvPr/>
          </p:nvSpPr>
          <p:spPr>
            <a:xfrm>
              <a:off x="927519" y="935835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93147" y="93211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5171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43201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62861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32495" y="985589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44789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21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7571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94141" y="935835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5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88546" y="93211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30948" y="907540"/>
              <a:ext cx="775970" cy="542925"/>
            </a:xfrm>
            <a:custGeom>
              <a:avLst/>
              <a:gdLst/>
              <a:ahLst/>
              <a:cxnLst/>
              <a:rect l="l" t="t" r="r" b="b"/>
              <a:pathLst>
                <a:path w="775969" h="542925">
                  <a:moveTo>
                    <a:pt x="0" y="542725"/>
                  </a:moveTo>
                  <a:lnTo>
                    <a:pt x="77542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69300" y="896250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62861" y="355055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32495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8081" y="1132333"/>
            <a:ext cx="550545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105">
                <a:latin typeface="Lucida Sans Unicode"/>
                <a:cs typeface="Lucida Sans Unicode"/>
              </a:rPr>
              <a:t>−</a:t>
            </a:r>
            <a:r>
              <a:rPr dirty="0" sz="850" spc="-10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0299" y="1751125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9881" y="1819070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760357" y="100849"/>
            <a:ext cx="2773680" cy="8801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Keeping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">
                <a:latin typeface="Calibri"/>
                <a:cs typeface="Calibri"/>
              </a:rPr>
              <a:t>supervised  </a:t>
            </a:r>
            <a:r>
              <a:rPr dirty="0" sz="1100" spc="135">
                <a:latin typeface="Calibri"/>
                <a:cs typeface="Calibri"/>
              </a:rPr>
              <a:t>ML </a:t>
            </a:r>
            <a:r>
              <a:rPr dirty="0" sz="1100" spc="5">
                <a:latin typeface="Calibri"/>
                <a:cs typeface="Calibri"/>
              </a:rPr>
              <a:t>setup 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30">
                <a:latin typeface="Calibri"/>
                <a:cs typeface="Calibri"/>
              </a:rPr>
              <a:t>mind,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5">
                <a:latin typeface="Calibri"/>
                <a:cs typeface="Calibri"/>
              </a:rPr>
              <a:t>focus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85" b="1">
                <a:latin typeface="Calibri"/>
                <a:cs typeface="Calibri"/>
              </a:rPr>
              <a:t>model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5">
                <a:latin typeface="Calibri"/>
                <a:cs typeface="Calibri"/>
              </a:rPr>
              <a:t>discuss </a:t>
            </a:r>
            <a:r>
              <a:rPr dirty="0" sz="1100" spc="20">
                <a:latin typeface="Calibri"/>
                <a:cs typeface="Calibri"/>
              </a:rPr>
              <a:t> an </a:t>
            </a:r>
            <a:r>
              <a:rPr dirty="0" sz="1100" spc="90" b="1">
                <a:latin typeface="Calibri"/>
                <a:cs typeface="Calibri"/>
              </a:rPr>
              <a:t>algorithm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 </a:t>
            </a:r>
            <a:r>
              <a:rPr dirty="0" sz="1100" spc="5">
                <a:latin typeface="Calibri"/>
                <a:cs typeface="Calibri"/>
              </a:rPr>
              <a:t>the  </a:t>
            </a:r>
            <a:r>
              <a:rPr dirty="0" sz="1100" spc="80" b="1">
                <a:latin typeface="Calibri"/>
                <a:cs typeface="Calibri"/>
              </a:rPr>
              <a:t>parameters </a:t>
            </a:r>
            <a:r>
              <a:rPr dirty="0" sz="1100" spc="85" b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5">
                <a:latin typeface="Calibri"/>
                <a:cs typeface="Calibri"/>
              </a:rPr>
              <a:t>model from </a:t>
            </a:r>
            <a:r>
              <a:rPr dirty="0" sz="1100" spc="-20">
                <a:latin typeface="Calibri"/>
                <a:cs typeface="Calibri"/>
              </a:rPr>
              <a:t>some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85" b="1">
                <a:latin typeface="Calibri"/>
                <a:cs typeface="Calibri"/>
              </a:rPr>
              <a:t>data </a:t>
            </a:r>
            <a:r>
              <a:rPr dirty="0" sz="1100" spc="25">
                <a:latin typeface="Calibri"/>
                <a:cs typeface="Calibri"/>
              </a:rPr>
              <a:t>using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appropriate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objective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35" name="object 3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-25"/>
                  </a:moveTo>
                  <a:lnTo>
                    <a:pt x="12" y="-25"/>
                  </a:lnTo>
                  <a:lnTo>
                    <a:pt x="12" y="118465"/>
                  </a:lnTo>
                  <a:lnTo>
                    <a:pt x="2880017" y="118465"/>
                  </a:lnTo>
                  <a:lnTo>
                    <a:pt x="2880017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880017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376" y="1422195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630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637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9337" y="1422195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14" i="1">
                <a:latin typeface="Calibri"/>
                <a:cs typeface="Calibri"/>
              </a:rPr>
              <a:t>x</a:t>
            </a:r>
            <a:r>
              <a:rPr dirty="0" baseline="-10416" sz="1200" spc="172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77784" y="612914"/>
            <a:ext cx="370205" cy="370205"/>
            <a:chOff x="1377784" y="612914"/>
            <a:chExt cx="370205" cy="370205"/>
          </a:xfrm>
        </p:grpSpPr>
        <p:sp>
          <p:nvSpPr>
            <p:cNvPr id="7" name="object 7"/>
            <p:cNvSpPr/>
            <p:nvPr/>
          </p:nvSpPr>
          <p:spPr>
            <a:xfrm>
              <a:off x="1382864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82864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508048" y="676578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3674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8418" y="349993"/>
            <a:ext cx="1572895" cy="1150620"/>
            <a:chOff x="628418" y="349993"/>
            <a:chExt cx="1572895" cy="1150620"/>
          </a:xfrm>
        </p:grpSpPr>
        <p:sp>
          <p:nvSpPr>
            <p:cNvPr id="12" name="object 12"/>
            <p:cNvSpPr/>
            <p:nvPr/>
          </p:nvSpPr>
          <p:spPr>
            <a:xfrm>
              <a:off x="927519" y="935835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93147" y="93211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5171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6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43201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62861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32495" y="985589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44789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21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7571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94141" y="935835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5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88546" y="93211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30948" y="907540"/>
              <a:ext cx="775970" cy="542925"/>
            </a:xfrm>
            <a:custGeom>
              <a:avLst/>
              <a:gdLst/>
              <a:ahLst/>
              <a:cxnLst/>
              <a:rect l="l" t="t" r="r" b="b"/>
              <a:pathLst>
                <a:path w="775969" h="542925">
                  <a:moveTo>
                    <a:pt x="0" y="542725"/>
                  </a:moveTo>
                  <a:lnTo>
                    <a:pt x="77542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69300" y="896250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62861" y="355055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32495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8081" y="1132333"/>
            <a:ext cx="550545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105">
                <a:latin typeface="Lucida Sans Unicode"/>
                <a:cs typeface="Lucida Sans Unicode"/>
              </a:rPr>
              <a:t>−</a:t>
            </a:r>
            <a:r>
              <a:rPr dirty="0" sz="850" spc="-10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0299" y="1751125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9881" y="1819070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2760357" y="100849"/>
            <a:ext cx="2773680" cy="88011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0"/>
              <a:t>Keeping </a:t>
            </a:r>
            <a:r>
              <a:rPr dirty="0" spc="30"/>
              <a:t>this </a:t>
            </a:r>
            <a:r>
              <a:rPr dirty="0" spc="15"/>
              <a:t>supervised  </a:t>
            </a:r>
            <a:r>
              <a:rPr dirty="0" spc="135"/>
              <a:t>ML </a:t>
            </a:r>
            <a:r>
              <a:rPr dirty="0" spc="5"/>
              <a:t>setup  </a:t>
            </a:r>
            <a:r>
              <a:rPr dirty="0" spc="35"/>
              <a:t>in </a:t>
            </a:r>
            <a:r>
              <a:rPr dirty="0" spc="30"/>
              <a:t>mind, </a:t>
            </a:r>
            <a:r>
              <a:rPr dirty="0" spc="35"/>
              <a:t>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5"/>
              <a:t>now </a:t>
            </a:r>
            <a:r>
              <a:rPr dirty="0" spc="5"/>
              <a:t>focus </a:t>
            </a:r>
            <a:r>
              <a:rPr dirty="0" spc="-5"/>
              <a:t>on </a:t>
            </a:r>
            <a:r>
              <a:rPr dirty="0" spc="30"/>
              <a:t>this </a:t>
            </a:r>
            <a:r>
              <a:rPr dirty="0" spc="85" b="1">
                <a:latin typeface="Calibri"/>
                <a:cs typeface="Calibri"/>
              </a:rPr>
              <a:t>model </a:t>
            </a:r>
            <a:r>
              <a:rPr dirty="0" spc="20"/>
              <a:t>and </a:t>
            </a:r>
            <a:r>
              <a:rPr dirty="0" spc="15"/>
              <a:t>discuss </a:t>
            </a:r>
            <a:r>
              <a:rPr dirty="0" spc="20"/>
              <a:t> an </a:t>
            </a:r>
            <a:r>
              <a:rPr dirty="0" spc="90" b="1">
                <a:latin typeface="Calibri"/>
                <a:cs typeface="Calibri"/>
              </a:rPr>
              <a:t>algorithm </a:t>
            </a:r>
            <a:r>
              <a:rPr dirty="0"/>
              <a:t>for</a:t>
            </a:r>
            <a:r>
              <a:rPr dirty="0" spc="245"/>
              <a:t> </a:t>
            </a:r>
            <a:r>
              <a:rPr dirty="0" spc="20"/>
              <a:t>learning </a:t>
            </a:r>
            <a:r>
              <a:rPr dirty="0" spc="5"/>
              <a:t>the  </a:t>
            </a:r>
            <a:r>
              <a:rPr dirty="0" spc="80" b="1">
                <a:latin typeface="Calibri"/>
                <a:cs typeface="Calibri"/>
              </a:rPr>
              <a:t>parameters </a:t>
            </a:r>
            <a:r>
              <a:rPr dirty="0" spc="85" b="1">
                <a:latin typeface="Calibri"/>
                <a:cs typeface="Calibri"/>
              </a:rPr>
              <a:t> </a:t>
            </a:r>
            <a:r>
              <a:rPr dirty="0" spc="-20"/>
              <a:t>of </a:t>
            </a:r>
            <a:r>
              <a:rPr dirty="0" spc="30"/>
              <a:t>this </a:t>
            </a:r>
            <a:r>
              <a:rPr dirty="0" spc="5"/>
              <a:t>model from </a:t>
            </a:r>
            <a:r>
              <a:rPr dirty="0" spc="-20"/>
              <a:t>some </a:t>
            </a:r>
            <a:r>
              <a:rPr dirty="0" spc="15"/>
              <a:t>given </a:t>
            </a:r>
            <a:r>
              <a:rPr dirty="0" spc="85" b="1">
                <a:latin typeface="Calibri"/>
                <a:cs typeface="Calibri"/>
              </a:rPr>
              <a:t>data </a:t>
            </a:r>
            <a:r>
              <a:rPr dirty="0" spc="25"/>
              <a:t>using </a:t>
            </a:r>
            <a:r>
              <a:rPr dirty="0" spc="20"/>
              <a:t>an </a:t>
            </a:r>
            <a:r>
              <a:rPr dirty="0" spc="25"/>
              <a:t> </a:t>
            </a:r>
            <a:r>
              <a:rPr dirty="0" spc="15"/>
              <a:t>appropriate</a:t>
            </a:r>
            <a:r>
              <a:rPr dirty="0" spc="114"/>
              <a:t> </a:t>
            </a:r>
            <a:r>
              <a:rPr dirty="0" spc="80" b="1">
                <a:latin typeface="Calibri"/>
                <a:cs typeface="Calibri"/>
              </a:rPr>
              <a:t>objective</a:t>
            </a:r>
            <a:r>
              <a:rPr dirty="0" spc="170" b="1">
                <a:latin typeface="Calibri"/>
                <a:cs typeface="Calibri"/>
              </a:rPr>
              <a:t> </a:t>
            </a:r>
            <a:r>
              <a:rPr dirty="0" spc="80" b="1">
                <a:latin typeface="Calibri"/>
                <a:cs typeface="Calibri"/>
              </a:rPr>
              <a:t>function</a:t>
            </a:r>
          </a:p>
        </p:txBody>
      </p: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084656"/>
            <a:ext cx="63233" cy="6323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2760357" y="999171"/>
            <a:ext cx="277304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stands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(logistic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case)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7" name="object 3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63"/>
                  </a:moveTo>
                  <a:lnTo>
                    <a:pt x="12" y="63"/>
                  </a:lnTo>
                  <a:lnTo>
                    <a:pt x="12" y="118554"/>
                  </a:lnTo>
                  <a:lnTo>
                    <a:pt x="2880017" y="118554"/>
                  </a:lnTo>
                  <a:lnTo>
                    <a:pt x="2880017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80017" y="3121571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28374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8374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53604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079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032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2016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849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44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9182" y="186321"/>
            <a:ext cx="2134870" cy="355600"/>
            <a:chOff x="569182" y="186321"/>
            <a:chExt cx="2134870" cy="355600"/>
          </a:xfrm>
        </p:grpSpPr>
        <p:sp>
          <p:nvSpPr>
            <p:cNvPr id="12" name="object 12"/>
            <p:cNvSpPr/>
            <p:nvPr/>
          </p:nvSpPr>
          <p:spPr>
            <a:xfrm>
              <a:off x="571713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03468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6667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94466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93440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87173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0558" y="186321"/>
              <a:ext cx="63233" cy="63233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760357" y="100849"/>
            <a:ext cx="2773680" cy="88011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0"/>
              <a:t>Keeping </a:t>
            </a:r>
            <a:r>
              <a:rPr dirty="0" spc="30"/>
              <a:t>this </a:t>
            </a:r>
            <a:r>
              <a:rPr dirty="0" spc="15"/>
              <a:t>supervised  </a:t>
            </a:r>
            <a:r>
              <a:rPr dirty="0" spc="135"/>
              <a:t>ML </a:t>
            </a:r>
            <a:r>
              <a:rPr dirty="0" spc="5"/>
              <a:t>setup  </a:t>
            </a:r>
            <a:r>
              <a:rPr dirty="0" spc="35"/>
              <a:t>in </a:t>
            </a:r>
            <a:r>
              <a:rPr dirty="0" spc="30"/>
              <a:t>mind, </a:t>
            </a:r>
            <a:r>
              <a:rPr dirty="0" spc="35"/>
              <a:t>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5"/>
              <a:t>now </a:t>
            </a:r>
            <a:r>
              <a:rPr dirty="0" spc="5"/>
              <a:t>focus </a:t>
            </a:r>
            <a:r>
              <a:rPr dirty="0" spc="-5"/>
              <a:t>on </a:t>
            </a:r>
            <a:r>
              <a:rPr dirty="0" spc="30"/>
              <a:t>this </a:t>
            </a:r>
            <a:r>
              <a:rPr dirty="0" spc="85" b="1">
                <a:latin typeface="Calibri"/>
                <a:cs typeface="Calibri"/>
              </a:rPr>
              <a:t>model </a:t>
            </a:r>
            <a:r>
              <a:rPr dirty="0" spc="20"/>
              <a:t>and </a:t>
            </a:r>
            <a:r>
              <a:rPr dirty="0" spc="15"/>
              <a:t>discuss </a:t>
            </a:r>
            <a:r>
              <a:rPr dirty="0" spc="20"/>
              <a:t> an </a:t>
            </a:r>
            <a:r>
              <a:rPr dirty="0" spc="90" b="1">
                <a:latin typeface="Calibri"/>
                <a:cs typeface="Calibri"/>
              </a:rPr>
              <a:t>algorithm </a:t>
            </a:r>
            <a:r>
              <a:rPr dirty="0"/>
              <a:t>for</a:t>
            </a:r>
            <a:r>
              <a:rPr dirty="0" spc="245"/>
              <a:t> </a:t>
            </a:r>
            <a:r>
              <a:rPr dirty="0" spc="20"/>
              <a:t>learning </a:t>
            </a:r>
            <a:r>
              <a:rPr dirty="0" spc="5"/>
              <a:t>the  </a:t>
            </a:r>
            <a:r>
              <a:rPr dirty="0" spc="80" b="1">
                <a:latin typeface="Calibri"/>
                <a:cs typeface="Calibri"/>
              </a:rPr>
              <a:t>parameters </a:t>
            </a:r>
            <a:r>
              <a:rPr dirty="0" spc="85" b="1">
                <a:latin typeface="Calibri"/>
                <a:cs typeface="Calibri"/>
              </a:rPr>
              <a:t> </a:t>
            </a:r>
            <a:r>
              <a:rPr dirty="0" spc="-20"/>
              <a:t>of </a:t>
            </a:r>
            <a:r>
              <a:rPr dirty="0" spc="30"/>
              <a:t>this </a:t>
            </a:r>
            <a:r>
              <a:rPr dirty="0" spc="5"/>
              <a:t>model from </a:t>
            </a:r>
            <a:r>
              <a:rPr dirty="0" spc="-20"/>
              <a:t>some </a:t>
            </a:r>
            <a:r>
              <a:rPr dirty="0" spc="15"/>
              <a:t>given </a:t>
            </a:r>
            <a:r>
              <a:rPr dirty="0" spc="85" b="1">
                <a:latin typeface="Calibri"/>
                <a:cs typeface="Calibri"/>
              </a:rPr>
              <a:t>data </a:t>
            </a:r>
            <a:r>
              <a:rPr dirty="0" spc="25"/>
              <a:t>using </a:t>
            </a:r>
            <a:r>
              <a:rPr dirty="0" spc="20"/>
              <a:t>an </a:t>
            </a:r>
            <a:r>
              <a:rPr dirty="0" spc="25"/>
              <a:t> </a:t>
            </a:r>
            <a:r>
              <a:rPr dirty="0" spc="15"/>
              <a:t>appropriate</a:t>
            </a:r>
            <a:r>
              <a:rPr dirty="0" spc="114"/>
              <a:t> </a:t>
            </a:r>
            <a:r>
              <a:rPr dirty="0" spc="80" b="1">
                <a:latin typeface="Calibri"/>
                <a:cs typeface="Calibri"/>
              </a:rPr>
              <a:t>objective</a:t>
            </a:r>
            <a:r>
              <a:rPr dirty="0" spc="170" b="1">
                <a:latin typeface="Calibri"/>
                <a:cs typeface="Calibri"/>
              </a:rPr>
              <a:t> </a:t>
            </a:r>
            <a:r>
              <a:rPr dirty="0" spc="80" b="1">
                <a:latin typeface="Calibri"/>
                <a:cs typeface="Calibri"/>
              </a:rPr>
              <a:t>function</a:t>
            </a: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084656"/>
            <a:ext cx="63233" cy="6323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760357" y="999171"/>
            <a:ext cx="277304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stands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(logistic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case)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ease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explanation,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 </a:t>
            </a:r>
            <a:r>
              <a:rPr dirty="0" sz="1100" spc="5">
                <a:latin typeface="Calibri"/>
                <a:cs typeface="Calibri"/>
              </a:rPr>
              <a:t>consider 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simplified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version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  </a:t>
            </a:r>
            <a:r>
              <a:rPr dirty="0" sz="1100" spc="30">
                <a:latin typeface="Calibri"/>
                <a:cs typeface="Calibri"/>
              </a:rPr>
              <a:t>having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466760"/>
            <a:ext cx="63233" cy="6323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63"/>
                  </a:moveTo>
                  <a:lnTo>
                    <a:pt x="12" y="63"/>
                  </a:lnTo>
                  <a:lnTo>
                    <a:pt x="12" y="118554"/>
                  </a:lnTo>
                  <a:lnTo>
                    <a:pt x="2880017" y="118554"/>
                  </a:lnTo>
                  <a:lnTo>
                    <a:pt x="2880017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17" y="3121571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28374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8374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53604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079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032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207" y="103045"/>
            <a:ext cx="12446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 marR="5080" indent="-22225">
              <a:lnSpc>
                <a:spcPct val="139700"/>
              </a:lnSpc>
              <a:spcBef>
                <a:spcPts val="100"/>
              </a:spcBef>
            </a:pPr>
            <a:r>
              <a:rPr dirty="0" sz="1100" spc="-5" i="1">
                <a:latin typeface="Calibri"/>
                <a:cs typeface="Calibri"/>
              </a:rPr>
              <a:t>w 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2016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5849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544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9182" y="186321"/>
            <a:ext cx="2134870" cy="355600"/>
            <a:chOff x="569182" y="186321"/>
            <a:chExt cx="2134870" cy="355600"/>
          </a:xfrm>
        </p:grpSpPr>
        <p:sp>
          <p:nvSpPr>
            <p:cNvPr id="13" name="object 13"/>
            <p:cNvSpPr/>
            <p:nvPr/>
          </p:nvSpPr>
          <p:spPr>
            <a:xfrm>
              <a:off x="571713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03468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6667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94466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93440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87173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0558" y="186321"/>
              <a:ext cx="63233" cy="63233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760357" y="100849"/>
            <a:ext cx="2773680" cy="88011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0"/>
              <a:t>Keeping </a:t>
            </a:r>
            <a:r>
              <a:rPr dirty="0" spc="30"/>
              <a:t>this </a:t>
            </a:r>
            <a:r>
              <a:rPr dirty="0" spc="15"/>
              <a:t>supervised  </a:t>
            </a:r>
            <a:r>
              <a:rPr dirty="0" spc="135"/>
              <a:t>ML </a:t>
            </a:r>
            <a:r>
              <a:rPr dirty="0" spc="5"/>
              <a:t>setup  </a:t>
            </a:r>
            <a:r>
              <a:rPr dirty="0" spc="35"/>
              <a:t>in </a:t>
            </a:r>
            <a:r>
              <a:rPr dirty="0" spc="30"/>
              <a:t>mind, </a:t>
            </a:r>
            <a:r>
              <a:rPr dirty="0" spc="35"/>
              <a:t>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5"/>
              <a:t>now </a:t>
            </a:r>
            <a:r>
              <a:rPr dirty="0" spc="5"/>
              <a:t>focus </a:t>
            </a:r>
            <a:r>
              <a:rPr dirty="0" spc="-5"/>
              <a:t>on </a:t>
            </a:r>
            <a:r>
              <a:rPr dirty="0" spc="30"/>
              <a:t>this </a:t>
            </a:r>
            <a:r>
              <a:rPr dirty="0" spc="85" b="1">
                <a:latin typeface="Calibri"/>
                <a:cs typeface="Calibri"/>
              </a:rPr>
              <a:t>model </a:t>
            </a:r>
            <a:r>
              <a:rPr dirty="0" spc="20"/>
              <a:t>and </a:t>
            </a:r>
            <a:r>
              <a:rPr dirty="0" spc="15"/>
              <a:t>discuss </a:t>
            </a:r>
            <a:r>
              <a:rPr dirty="0" spc="20"/>
              <a:t> an </a:t>
            </a:r>
            <a:r>
              <a:rPr dirty="0" spc="90" b="1">
                <a:latin typeface="Calibri"/>
                <a:cs typeface="Calibri"/>
              </a:rPr>
              <a:t>algorithm </a:t>
            </a:r>
            <a:r>
              <a:rPr dirty="0"/>
              <a:t>for</a:t>
            </a:r>
            <a:r>
              <a:rPr dirty="0" spc="245"/>
              <a:t> </a:t>
            </a:r>
            <a:r>
              <a:rPr dirty="0" spc="20"/>
              <a:t>learning </a:t>
            </a:r>
            <a:r>
              <a:rPr dirty="0" spc="5"/>
              <a:t>the  </a:t>
            </a:r>
            <a:r>
              <a:rPr dirty="0" spc="80" b="1">
                <a:latin typeface="Calibri"/>
                <a:cs typeface="Calibri"/>
              </a:rPr>
              <a:t>parameters </a:t>
            </a:r>
            <a:r>
              <a:rPr dirty="0" spc="85" b="1">
                <a:latin typeface="Calibri"/>
                <a:cs typeface="Calibri"/>
              </a:rPr>
              <a:t> </a:t>
            </a:r>
            <a:r>
              <a:rPr dirty="0" spc="-20"/>
              <a:t>of </a:t>
            </a:r>
            <a:r>
              <a:rPr dirty="0" spc="30"/>
              <a:t>this </a:t>
            </a:r>
            <a:r>
              <a:rPr dirty="0" spc="5"/>
              <a:t>model from </a:t>
            </a:r>
            <a:r>
              <a:rPr dirty="0" spc="-20"/>
              <a:t>some </a:t>
            </a:r>
            <a:r>
              <a:rPr dirty="0" spc="15"/>
              <a:t>given </a:t>
            </a:r>
            <a:r>
              <a:rPr dirty="0" spc="85" b="1">
                <a:latin typeface="Calibri"/>
                <a:cs typeface="Calibri"/>
              </a:rPr>
              <a:t>data </a:t>
            </a:r>
            <a:r>
              <a:rPr dirty="0" spc="25"/>
              <a:t>using </a:t>
            </a:r>
            <a:r>
              <a:rPr dirty="0" spc="20"/>
              <a:t>an </a:t>
            </a:r>
            <a:r>
              <a:rPr dirty="0" spc="25"/>
              <a:t> </a:t>
            </a:r>
            <a:r>
              <a:rPr dirty="0" spc="15"/>
              <a:t>appropriate</a:t>
            </a:r>
            <a:r>
              <a:rPr dirty="0" spc="114"/>
              <a:t> </a:t>
            </a:r>
            <a:r>
              <a:rPr dirty="0" spc="80" b="1">
                <a:latin typeface="Calibri"/>
                <a:cs typeface="Calibri"/>
              </a:rPr>
              <a:t>objective</a:t>
            </a:r>
            <a:r>
              <a:rPr dirty="0" spc="170" b="1">
                <a:latin typeface="Calibri"/>
                <a:cs typeface="Calibri"/>
              </a:rPr>
              <a:t> </a:t>
            </a:r>
            <a:r>
              <a:rPr dirty="0" spc="80" b="1">
                <a:latin typeface="Calibri"/>
                <a:cs typeface="Calibri"/>
              </a:rPr>
              <a:t>function</a:t>
            </a: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084656"/>
            <a:ext cx="63233" cy="6323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747657" y="999171"/>
            <a:ext cx="279844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99"/>
              </a:lnSpc>
              <a:spcBef>
                <a:spcPts val="55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stands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(logistic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case)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ease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explanation,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 </a:t>
            </a:r>
            <a:r>
              <a:rPr dirty="0" sz="1100" spc="5">
                <a:latin typeface="Calibri"/>
                <a:cs typeface="Calibri"/>
              </a:rPr>
              <a:t>consider 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simplified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version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  </a:t>
            </a:r>
            <a:r>
              <a:rPr dirty="0" sz="1100" spc="30">
                <a:latin typeface="Calibri"/>
                <a:cs typeface="Calibri"/>
              </a:rPr>
              <a:t>having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Further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10">
                <a:latin typeface="Calibri"/>
                <a:cs typeface="Calibri"/>
              </a:rPr>
              <a:t>consistent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literature,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on,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refer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67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(bias)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466760"/>
            <a:ext cx="63233" cy="6323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2020951"/>
            <a:ext cx="63233" cy="6323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17" y="25"/>
                  </a:moveTo>
                  <a:lnTo>
                    <a:pt x="12" y="25"/>
                  </a:lnTo>
                  <a:lnTo>
                    <a:pt x="12" y="118516"/>
                  </a:lnTo>
                  <a:lnTo>
                    <a:pt x="2880017" y="118516"/>
                  </a:lnTo>
                  <a:lnTo>
                    <a:pt x="2880017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17" y="312153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028374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8374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53604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079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032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207" y="103045"/>
            <a:ext cx="12446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 marR="5080" indent="-22225">
              <a:lnSpc>
                <a:spcPct val="139700"/>
              </a:lnSpc>
              <a:spcBef>
                <a:spcPts val="100"/>
              </a:spcBef>
            </a:pPr>
            <a:r>
              <a:rPr dirty="0" sz="1100" spc="-5" i="1">
                <a:latin typeface="Calibri"/>
                <a:cs typeface="Calibri"/>
              </a:rPr>
              <a:t>w 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2016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5849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5444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9182" y="186321"/>
            <a:ext cx="2134870" cy="355600"/>
            <a:chOff x="569182" y="186321"/>
            <a:chExt cx="2134870" cy="355600"/>
          </a:xfrm>
        </p:grpSpPr>
        <p:sp>
          <p:nvSpPr>
            <p:cNvPr id="13" name="object 13"/>
            <p:cNvSpPr/>
            <p:nvPr/>
          </p:nvSpPr>
          <p:spPr>
            <a:xfrm>
              <a:off x="571713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03468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6667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94466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93440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87173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0558" y="186321"/>
              <a:ext cx="63233" cy="63233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760357" y="100849"/>
            <a:ext cx="2773680" cy="88011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0"/>
              <a:t>Keeping </a:t>
            </a:r>
            <a:r>
              <a:rPr dirty="0" spc="30"/>
              <a:t>this </a:t>
            </a:r>
            <a:r>
              <a:rPr dirty="0" spc="15"/>
              <a:t>supervised  </a:t>
            </a:r>
            <a:r>
              <a:rPr dirty="0" spc="135"/>
              <a:t>ML </a:t>
            </a:r>
            <a:r>
              <a:rPr dirty="0" spc="5"/>
              <a:t>setup  </a:t>
            </a:r>
            <a:r>
              <a:rPr dirty="0" spc="35"/>
              <a:t>in </a:t>
            </a:r>
            <a:r>
              <a:rPr dirty="0" spc="30"/>
              <a:t>mind, </a:t>
            </a:r>
            <a:r>
              <a:rPr dirty="0" spc="35"/>
              <a:t> </a:t>
            </a:r>
            <a:r>
              <a:rPr dirty="0" spc="-50"/>
              <a:t>we </a:t>
            </a:r>
            <a:r>
              <a:rPr dirty="0" spc="35"/>
              <a:t>will </a:t>
            </a:r>
            <a:r>
              <a:rPr dirty="0" spc="-15"/>
              <a:t>now </a:t>
            </a:r>
            <a:r>
              <a:rPr dirty="0" spc="5"/>
              <a:t>focus </a:t>
            </a:r>
            <a:r>
              <a:rPr dirty="0" spc="-5"/>
              <a:t>on </a:t>
            </a:r>
            <a:r>
              <a:rPr dirty="0" spc="30"/>
              <a:t>this </a:t>
            </a:r>
            <a:r>
              <a:rPr dirty="0" spc="85" b="1">
                <a:latin typeface="Calibri"/>
                <a:cs typeface="Calibri"/>
              </a:rPr>
              <a:t>model </a:t>
            </a:r>
            <a:r>
              <a:rPr dirty="0" spc="20"/>
              <a:t>and </a:t>
            </a:r>
            <a:r>
              <a:rPr dirty="0" spc="15"/>
              <a:t>discuss </a:t>
            </a:r>
            <a:r>
              <a:rPr dirty="0" spc="20"/>
              <a:t> an </a:t>
            </a:r>
            <a:r>
              <a:rPr dirty="0" spc="90" b="1">
                <a:latin typeface="Calibri"/>
                <a:cs typeface="Calibri"/>
              </a:rPr>
              <a:t>algorithm </a:t>
            </a:r>
            <a:r>
              <a:rPr dirty="0"/>
              <a:t>for</a:t>
            </a:r>
            <a:r>
              <a:rPr dirty="0" spc="245"/>
              <a:t> </a:t>
            </a:r>
            <a:r>
              <a:rPr dirty="0" spc="20"/>
              <a:t>learning </a:t>
            </a:r>
            <a:r>
              <a:rPr dirty="0" spc="5"/>
              <a:t>the  </a:t>
            </a:r>
            <a:r>
              <a:rPr dirty="0" spc="80" b="1">
                <a:latin typeface="Calibri"/>
                <a:cs typeface="Calibri"/>
              </a:rPr>
              <a:t>parameters </a:t>
            </a:r>
            <a:r>
              <a:rPr dirty="0" spc="85" b="1">
                <a:latin typeface="Calibri"/>
                <a:cs typeface="Calibri"/>
              </a:rPr>
              <a:t> </a:t>
            </a:r>
            <a:r>
              <a:rPr dirty="0" spc="-20"/>
              <a:t>of </a:t>
            </a:r>
            <a:r>
              <a:rPr dirty="0" spc="30"/>
              <a:t>this </a:t>
            </a:r>
            <a:r>
              <a:rPr dirty="0" spc="5"/>
              <a:t>model from </a:t>
            </a:r>
            <a:r>
              <a:rPr dirty="0" spc="-20"/>
              <a:t>some </a:t>
            </a:r>
            <a:r>
              <a:rPr dirty="0" spc="15"/>
              <a:t>given </a:t>
            </a:r>
            <a:r>
              <a:rPr dirty="0" spc="85" b="1">
                <a:latin typeface="Calibri"/>
                <a:cs typeface="Calibri"/>
              </a:rPr>
              <a:t>data </a:t>
            </a:r>
            <a:r>
              <a:rPr dirty="0" spc="25"/>
              <a:t>using </a:t>
            </a:r>
            <a:r>
              <a:rPr dirty="0" spc="20"/>
              <a:t>an </a:t>
            </a:r>
            <a:r>
              <a:rPr dirty="0" spc="25"/>
              <a:t> </a:t>
            </a:r>
            <a:r>
              <a:rPr dirty="0" spc="15"/>
              <a:t>appropriate</a:t>
            </a:r>
            <a:r>
              <a:rPr dirty="0" spc="114"/>
              <a:t> </a:t>
            </a:r>
            <a:r>
              <a:rPr dirty="0" spc="80" b="1">
                <a:latin typeface="Calibri"/>
                <a:cs typeface="Calibri"/>
              </a:rPr>
              <a:t>objective</a:t>
            </a:r>
            <a:r>
              <a:rPr dirty="0" spc="170" b="1">
                <a:latin typeface="Calibri"/>
                <a:cs typeface="Calibri"/>
              </a:rPr>
              <a:t> </a:t>
            </a:r>
            <a:r>
              <a:rPr dirty="0" spc="80" b="1">
                <a:latin typeface="Calibri"/>
                <a:cs typeface="Calibri"/>
              </a:rPr>
              <a:t>function</a:t>
            </a: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084656"/>
            <a:ext cx="63233" cy="6323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747657" y="999171"/>
            <a:ext cx="2798445" cy="202628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99"/>
              </a:lnSpc>
              <a:spcBef>
                <a:spcPts val="55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stands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(logistic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case)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ease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explanation,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 </a:t>
            </a:r>
            <a:r>
              <a:rPr dirty="0" sz="1100" spc="5">
                <a:latin typeface="Calibri"/>
                <a:cs typeface="Calibri"/>
              </a:rPr>
              <a:t>consider 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simplified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version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  </a:t>
            </a:r>
            <a:r>
              <a:rPr dirty="0" sz="1100" spc="30">
                <a:latin typeface="Calibri"/>
                <a:cs typeface="Calibri"/>
              </a:rPr>
              <a:t>having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Further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10">
                <a:latin typeface="Calibri"/>
                <a:cs typeface="Calibri"/>
              </a:rPr>
              <a:t>consistent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literature,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on,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refer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67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(bias)</a:t>
            </a:r>
            <a:endParaRPr sz="1100">
              <a:latin typeface="Calibri"/>
              <a:cs typeface="Calibri"/>
            </a:endParaRPr>
          </a:p>
          <a:p>
            <a:pPr algn="just" marL="25400" marR="18415">
              <a:lnSpc>
                <a:spcPct val="102600"/>
              </a:lnSpc>
              <a:spcBef>
                <a:spcPts val="295"/>
              </a:spcBef>
            </a:pPr>
            <a:r>
              <a:rPr dirty="0" sz="1100" spc="50">
                <a:latin typeface="Calibri"/>
                <a:cs typeface="Calibri"/>
              </a:rPr>
              <a:t>Lastly, </a:t>
            </a:r>
            <a:r>
              <a:rPr dirty="0" sz="1100" spc="15">
                <a:latin typeface="Calibri"/>
                <a:cs typeface="Calibri"/>
              </a:rPr>
              <a:t>instead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15">
                <a:latin typeface="Calibri"/>
                <a:cs typeface="Calibri"/>
              </a:rPr>
              <a:t>considering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problem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predicting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like/dislike,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 </a:t>
            </a:r>
            <a:r>
              <a:rPr dirty="0" sz="1100">
                <a:latin typeface="Calibri"/>
                <a:cs typeface="Calibri"/>
              </a:rPr>
              <a:t>assume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0">
                <a:latin typeface="Calibri"/>
                <a:cs typeface="Calibri"/>
              </a:rPr>
              <a:t> to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predict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criticsRating</a:t>
            </a:r>
            <a:r>
              <a:rPr dirty="0" sz="1100" spc="7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75">
                <a:latin typeface="Calibri"/>
                <a:cs typeface="Calibri"/>
              </a:rPr>
              <a:t>)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70" i="1">
                <a:latin typeface="Calibri"/>
                <a:cs typeface="Calibri"/>
              </a:rPr>
              <a:t>imdbRating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particular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reason)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466760"/>
            <a:ext cx="63233" cy="6323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2020951"/>
            <a:ext cx="63233" cy="6323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2403055"/>
            <a:ext cx="63233" cy="632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05610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11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051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6226" y="103045"/>
            <a:ext cx="12446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 marR="5080" indent="-22225">
              <a:lnSpc>
                <a:spcPct val="139700"/>
              </a:lnSpc>
              <a:spcBef>
                <a:spcPts val="100"/>
              </a:spcBef>
            </a:pPr>
            <a:r>
              <a:rPr dirty="0" sz="1100" spc="-5" i="1">
                <a:latin typeface="Calibri"/>
                <a:cs typeface="Calibri"/>
              </a:rPr>
              <a:t>w 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4034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867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7450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1201" y="187562"/>
            <a:ext cx="1047115" cy="354330"/>
            <a:chOff x="821201" y="187562"/>
            <a:chExt cx="1047115" cy="354330"/>
          </a:xfrm>
        </p:grpSpPr>
        <p:sp>
          <p:nvSpPr>
            <p:cNvPr id="13" name="object 13"/>
            <p:cNvSpPr/>
            <p:nvPr/>
          </p:nvSpPr>
          <p:spPr>
            <a:xfrm>
              <a:off x="823732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55487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28686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4648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45459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39191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05610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11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051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6226" y="103045"/>
            <a:ext cx="12446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 marR="5080" indent="-22225">
              <a:lnSpc>
                <a:spcPct val="139700"/>
              </a:lnSpc>
              <a:spcBef>
                <a:spcPts val="100"/>
              </a:spcBef>
            </a:pPr>
            <a:r>
              <a:rPr dirty="0" sz="1100" spc="-5" i="1">
                <a:latin typeface="Calibri"/>
                <a:cs typeface="Calibri"/>
              </a:rPr>
              <a:t>w 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4034" y="103872"/>
            <a:ext cx="553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20" i="1">
                <a:latin typeface="Calibri"/>
                <a:cs typeface="Calibri"/>
              </a:rPr>
              <a:t>y</a:t>
            </a:r>
            <a:r>
              <a:rPr dirty="0" sz="1100" spc="110">
                <a:latin typeface="Calibri"/>
                <a:cs typeface="Calibri"/>
              </a:rPr>
              <a:t>ˆ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867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7450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1192" y="187553"/>
            <a:ext cx="4749800" cy="354330"/>
            <a:chOff x="821192" y="187553"/>
            <a:chExt cx="4749800" cy="354330"/>
          </a:xfrm>
        </p:grpSpPr>
        <p:sp>
          <p:nvSpPr>
            <p:cNvPr id="13" name="object 13"/>
            <p:cNvSpPr/>
            <p:nvPr/>
          </p:nvSpPr>
          <p:spPr>
            <a:xfrm>
              <a:off x="823732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55487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28686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4648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45458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39191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49206" y="244487"/>
              <a:ext cx="2621915" cy="186690"/>
            </a:xfrm>
            <a:custGeom>
              <a:avLst/>
              <a:gdLst/>
              <a:ahLst/>
              <a:cxnLst/>
              <a:rect l="l" t="t" r="r" b="b"/>
              <a:pathLst>
                <a:path w="2621915" h="186690">
                  <a:moveTo>
                    <a:pt x="257083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2621636" y="186558"/>
                  </a:lnTo>
                  <a:lnTo>
                    <a:pt x="2621636" y="50800"/>
                  </a:lnTo>
                  <a:lnTo>
                    <a:pt x="2617627" y="31075"/>
                  </a:lnTo>
                  <a:lnTo>
                    <a:pt x="2606713" y="14922"/>
                  </a:lnTo>
                  <a:lnTo>
                    <a:pt x="2590560" y="4008"/>
                  </a:lnTo>
                  <a:lnTo>
                    <a:pt x="257083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987306" y="227557"/>
            <a:ext cx="1096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Input</a:t>
            </a:r>
            <a:r>
              <a:rPr dirty="0" sz="1100" spc="7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3333B2"/>
                </a:solidFill>
                <a:latin typeface="Calibri"/>
                <a:cs typeface="Calibri"/>
              </a:rPr>
              <a:t>for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training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49206" y="288728"/>
            <a:ext cx="2672715" cy="452755"/>
            <a:chOff x="2949206" y="288728"/>
            <a:chExt cx="2672715" cy="45275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9206" y="418401"/>
              <a:ext cx="2621634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0006" y="639864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0807" y="627163"/>
              <a:ext cx="2570796" cy="114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0842" y="288734"/>
              <a:ext cx="50761" cy="3511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49206" y="462681"/>
              <a:ext cx="2621915" cy="228600"/>
            </a:xfrm>
            <a:custGeom>
              <a:avLst/>
              <a:gdLst/>
              <a:ahLst/>
              <a:cxnLst/>
              <a:rect l="l" t="t" r="r" b="b"/>
              <a:pathLst>
                <a:path w="2621915" h="228600">
                  <a:moveTo>
                    <a:pt x="2621636" y="0"/>
                  </a:moveTo>
                  <a:lnTo>
                    <a:pt x="0" y="0"/>
                  </a:lnTo>
                  <a:lnTo>
                    <a:pt x="0" y="177182"/>
                  </a:lnTo>
                  <a:lnTo>
                    <a:pt x="4008" y="196907"/>
                  </a:lnTo>
                  <a:lnTo>
                    <a:pt x="14922" y="213060"/>
                  </a:lnTo>
                  <a:lnTo>
                    <a:pt x="31075" y="223974"/>
                  </a:lnTo>
                  <a:lnTo>
                    <a:pt x="50800" y="227983"/>
                  </a:lnTo>
                  <a:lnTo>
                    <a:pt x="2570836" y="227983"/>
                  </a:lnTo>
                  <a:lnTo>
                    <a:pt x="2590560" y="223974"/>
                  </a:lnTo>
                  <a:lnTo>
                    <a:pt x="2606713" y="213060"/>
                  </a:lnTo>
                  <a:lnTo>
                    <a:pt x="2617627" y="196907"/>
                  </a:lnTo>
                  <a:lnTo>
                    <a:pt x="2621636" y="177182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70842" y="326828"/>
              <a:ext cx="0" cy="332105"/>
            </a:xfrm>
            <a:custGeom>
              <a:avLst/>
              <a:gdLst/>
              <a:ahLst/>
              <a:cxnLst/>
              <a:rect l="l" t="t" r="r" b="b"/>
              <a:pathLst>
                <a:path w="0" h="332105">
                  <a:moveTo>
                    <a:pt x="0" y="3320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70842" y="3141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0842" y="3014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70842" y="2887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135757" y="51429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20414" y="443228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5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20414" y="53231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87306" y="456182"/>
            <a:ext cx="1845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4210" algn="l"/>
              </a:tabLst>
            </a:pP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pairs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6" name="object 3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0"/>
                  </a:moveTo>
                  <a:lnTo>
                    <a:pt x="25" y="0"/>
                  </a:lnTo>
                  <a:lnTo>
                    <a:pt x="25" y="118490"/>
                  </a:lnTo>
                  <a:lnTo>
                    <a:pt x="2880029" y="118490"/>
                  </a:lnTo>
                  <a:lnTo>
                    <a:pt x="28800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80029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05610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11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051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6226" y="103045"/>
            <a:ext cx="12446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 marR="5080" indent="-22225">
              <a:lnSpc>
                <a:spcPct val="139700"/>
              </a:lnSpc>
              <a:spcBef>
                <a:spcPts val="100"/>
              </a:spcBef>
            </a:pPr>
            <a:r>
              <a:rPr dirty="0" sz="1100" spc="-5" i="1">
                <a:latin typeface="Calibri"/>
                <a:cs typeface="Calibri"/>
              </a:rPr>
              <a:t>w 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4034" y="103872"/>
            <a:ext cx="55308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20" i="1">
                <a:latin typeface="Calibri"/>
                <a:cs typeface="Calibri"/>
              </a:rPr>
              <a:t>y</a:t>
            </a:r>
            <a:r>
              <a:rPr dirty="0" spc="110"/>
              <a:t>ˆ</a:t>
            </a:r>
            <a:r>
              <a:rPr dirty="0" spc="5"/>
              <a:t> </a:t>
            </a:r>
            <a:r>
              <a:rPr dirty="0" spc="295"/>
              <a:t>=</a:t>
            </a:r>
            <a:r>
              <a:rPr dirty="0" spc="55"/>
              <a:t> </a:t>
            </a:r>
            <a:r>
              <a:rPr dirty="0" spc="195" i="1">
                <a:latin typeface="Calibri"/>
                <a:cs typeface="Calibri"/>
              </a:rPr>
              <a:t>f</a:t>
            </a:r>
            <a:r>
              <a:rPr dirty="0" spc="-135" i="1">
                <a:latin typeface="Calibri"/>
                <a:cs typeface="Calibri"/>
              </a:rPr>
              <a:t> </a:t>
            </a:r>
            <a:r>
              <a:rPr dirty="0" spc="85"/>
              <a:t>(</a:t>
            </a:r>
            <a:r>
              <a:rPr dirty="0" spc="145" i="1">
                <a:latin typeface="Calibri"/>
                <a:cs typeface="Calibri"/>
              </a:rPr>
              <a:t>x</a:t>
            </a:r>
            <a:r>
              <a:rPr dirty="0" spc="85"/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7867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7450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1192" y="187553"/>
            <a:ext cx="4749800" cy="354330"/>
            <a:chOff x="821192" y="187553"/>
            <a:chExt cx="4749800" cy="354330"/>
          </a:xfrm>
        </p:grpSpPr>
        <p:sp>
          <p:nvSpPr>
            <p:cNvPr id="13" name="object 13"/>
            <p:cNvSpPr/>
            <p:nvPr/>
          </p:nvSpPr>
          <p:spPr>
            <a:xfrm>
              <a:off x="823732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55487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28686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4648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45458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39191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49206" y="244487"/>
              <a:ext cx="2621915" cy="186690"/>
            </a:xfrm>
            <a:custGeom>
              <a:avLst/>
              <a:gdLst/>
              <a:ahLst/>
              <a:cxnLst/>
              <a:rect l="l" t="t" r="r" b="b"/>
              <a:pathLst>
                <a:path w="2621915" h="186690">
                  <a:moveTo>
                    <a:pt x="257083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2621636" y="186558"/>
                  </a:lnTo>
                  <a:lnTo>
                    <a:pt x="2621636" y="50800"/>
                  </a:lnTo>
                  <a:lnTo>
                    <a:pt x="2617627" y="31075"/>
                  </a:lnTo>
                  <a:lnTo>
                    <a:pt x="2606713" y="14922"/>
                  </a:lnTo>
                  <a:lnTo>
                    <a:pt x="2590560" y="4008"/>
                  </a:lnTo>
                  <a:lnTo>
                    <a:pt x="257083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987306" y="227557"/>
            <a:ext cx="1096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Input</a:t>
            </a:r>
            <a:r>
              <a:rPr dirty="0" sz="1100" spc="7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3333B2"/>
                </a:solidFill>
                <a:latin typeface="Calibri"/>
                <a:cs typeface="Calibri"/>
              </a:rPr>
              <a:t>for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training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49206" y="288728"/>
            <a:ext cx="2672715" cy="452755"/>
            <a:chOff x="2949206" y="288728"/>
            <a:chExt cx="2672715" cy="45275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9206" y="418401"/>
              <a:ext cx="2621634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0006" y="639864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0807" y="627163"/>
              <a:ext cx="2570796" cy="114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0842" y="288734"/>
              <a:ext cx="50761" cy="3511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49206" y="462681"/>
              <a:ext cx="2621915" cy="228600"/>
            </a:xfrm>
            <a:custGeom>
              <a:avLst/>
              <a:gdLst/>
              <a:ahLst/>
              <a:cxnLst/>
              <a:rect l="l" t="t" r="r" b="b"/>
              <a:pathLst>
                <a:path w="2621915" h="228600">
                  <a:moveTo>
                    <a:pt x="2621636" y="0"/>
                  </a:moveTo>
                  <a:lnTo>
                    <a:pt x="0" y="0"/>
                  </a:lnTo>
                  <a:lnTo>
                    <a:pt x="0" y="177182"/>
                  </a:lnTo>
                  <a:lnTo>
                    <a:pt x="4008" y="196907"/>
                  </a:lnTo>
                  <a:lnTo>
                    <a:pt x="14922" y="213060"/>
                  </a:lnTo>
                  <a:lnTo>
                    <a:pt x="31075" y="223974"/>
                  </a:lnTo>
                  <a:lnTo>
                    <a:pt x="50800" y="227983"/>
                  </a:lnTo>
                  <a:lnTo>
                    <a:pt x="2570836" y="227983"/>
                  </a:lnTo>
                  <a:lnTo>
                    <a:pt x="2590560" y="223974"/>
                  </a:lnTo>
                  <a:lnTo>
                    <a:pt x="2606713" y="213060"/>
                  </a:lnTo>
                  <a:lnTo>
                    <a:pt x="2617627" y="196907"/>
                  </a:lnTo>
                  <a:lnTo>
                    <a:pt x="2621636" y="177182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70842" y="326828"/>
              <a:ext cx="0" cy="332105"/>
            </a:xfrm>
            <a:custGeom>
              <a:avLst/>
              <a:gdLst/>
              <a:ahLst/>
              <a:cxnLst/>
              <a:rect l="l" t="t" r="r" b="b"/>
              <a:pathLst>
                <a:path w="0" h="332105">
                  <a:moveTo>
                    <a:pt x="0" y="3320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70842" y="3141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0842" y="3014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70842" y="2887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135757" y="51429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20414" y="443228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5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20414" y="53231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87306" y="456182"/>
            <a:ext cx="1845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4210" algn="l"/>
              </a:tabLst>
            </a:pP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pairs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49206" y="842593"/>
            <a:ext cx="2621915" cy="186690"/>
          </a:xfrm>
          <a:custGeom>
            <a:avLst/>
            <a:gdLst/>
            <a:ahLst/>
            <a:cxnLst/>
            <a:rect l="l" t="t" r="r" b="b"/>
            <a:pathLst>
              <a:path w="2621915" h="186690">
                <a:moveTo>
                  <a:pt x="257083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2621636" y="186558"/>
                </a:lnTo>
                <a:lnTo>
                  <a:pt x="2621636" y="50800"/>
                </a:lnTo>
                <a:lnTo>
                  <a:pt x="2617627" y="31075"/>
                </a:lnTo>
                <a:lnTo>
                  <a:pt x="2606713" y="14922"/>
                </a:lnTo>
                <a:lnTo>
                  <a:pt x="2590560" y="4008"/>
                </a:lnTo>
                <a:lnTo>
                  <a:pt x="257083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987306" y="825650"/>
            <a:ext cx="1126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solidFill>
                  <a:srgbClr val="3333B2"/>
                </a:solidFill>
                <a:latin typeface="Calibri"/>
                <a:cs typeface="Calibri"/>
              </a:rPr>
              <a:t>Training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3333B2"/>
                </a:solidFill>
                <a:latin typeface="Calibri"/>
                <a:cs typeface="Calibri"/>
              </a:rPr>
              <a:t>objective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949206" y="886815"/>
            <a:ext cx="2672715" cy="840105"/>
            <a:chOff x="2949206" y="886815"/>
            <a:chExt cx="2672715" cy="84010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9206" y="1016495"/>
              <a:ext cx="2621634" cy="506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0006" y="1624837"/>
              <a:ext cx="101600" cy="101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0807" y="1612137"/>
              <a:ext cx="2570796" cy="114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0842" y="886828"/>
              <a:ext cx="50761" cy="73800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949206" y="1060768"/>
              <a:ext cx="2621915" cy="615315"/>
            </a:xfrm>
            <a:custGeom>
              <a:avLst/>
              <a:gdLst/>
              <a:ahLst/>
              <a:cxnLst/>
              <a:rect l="l" t="t" r="r" b="b"/>
              <a:pathLst>
                <a:path w="2621915" h="615314">
                  <a:moveTo>
                    <a:pt x="2621636" y="0"/>
                  </a:moveTo>
                  <a:lnTo>
                    <a:pt x="0" y="0"/>
                  </a:lnTo>
                  <a:lnTo>
                    <a:pt x="0" y="564069"/>
                  </a:lnTo>
                  <a:lnTo>
                    <a:pt x="4008" y="583793"/>
                  </a:lnTo>
                  <a:lnTo>
                    <a:pt x="14922" y="599946"/>
                  </a:lnTo>
                  <a:lnTo>
                    <a:pt x="31075" y="610861"/>
                  </a:lnTo>
                  <a:lnTo>
                    <a:pt x="50800" y="614869"/>
                  </a:lnTo>
                  <a:lnTo>
                    <a:pt x="2570836" y="614869"/>
                  </a:lnTo>
                  <a:lnTo>
                    <a:pt x="2590560" y="610861"/>
                  </a:lnTo>
                  <a:lnTo>
                    <a:pt x="2606713" y="599946"/>
                  </a:lnTo>
                  <a:lnTo>
                    <a:pt x="2617627" y="583793"/>
                  </a:lnTo>
                  <a:lnTo>
                    <a:pt x="2621636" y="564069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0842" y="924915"/>
              <a:ext cx="0" cy="719455"/>
            </a:xfrm>
            <a:custGeom>
              <a:avLst/>
              <a:gdLst/>
              <a:ahLst/>
              <a:cxnLst/>
              <a:rect l="l" t="t" r="r" b="b"/>
              <a:pathLst>
                <a:path w="0" h="719455">
                  <a:moveTo>
                    <a:pt x="0" y="71897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570842" y="9122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570842" y="8995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70842" y="8868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2987306" y="1031048"/>
            <a:ext cx="1483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Find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that: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82658" y="1430615"/>
            <a:ext cx="1816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Calibri"/>
                <a:cs typeface="Calibri"/>
              </a:rPr>
              <a:t>w</a:t>
            </a:r>
            <a:r>
              <a:rPr dirty="0" sz="800" spc="-15">
                <a:latin typeface="Calibri"/>
                <a:cs typeface="Calibri"/>
              </a:rPr>
              <a:t>,b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72940" y="1164042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5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20946" y="1168284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33989" y="1503437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42878" y="1358009"/>
            <a:ext cx="49022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069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87306" y="1299907"/>
            <a:ext cx="21602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45895" algn="l"/>
              </a:tabLst>
            </a:pPr>
            <a:r>
              <a:rPr dirty="0" sz="1100" spc="25">
                <a:latin typeface="Calibri"/>
                <a:cs typeface="Calibri"/>
              </a:rPr>
              <a:t>minimize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21655" y="128001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6" name="object 5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05610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11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051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6226" y="103045"/>
            <a:ext cx="12446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 marR="5080" indent="-22225">
              <a:lnSpc>
                <a:spcPct val="139700"/>
              </a:lnSpc>
              <a:spcBef>
                <a:spcPts val="100"/>
              </a:spcBef>
            </a:pPr>
            <a:r>
              <a:rPr dirty="0" sz="1100" spc="-5" i="1">
                <a:latin typeface="Calibri"/>
                <a:cs typeface="Calibri"/>
              </a:rPr>
              <a:t>w 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4034" y="103872"/>
            <a:ext cx="55308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20" i="1">
                <a:latin typeface="Calibri"/>
                <a:cs typeface="Calibri"/>
              </a:rPr>
              <a:t>y</a:t>
            </a:r>
            <a:r>
              <a:rPr dirty="0" spc="110"/>
              <a:t>ˆ</a:t>
            </a:r>
            <a:r>
              <a:rPr dirty="0" spc="5"/>
              <a:t> </a:t>
            </a:r>
            <a:r>
              <a:rPr dirty="0" spc="295"/>
              <a:t>=</a:t>
            </a:r>
            <a:r>
              <a:rPr dirty="0" spc="55"/>
              <a:t> </a:t>
            </a:r>
            <a:r>
              <a:rPr dirty="0" spc="195" i="1">
                <a:latin typeface="Calibri"/>
                <a:cs typeface="Calibri"/>
              </a:rPr>
              <a:t>f</a:t>
            </a:r>
            <a:r>
              <a:rPr dirty="0" spc="-135" i="1">
                <a:latin typeface="Calibri"/>
                <a:cs typeface="Calibri"/>
              </a:rPr>
              <a:t> </a:t>
            </a:r>
            <a:r>
              <a:rPr dirty="0" spc="85"/>
              <a:t>(</a:t>
            </a:r>
            <a:r>
              <a:rPr dirty="0" spc="145" i="1">
                <a:latin typeface="Calibri"/>
                <a:cs typeface="Calibri"/>
              </a:rPr>
              <a:t>x</a:t>
            </a:r>
            <a:r>
              <a:rPr dirty="0" spc="85"/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7867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7450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1192" y="187553"/>
            <a:ext cx="4749800" cy="354330"/>
            <a:chOff x="821192" y="187553"/>
            <a:chExt cx="4749800" cy="354330"/>
          </a:xfrm>
        </p:grpSpPr>
        <p:sp>
          <p:nvSpPr>
            <p:cNvPr id="13" name="object 13"/>
            <p:cNvSpPr/>
            <p:nvPr/>
          </p:nvSpPr>
          <p:spPr>
            <a:xfrm>
              <a:off x="823732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55487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28686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4648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45458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39191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49206" y="244487"/>
              <a:ext cx="2621915" cy="186690"/>
            </a:xfrm>
            <a:custGeom>
              <a:avLst/>
              <a:gdLst/>
              <a:ahLst/>
              <a:cxnLst/>
              <a:rect l="l" t="t" r="r" b="b"/>
              <a:pathLst>
                <a:path w="2621915" h="186690">
                  <a:moveTo>
                    <a:pt x="257083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2621636" y="186558"/>
                  </a:lnTo>
                  <a:lnTo>
                    <a:pt x="2621636" y="50800"/>
                  </a:lnTo>
                  <a:lnTo>
                    <a:pt x="2617627" y="31075"/>
                  </a:lnTo>
                  <a:lnTo>
                    <a:pt x="2606713" y="14922"/>
                  </a:lnTo>
                  <a:lnTo>
                    <a:pt x="2590560" y="4008"/>
                  </a:lnTo>
                  <a:lnTo>
                    <a:pt x="257083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987306" y="227557"/>
            <a:ext cx="1096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Input</a:t>
            </a:r>
            <a:r>
              <a:rPr dirty="0" sz="1100" spc="7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3333B2"/>
                </a:solidFill>
                <a:latin typeface="Calibri"/>
                <a:cs typeface="Calibri"/>
              </a:rPr>
              <a:t>for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training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49206" y="288728"/>
            <a:ext cx="2672715" cy="452755"/>
            <a:chOff x="2949206" y="288728"/>
            <a:chExt cx="2672715" cy="45275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9206" y="418401"/>
              <a:ext cx="2621634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0006" y="639864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0807" y="627163"/>
              <a:ext cx="2570796" cy="114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0842" y="288734"/>
              <a:ext cx="50761" cy="3511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49206" y="462681"/>
              <a:ext cx="2621915" cy="228600"/>
            </a:xfrm>
            <a:custGeom>
              <a:avLst/>
              <a:gdLst/>
              <a:ahLst/>
              <a:cxnLst/>
              <a:rect l="l" t="t" r="r" b="b"/>
              <a:pathLst>
                <a:path w="2621915" h="228600">
                  <a:moveTo>
                    <a:pt x="2621636" y="0"/>
                  </a:moveTo>
                  <a:lnTo>
                    <a:pt x="0" y="0"/>
                  </a:lnTo>
                  <a:lnTo>
                    <a:pt x="0" y="177182"/>
                  </a:lnTo>
                  <a:lnTo>
                    <a:pt x="4008" y="196907"/>
                  </a:lnTo>
                  <a:lnTo>
                    <a:pt x="14922" y="213060"/>
                  </a:lnTo>
                  <a:lnTo>
                    <a:pt x="31075" y="223974"/>
                  </a:lnTo>
                  <a:lnTo>
                    <a:pt x="50800" y="227983"/>
                  </a:lnTo>
                  <a:lnTo>
                    <a:pt x="2570836" y="227983"/>
                  </a:lnTo>
                  <a:lnTo>
                    <a:pt x="2590560" y="223974"/>
                  </a:lnTo>
                  <a:lnTo>
                    <a:pt x="2606713" y="213060"/>
                  </a:lnTo>
                  <a:lnTo>
                    <a:pt x="2617627" y="196907"/>
                  </a:lnTo>
                  <a:lnTo>
                    <a:pt x="2621636" y="177182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70842" y="326828"/>
              <a:ext cx="0" cy="332105"/>
            </a:xfrm>
            <a:custGeom>
              <a:avLst/>
              <a:gdLst/>
              <a:ahLst/>
              <a:cxnLst/>
              <a:rect l="l" t="t" r="r" b="b"/>
              <a:pathLst>
                <a:path w="0" h="332105">
                  <a:moveTo>
                    <a:pt x="0" y="3320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70842" y="3141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0842" y="3014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70842" y="2887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135757" y="514297"/>
            <a:ext cx="2349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20414" y="443228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5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20414" y="53231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87306" y="456182"/>
            <a:ext cx="1845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4210" algn="l"/>
              </a:tabLst>
            </a:pP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pairs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49206" y="842593"/>
            <a:ext cx="2621915" cy="186690"/>
          </a:xfrm>
          <a:custGeom>
            <a:avLst/>
            <a:gdLst/>
            <a:ahLst/>
            <a:cxnLst/>
            <a:rect l="l" t="t" r="r" b="b"/>
            <a:pathLst>
              <a:path w="2621915" h="186690">
                <a:moveTo>
                  <a:pt x="257083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2621636" y="186558"/>
                </a:lnTo>
                <a:lnTo>
                  <a:pt x="2621636" y="50800"/>
                </a:lnTo>
                <a:lnTo>
                  <a:pt x="2617627" y="31075"/>
                </a:lnTo>
                <a:lnTo>
                  <a:pt x="2606713" y="14922"/>
                </a:lnTo>
                <a:lnTo>
                  <a:pt x="2590560" y="4008"/>
                </a:lnTo>
                <a:lnTo>
                  <a:pt x="257083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987306" y="825650"/>
            <a:ext cx="1126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solidFill>
                  <a:srgbClr val="3333B2"/>
                </a:solidFill>
                <a:latin typeface="Calibri"/>
                <a:cs typeface="Calibri"/>
              </a:rPr>
              <a:t>Training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3333B2"/>
                </a:solidFill>
                <a:latin typeface="Calibri"/>
                <a:cs typeface="Calibri"/>
              </a:rPr>
              <a:t>objective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949206" y="886815"/>
            <a:ext cx="2672715" cy="840105"/>
            <a:chOff x="2949206" y="886815"/>
            <a:chExt cx="2672715" cy="84010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9206" y="1016495"/>
              <a:ext cx="2621634" cy="506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0006" y="1624837"/>
              <a:ext cx="101600" cy="101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0807" y="1612137"/>
              <a:ext cx="2570796" cy="114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0842" y="886828"/>
              <a:ext cx="50761" cy="73800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949206" y="1060768"/>
              <a:ext cx="2621915" cy="615315"/>
            </a:xfrm>
            <a:custGeom>
              <a:avLst/>
              <a:gdLst/>
              <a:ahLst/>
              <a:cxnLst/>
              <a:rect l="l" t="t" r="r" b="b"/>
              <a:pathLst>
                <a:path w="2621915" h="615314">
                  <a:moveTo>
                    <a:pt x="2621636" y="0"/>
                  </a:moveTo>
                  <a:lnTo>
                    <a:pt x="0" y="0"/>
                  </a:lnTo>
                  <a:lnTo>
                    <a:pt x="0" y="564069"/>
                  </a:lnTo>
                  <a:lnTo>
                    <a:pt x="4008" y="583793"/>
                  </a:lnTo>
                  <a:lnTo>
                    <a:pt x="14922" y="599946"/>
                  </a:lnTo>
                  <a:lnTo>
                    <a:pt x="31075" y="610861"/>
                  </a:lnTo>
                  <a:lnTo>
                    <a:pt x="50800" y="614869"/>
                  </a:lnTo>
                  <a:lnTo>
                    <a:pt x="2570836" y="614869"/>
                  </a:lnTo>
                  <a:lnTo>
                    <a:pt x="2590560" y="610861"/>
                  </a:lnTo>
                  <a:lnTo>
                    <a:pt x="2606713" y="599946"/>
                  </a:lnTo>
                  <a:lnTo>
                    <a:pt x="2617627" y="583793"/>
                  </a:lnTo>
                  <a:lnTo>
                    <a:pt x="2621636" y="564069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0842" y="924915"/>
              <a:ext cx="0" cy="719455"/>
            </a:xfrm>
            <a:custGeom>
              <a:avLst/>
              <a:gdLst/>
              <a:ahLst/>
              <a:cxnLst/>
              <a:rect l="l" t="t" r="r" b="b"/>
              <a:pathLst>
                <a:path w="0" h="719455">
                  <a:moveTo>
                    <a:pt x="0" y="71897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570842" y="9122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570842" y="8995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70842" y="8868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2987306" y="1031048"/>
            <a:ext cx="1483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Find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that: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82658" y="1430615"/>
            <a:ext cx="1816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Calibri"/>
                <a:cs typeface="Calibri"/>
              </a:rPr>
              <a:t>w</a:t>
            </a:r>
            <a:r>
              <a:rPr dirty="0" sz="800" spc="-15">
                <a:latin typeface="Calibri"/>
                <a:cs typeface="Calibri"/>
              </a:rPr>
              <a:t>,b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72940" y="1164042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5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20946" y="1168284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33989" y="1503437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42878" y="1358009"/>
            <a:ext cx="49022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069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87306" y="1299907"/>
            <a:ext cx="21602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45895" algn="l"/>
              </a:tabLst>
            </a:pPr>
            <a:r>
              <a:rPr dirty="0" sz="1100" spc="25">
                <a:latin typeface="Calibri"/>
                <a:cs typeface="Calibri"/>
              </a:rPr>
              <a:t>minimize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21655" y="128001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6" name="object 5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09193" y="728395"/>
            <a:ext cx="5193030" cy="1436370"/>
            <a:chOff x="309193" y="728395"/>
            <a:chExt cx="5193030" cy="1436370"/>
          </a:xfrm>
        </p:grpSpPr>
        <p:sp>
          <p:nvSpPr>
            <p:cNvPr id="23" name="object 23"/>
            <p:cNvSpPr/>
            <p:nvPr/>
          </p:nvSpPr>
          <p:spPr>
            <a:xfrm>
              <a:off x="309193" y="728395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71" y="186558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4" y="902296"/>
              <a:ext cx="5141670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994" y="2062911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794" y="2050211"/>
              <a:ext cx="5090807" cy="114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865" y="772629"/>
              <a:ext cx="50736" cy="129028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09193" y="946567"/>
              <a:ext cx="5142230" cy="1167765"/>
            </a:xfrm>
            <a:custGeom>
              <a:avLst/>
              <a:gdLst/>
              <a:ahLst/>
              <a:cxnLst/>
              <a:rect l="l" t="t" r="r" b="b"/>
              <a:pathLst>
                <a:path w="5142230" h="1167764">
                  <a:moveTo>
                    <a:pt x="5141671" y="0"/>
                  </a:moveTo>
                  <a:lnTo>
                    <a:pt x="0" y="0"/>
                  </a:lnTo>
                  <a:lnTo>
                    <a:pt x="0" y="1116343"/>
                  </a:lnTo>
                  <a:lnTo>
                    <a:pt x="4008" y="1136068"/>
                  </a:lnTo>
                  <a:lnTo>
                    <a:pt x="14922" y="1152221"/>
                  </a:lnTo>
                  <a:lnTo>
                    <a:pt x="31075" y="1163135"/>
                  </a:lnTo>
                  <a:lnTo>
                    <a:pt x="50800" y="1167144"/>
                  </a:lnTo>
                  <a:lnTo>
                    <a:pt x="5090871" y="1167144"/>
                  </a:lnTo>
                  <a:lnTo>
                    <a:pt x="5110596" y="1163135"/>
                  </a:lnTo>
                  <a:lnTo>
                    <a:pt x="5126749" y="1152221"/>
                  </a:lnTo>
                  <a:lnTo>
                    <a:pt x="5137663" y="1136068"/>
                  </a:lnTo>
                  <a:lnTo>
                    <a:pt x="5141671" y="1116343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50865" y="810714"/>
              <a:ext cx="0" cy="1271270"/>
            </a:xfrm>
            <a:custGeom>
              <a:avLst/>
              <a:gdLst/>
              <a:ahLst/>
              <a:cxnLst/>
              <a:rect l="l" t="t" r="r" b="b"/>
              <a:pathLst>
                <a:path w="0" h="1271270">
                  <a:moveTo>
                    <a:pt x="0" y="127124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450865" y="79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450865" y="78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50865" y="77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002334"/>
              <a:ext cx="63233" cy="632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212367"/>
              <a:ext cx="63233" cy="632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594472"/>
              <a:ext cx="63233" cy="6323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804504"/>
              <a:ext cx="63233" cy="6323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21894" y="672335"/>
            <a:ext cx="5142230" cy="141097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0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ahead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295"/>
              </a:spcBef>
            </a:pPr>
            <a:r>
              <a:rPr dirty="0" sz="1100" spc="45">
                <a:latin typeface="Calibri"/>
                <a:cs typeface="Calibri"/>
              </a:rPr>
              <a:t>Enough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functions!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arbitrary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form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40">
                <a:latin typeface="Microsoft Sans Serif"/>
                <a:cs typeface="Microsoft Sans Serif"/>
              </a:rPr>
              <a:t>R</a:t>
            </a:r>
            <a:r>
              <a:rPr dirty="0" baseline="27777" sz="1200" spc="60">
                <a:latin typeface="Calibri"/>
                <a:cs typeface="Calibri"/>
              </a:rPr>
              <a:t>n</a:t>
            </a:r>
            <a:r>
              <a:rPr dirty="0" baseline="27777" sz="1200" spc="3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(instead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5"/>
              </a:spcBef>
            </a:pP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0">
                <a:latin typeface="Lucida Sans Unicode"/>
                <a:cs typeface="Lucida Sans Unicode"/>
              </a:rPr>
              <a:t>}</a:t>
            </a:r>
            <a:r>
              <a:rPr dirty="0" baseline="27777" sz="1200" spc="209">
                <a:latin typeface="Calibri"/>
                <a:cs typeface="Calibri"/>
              </a:rPr>
              <a:t>n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>
                <a:latin typeface="Microsoft Sans Serif"/>
                <a:cs typeface="Microsoft Sans Serif"/>
              </a:rPr>
              <a:t>R</a:t>
            </a:r>
            <a:r>
              <a:rPr dirty="0" sz="1100" spc="70">
                <a:latin typeface="Microsoft Sans Serif"/>
                <a:cs typeface="Microsoft Sans Serif"/>
              </a:rPr>
              <a:t> </a:t>
            </a:r>
            <a:r>
              <a:rPr dirty="0" sz="1100" spc="25">
                <a:latin typeface="Calibri"/>
                <a:cs typeface="Calibri"/>
              </a:rPr>
              <a:t>(instead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8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(approximately)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314960" marR="5588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Calibri"/>
                <a:cs typeface="Calibri"/>
              </a:rPr>
              <a:t>Before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answering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above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question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first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graduate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75" b="1" i="1">
                <a:latin typeface="Calibri"/>
                <a:cs typeface="Calibri"/>
              </a:rPr>
              <a:t>per- </a:t>
            </a:r>
            <a:r>
              <a:rPr dirty="0" sz="1100" spc="-235" b="1" i="1">
                <a:latin typeface="Calibri"/>
                <a:cs typeface="Calibri"/>
              </a:rPr>
              <a:t> </a:t>
            </a:r>
            <a:r>
              <a:rPr dirty="0" sz="1100" spc="70" b="1" i="1">
                <a:latin typeface="Calibri"/>
                <a:cs typeface="Calibri"/>
              </a:rPr>
              <a:t>ceptrons</a:t>
            </a:r>
            <a:r>
              <a:rPr dirty="0" sz="1100" spc="200" b="1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 i="1">
                <a:latin typeface="Calibri"/>
                <a:cs typeface="Calibri"/>
              </a:rPr>
              <a:t>sigmoidal</a:t>
            </a:r>
            <a:r>
              <a:rPr dirty="0" sz="1100" spc="204" b="1" i="1">
                <a:latin typeface="Calibri"/>
                <a:cs typeface="Calibri"/>
              </a:rPr>
              <a:t> </a:t>
            </a:r>
            <a:r>
              <a:rPr dirty="0" sz="1100" spc="90" b="1" i="1">
                <a:latin typeface="Calibri"/>
                <a:cs typeface="Calibri"/>
              </a:rPr>
              <a:t>neurons</a:t>
            </a:r>
            <a:r>
              <a:rPr dirty="0" sz="1100" spc="195" b="1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9" name="object 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975279" y="3133569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05610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11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051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6226" y="103045"/>
            <a:ext cx="12446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 marR="5080" indent="-22225">
              <a:lnSpc>
                <a:spcPct val="139700"/>
              </a:lnSpc>
              <a:spcBef>
                <a:spcPts val="100"/>
              </a:spcBef>
            </a:pPr>
            <a:r>
              <a:rPr dirty="0" sz="1100" spc="-5" i="1">
                <a:latin typeface="Calibri"/>
                <a:cs typeface="Calibri"/>
              </a:rPr>
              <a:t>w 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4034" y="103872"/>
            <a:ext cx="55308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20" i="1">
                <a:latin typeface="Calibri"/>
                <a:cs typeface="Calibri"/>
              </a:rPr>
              <a:t>y</a:t>
            </a:r>
            <a:r>
              <a:rPr dirty="0" spc="110"/>
              <a:t>ˆ</a:t>
            </a:r>
            <a:r>
              <a:rPr dirty="0" spc="5"/>
              <a:t> </a:t>
            </a:r>
            <a:r>
              <a:rPr dirty="0" spc="295"/>
              <a:t>=</a:t>
            </a:r>
            <a:r>
              <a:rPr dirty="0" spc="55"/>
              <a:t> </a:t>
            </a:r>
            <a:r>
              <a:rPr dirty="0" spc="195" i="1">
                <a:latin typeface="Calibri"/>
                <a:cs typeface="Calibri"/>
              </a:rPr>
              <a:t>f</a:t>
            </a:r>
            <a:r>
              <a:rPr dirty="0" spc="-135" i="1">
                <a:latin typeface="Calibri"/>
                <a:cs typeface="Calibri"/>
              </a:rPr>
              <a:t> </a:t>
            </a:r>
            <a:r>
              <a:rPr dirty="0" spc="85"/>
              <a:t>(</a:t>
            </a:r>
            <a:r>
              <a:rPr dirty="0" spc="145" i="1">
                <a:latin typeface="Calibri"/>
                <a:cs typeface="Calibri"/>
              </a:rPr>
              <a:t>x</a:t>
            </a:r>
            <a:r>
              <a:rPr dirty="0" spc="85"/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7867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7450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444" y="1361902"/>
            <a:ext cx="1901952" cy="146385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21192" y="187553"/>
            <a:ext cx="4749800" cy="354330"/>
            <a:chOff x="821192" y="187553"/>
            <a:chExt cx="4749800" cy="354330"/>
          </a:xfrm>
        </p:grpSpPr>
        <p:sp>
          <p:nvSpPr>
            <p:cNvPr id="14" name="object 14"/>
            <p:cNvSpPr/>
            <p:nvPr/>
          </p:nvSpPr>
          <p:spPr>
            <a:xfrm>
              <a:off x="823732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55487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8686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4648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45458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39191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49206" y="244487"/>
              <a:ext cx="2621915" cy="179070"/>
            </a:xfrm>
            <a:custGeom>
              <a:avLst/>
              <a:gdLst/>
              <a:ahLst/>
              <a:cxnLst/>
              <a:rect l="l" t="t" r="r" b="b"/>
              <a:pathLst>
                <a:path w="2621915" h="179070">
                  <a:moveTo>
                    <a:pt x="257083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2621636" y="178597"/>
                  </a:lnTo>
                  <a:lnTo>
                    <a:pt x="2621636" y="50800"/>
                  </a:lnTo>
                  <a:lnTo>
                    <a:pt x="2617627" y="31075"/>
                  </a:lnTo>
                  <a:lnTo>
                    <a:pt x="2606713" y="14922"/>
                  </a:lnTo>
                  <a:lnTo>
                    <a:pt x="2590560" y="4008"/>
                  </a:lnTo>
                  <a:lnTo>
                    <a:pt x="257083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987306" y="227557"/>
            <a:ext cx="25292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solidFill>
                  <a:srgbClr val="3333B2"/>
                </a:solidFill>
                <a:latin typeface="Calibri"/>
                <a:cs typeface="Calibri"/>
              </a:rPr>
              <a:t>What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-15">
                <a:solidFill>
                  <a:srgbClr val="3333B2"/>
                </a:solidFill>
                <a:latin typeface="Calibri"/>
                <a:cs typeface="Calibri"/>
              </a:rPr>
              <a:t>does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it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3333B2"/>
                </a:solidFill>
                <a:latin typeface="Calibri"/>
                <a:cs typeface="Calibri"/>
              </a:rPr>
              <a:t>mean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train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network?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49206" y="288719"/>
            <a:ext cx="2672715" cy="1181735"/>
            <a:chOff x="2949206" y="288719"/>
            <a:chExt cx="2672715" cy="118173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9206" y="410438"/>
              <a:ext cx="2621634" cy="506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0006" y="1368717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0807" y="1356016"/>
              <a:ext cx="2570796" cy="114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0842" y="288734"/>
              <a:ext cx="50761" cy="107998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949206" y="454710"/>
              <a:ext cx="2621915" cy="965200"/>
            </a:xfrm>
            <a:custGeom>
              <a:avLst/>
              <a:gdLst/>
              <a:ahLst/>
              <a:cxnLst/>
              <a:rect l="l" t="t" r="r" b="b"/>
              <a:pathLst>
                <a:path w="2621915" h="965200">
                  <a:moveTo>
                    <a:pt x="2621636" y="0"/>
                  </a:moveTo>
                  <a:lnTo>
                    <a:pt x="0" y="0"/>
                  </a:lnTo>
                  <a:lnTo>
                    <a:pt x="0" y="914006"/>
                  </a:lnTo>
                  <a:lnTo>
                    <a:pt x="4008" y="933731"/>
                  </a:lnTo>
                  <a:lnTo>
                    <a:pt x="14922" y="949883"/>
                  </a:lnTo>
                  <a:lnTo>
                    <a:pt x="31075" y="960798"/>
                  </a:lnTo>
                  <a:lnTo>
                    <a:pt x="50800" y="964806"/>
                  </a:lnTo>
                  <a:lnTo>
                    <a:pt x="2570836" y="964806"/>
                  </a:lnTo>
                  <a:lnTo>
                    <a:pt x="2590560" y="960798"/>
                  </a:lnTo>
                  <a:lnTo>
                    <a:pt x="2606713" y="949883"/>
                  </a:lnTo>
                  <a:lnTo>
                    <a:pt x="2617627" y="933731"/>
                  </a:lnTo>
                  <a:lnTo>
                    <a:pt x="2621636" y="914006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70842" y="326819"/>
              <a:ext cx="0" cy="1061085"/>
            </a:xfrm>
            <a:custGeom>
              <a:avLst/>
              <a:gdLst/>
              <a:ahLst/>
              <a:cxnLst/>
              <a:rect l="l" t="t" r="r" b="b"/>
              <a:pathLst>
                <a:path w="0" h="1061085">
                  <a:moveTo>
                    <a:pt x="0" y="10609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0842" y="3141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70842" y="3014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70842" y="2887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96" y="510476"/>
              <a:ext cx="63233" cy="6323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264395" y="424991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train</a:t>
            </a:r>
            <a:r>
              <a:rPr dirty="0" sz="1100" spc="2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4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2)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9)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5" name="object 3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76"/>
                  </a:moveTo>
                  <a:lnTo>
                    <a:pt x="25" y="76"/>
                  </a:lnTo>
                  <a:lnTo>
                    <a:pt x="25" y="118567"/>
                  </a:lnTo>
                  <a:lnTo>
                    <a:pt x="2880029" y="118567"/>
                  </a:lnTo>
                  <a:lnTo>
                    <a:pt x="2880029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880029" y="3121583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05610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11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051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6226" y="103045"/>
            <a:ext cx="12446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 marR="5080" indent="-22225">
              <a:lnSpc>
                <a:spcPct val="139700"/>
              </a:lnSpc>
              <a:spcBef>
                <a:spcPts val="100"/>
              </a:spcBef>
            </a:pPr>
            <a:r>
              <a:rPr dirty="0" sz="1100" spc="-5" i="1">
                <a:latin typeface="Calibri"/>
                <a:cs typeface="Calibri"/>
              </a:rPr>
              <a:t>w 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4034" y="103872"/>
            <a:ext cx="55308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20" i="1">
                <a:latin typeface="Calibri"/>
                <a:cs typeface="Calibri"/>
              </a:rPr>
              <a:t>y</a:t>
            </a:r>
            <a:r>
              <a:rPr dirty="0" spc="110"/>
              <a:t>ˆ</a:t>
            </a:r>
            <a:r>
              <a:rPr dirty="0" spc="5"/>
              <a:t> </a:t>
            </a:r>
            <a:r>
              <a:rPr dirty="0" spc="295"/>
              <a:t>=</a:t>
            </a:r>
            <a:r>
              <a:rPr dirty="0" spc="55"/>
              <a:t> </a:t>
            </a:r>
            <a:r>
              <a:rPr dirty="0" spc="195" i="1">
                <a:latin typeface="Calibri"/>
                <a:cs typeface="Calibri"/>
              </a:rPr>
              <a:t>f</a:t>
            </a:r>
            <a:r>
              <a:rPr dirty="0" spc="-135" i="1">
                <a:latin typeface="Calibri"/>
                <a:cs typeface="Calibri"/>
              </a:rPr>
              <a:t> </a:t>
            </a:r>
            <a:r>
              <a:rPr dirty="0" spc="85"/>
              <a:t>(</a:t>
            </a:r>
            <a:r>
              <a:rPr dirty="0" spc="145" i="1">
                <a:latin typeface="Calibri"/>
                <a:cs typeface="Calibri"/>
              </a:rPr>
              <a:t>x</a:t>
            </a:r>
            <a:r>
              <a:rPr dirty="0" spc="85"/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7867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7450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444" y="1361902"/>
            <a:ext cx="1901952" cy="146385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21192" y="187553"/>
            <a:ext cx="4749800" cy="354330"/>
            <a:chOff x="821192" y="187553"/>
            <a:chExt cx="4749800" cy="354330"/>
          </a:xfrm>
        </p:grpSpPr>
        <p:sp>
          <p:nvSpPr>
            <p:cNvPr id="14" name="object 14"/>
            <p:cNvSpPr/>
            <p:nvPr/>
          </p:nvSpPr>
          <p:spPr>
            <a:xfrm>
              <a:off x="823732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55487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8686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4648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45458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39191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49206" y="244487"/>
              <a:ext cx="2621915" cy="179070"/>
            </a:xfrm>
            <a:custGeom>
              <a:avLst/>
              <a:gdLst/>
              <a:ahLst/>
              <a:cxnLst/>
              <a:rect l="l" t="t" r="r" b="b"/>
              <a:pathLst>
                <a:path w="2621915" h="179070">
                  <a:moveTo>
                    <a:pt x="257083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2621636" y="178597"/>
                  </a:lnTo>
                  <a:lnTo>
                    <a:pt x="2621636" y="50800"/>
                  </a:lnTo>
                  <a:lnTo>
                    <a:pt x="2617627" y="31075"/>
                  </a:lnTo>
                  <a:lnTo>
                    <a:pt x="2606713" y="14922"/>
                  </a:lnTo>
                  <a:lnTo>
                    <a:pt x="2590560" y="4008"/>
                  </a:lnTo>
                  <a:lnTo>
                    <a:pt x="257083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987306" y="227557"/>
            <a:ext cx="25292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solidFill>
                  <a:srgbClr val="3333B2"/>
                </a:solidFill>
                <a:latin typeface="Calibri"/>
                <a:cs typeface="Calibri"/>
              </a:rPr>
              <a:t>What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-15">
                <a:solidFill>
                  <a:srgbClr val="3333B2"/>
                </a:solidFill>
                <a:latin typeface="Calibri"/>
                <a:cs typeface="Calibri"/>
              </a:rPr>
              <a:t>does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it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3333B2"/>
                </a:solidFill>
                <a:latin typeface="Calibri"/>
                <a:cs typeface="Calibri"/>
              </a:rPr>
              <a:t>mean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train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network?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49206" y="288719"/>
            <a:ext cx="2672715" cy="1181735"/>
            <a:chOff x="2949206" y="288719"/>
            <a:chExt cx="2672715" cy="118173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9206" y="410438"/>
              <a:ext cx="2621634" cy="506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0006" y="1368717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0807" y="1356016"/>
              <a:ext cx="2570796" cy="114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0842" y="288734"/>
              <a:ext cx="50761" cy="107998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949206" y="454710"/>
              <a:ext cx="2621915" cy="965200"/>
            </a:xfrm>
            <a:custGeom>
              <a:avLst/>
              <a:gdLst/>
              <a:ahLst/>
              <a:cxnLst/>
              <a:rect l="l" t="t" r="r" b="b"/>
              <a:pathLst>
                <a:path w="2621915" h="965200">
                  <a:moveTo>
                    <a:pt x="2621636" y="0"/>
                  </a:moveTo>
                  <a:lnTo>
                    <a:pt x="0" y="0"/>
                  </a:lnTo>
                  <a:lnTo>
                    <a:pt x="0" y="914006"/>
                  </a:lnTo>
                  <a:lnTo>
                    <a:pt x="4008" y="933731"/>
                  </a:lnTo>
                  <a:lnTo>
                    <a:pt x="14922" y="949883"/>
                  </a:lnTo>
                  <a:lnTo>
                    <a:pt x="31075" y="960798"/>
                  </a:lnTo>
                  <a:lnTo>
                    <a:pt x="50800" y="964806"/>
                  </a:lnTo>
                  <a:lnTo>
                    <a:pt x="2570836" y="964806"/>
                  </a:lnTo>
                  <a:lnTo>
                    <a:pt x="2590560" y="960798"/>
                  </a:lnTo>
                  <a:lnTo>
                    <a:pt x="2606713" y="949883"/>
                  </a:lnTo>
                  <a:lnTo>
                    <a:pt x="2617627" y="933731"/>
                  </a:lnTo>
                  <a:lnTo>
                    <a:pt x="2621636" y="914006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70842" y="326819"/>
              <a:ext cx="0" cy="1061085"/>
            </a:xfrm>
            <a:custGeom>
              <a:avLst/>
              <a:gdLst/>
              <a:ahLst/>
              <a:cxnLst/>
              <a:rect l="l" t="t" r="r" b="b"/>
              <a:pathLst>
                <a:path w="0" h="1061085">
                  <a:moveTo>
                    <a:pt x="0" y="10609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0842" y="3141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70842" y="3014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70842" y="2887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96" y="510476"/>
              <a:ext cx="63233" cy="632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96" y="892581"/>
              <a:ext cx="63233" cy="6323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264395" y="424991"/>
            <a:ext cx="226822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train</a:t>
            </a:r>
            <a:r>
              <a:rPr dirty="0" sz="1100" spc="2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4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2)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9)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00">
                <a:latin typeface="Calibri"/>
                <a:cs typeface="Calibri"/>
              </a:rPr>
              <a:t>At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end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training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expect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w*,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b*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that: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6" name="object 3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63"/>
                  </a:moveTo>
                  <a:lnTo>
                    <a:pt x="25" y="63"/>
                  </a:lnTo>
                  <a:lnTo>
                    <a:pt x="25" y="118554"/>
                  </a:lnTo>
                  <a:lnTo>
                    <a:pt x="2880029" y="118554"/>
                  </a:lnTo>
                  <a:lnTo>
                    <a:pt x="2880029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80029" y="3121571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05610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11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051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6226" y="103045"/>
            <a:ext cx="12446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 marR="5080" indent="-22225">
              <a:lnSpc>
                <a:spcPct val="139700"/>
              </a:lnSpc>
              <a:spcBef>
                <a:spcPts val="100"/>
              </a:spcBef>
            </a:pPr>
            <a:r>
              <a:rPr dirty="0" sz="1100" spc="-5" i="1">
                <a:latin typeface="Calibri"/>
                <a:cs typeface="Calibri"/>
              </a:rPr>
              <a:t>w 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4034" y="103872"/>
            <a:ext cx="55308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20" i="1">
                <a:latin typeface="Calibri"/>
                <a:cs typeface="Calibri"/>
              </a:rPr>
              <a:t>y</a:t>
            </a:r>
            <a:r>
              <a:rPr dirty="0" spc="110"/>
              <a:t>ˆ</a:t>
            </a:r>
            <a:r>
              <a:rPr dirty="0" spc="5"/>
              <a:t> </a:t>
            </a:r>
            <a:r>
              <a:rPr dirty="0" spc="295"/>
              <a:t>=</a:t>
            </a:r>
            <a:r>
              <a:rPr dirty="0" spc="55"/>
              <a:t> </a:t>
            </a:r>
            <a:r>
              <a:rPr dirty="0" spc="195" i="1">
                <a:latin typeface="Calibri"/>
                <a:cs typeface="Calibri"/>
              </a:rPr>
              <a:t>f</a:t>
            </a:r>
            <a:r>
              <a:rPr dirty="0" spc="-135" i="1">
                <a:latin typeface="Calibri"/>
                <a:cs typeface="Calibri"/>
              </a:rPr>
              <a:t> </a:t>
            </a:r>
            <a:r>
              <a:rPr dirty="0" spc="85"/>
              <a:t>(</a:t>
            </a:r>
            <a:r>
              <a:rPr dirty="0" spc="145" i="1">
                <a:latin typeface="Calibri"/>
                <a:cs typeface="Calibri"/>
              </a:rPr>
              <a:t>x</a:t>
            </a:r>
            <a:r>
              <a:rPr dirty="0" spc="85"/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7867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7450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444" y="1361902"/>
            <a:ext cx="1901952" cy="146385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21192" y="187553"/>
            <a:ext cx="4749800" cy="354330"/>
            <a:chOff x="821192" y="187553"/>
            <a:chExt cx="4749800" cy="354330"/>
          </a:xfrm>
        </p:grpSpPr>
        <p:sp>
          <p:nvSpPr>
            <p:cNvPr id="14" name="object 14"/>
            <p:cNvSpPr/>
            <p:nvPr/>
          </p:nvSpPr>
          <p:spPr>
            <a:xfrm>
              <a:off x="823732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55487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8686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4648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45458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39191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49206" y="244487"/>
              <a:ext cx="2621915" cy="179070"/>
            </a:xfrm>
            <a:custGeom>
              <a:avLst/>
              <a:gdLst/>
              <a:ahLst/>
              <a:cxnLst/>
              <a:rect l="l" t="t" r="r" b="b"/>
              <a:pathLst>
                <a:path w="2621915" h="179070">
                  <a:moveTo>
                    <a:pt x="257083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2621636" y="178597"/>
                  </a:lnTo>
                  <a:lnTo>
                    <a:pt x="2621636" y="50800"/>
                  </a:lnTo>
                  <a:lnTo>
                    <a:pt x="2617627" y="31075"/>
                  </a:lnTo>
                  <a:lnTo>
                    <a:pt x="2606713" y="14922"/>
                  </a:lnTo>
                  <a:lnTo>
                    <a:pt x="2590560" y="4008"/>
                  </a:lnTo>
                  <a:lnTo>
                    <a:pt x="257083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987306" y="227557"/>
            <a:ext cx="25292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solidFill>
                  <a:srgbClr val="3333B2"/>
                </a:solidFill>
                <a:latin typeface="Calibri"/>
                <a:cs typeface="Calibri"/>
              </a:rPr>
              <a:t>What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-15">
                <a:solidFill>
                  <a:srgbClr val="3333B2"/>
                </a:solidFill>
                <a:latin typeface="Calibri"/>
                <a:cs typeface="Calibri"/>
              </a:rPr>
              <a:t>does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it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3333B2"/>
                </a:solidFill>
                <a:latin typeface="Calibri"/>
                <a:cs typeface="Calibri"/>
              </a:rPr>
              <a:t>mean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train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network?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49206" y="288719"/>
            <a:ext cx="2672715" cy="1181735"/>
            <a:chOff x="2949206" y="288719"/>
            <a:chExt cx="2672715" cy="118173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9206" y="410438"/>
              <a:ext cx="2621634" cy="506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0006" y="1368717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0807" y="1356016"/>
              <a:ext cx="2570796" cy="114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0842" y="288734"/>
              <a:ext cx="50761" cy="107998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949206" y="454710"/>
              <a:ext cx="2621915" cy="965200"/>
            </a:xfrm>
            <a:custGeom>
              <a:avLst/>
              <a:gdLst/>
              <a:ahLst/>
              <a:cxnLst/>
              <a:rect l="l" t="t" r="r" b="b"/>
              <a:pathLst>
                <a:path w="2621915" h="965200">
                  <a:moveTo>
                    <a:pt x="2621636" y="0"/>
                  </a:moveTo>
                  <a:lnTo>
                    <a:pt x="0" y="0"/>
                  </a:lnTo>
                  <a:lnTo>
                    <a:pt x="0" y="914006"/>
                  </a:lnTo>
                  <a:lnTo>
                    <a:pt x="4008" y="933731"/>
                  </a:lnTo>
                  <a:lnTo>
                    <a:pt x="14922" y="949883"/>
                  </a:lnTo>
                  <a:lnTo>
                    <a:pt x="31075" y="960798"/>
                  </a:lnTo>
                  <a:lnTo>
                    <a:pt x="50800" y="964806"/>
                  </a:lnTo>
                  <a:lnTo>
                    <a:pt x="2570836" y="964806"/>
                  </a:lnTo>
                  <a:lnTo>
                    <a:pt x="2590560" y="960798"/>
                  </a:lnTo>
                  <a:lnTo>
                    <a:pt x="2606713" y="949883"/>
                  </a:lnTo>
                  <a:lnTo>
                    <a:pt x="2617627" y="933731"/>
                  </a:lnTo>
                  <a:lnTo>
                    <a:pt x="2621636" y="914006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70842" y="326819"/>
              <a:ext cx="0" cy="1061085"/>
            </a:xfrm>
            <a:custGeom>
              <a:avLst/>
              <a:gdLst/>
              <a:ahLst/>
              <a:cxnLst/>
              <a:rect l="l" t="t" r="r" b="b"/>
              <a:pathLst>
                <a:path w="0" h="1061085">
                  <a:moveTo>
                    <a:pt x="0" y="10609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0842" y="3141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70842" y="3014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70842" y="2887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96" y="510476"/>
              <a:ext cx="63233" cy="632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96" y="892581"/>
              <a:ext cx="63233" cy="632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4596" y="1274686"/>
              <a:ext cx="63233" cy="6323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264395" y="424991"/>
            <a:ext cx="2268220" cy="9563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train</a:t>
            </a:r>
            <a:r>
              <a:rPr dirty="0" sz="1100" spc="2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4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2)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9)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00">
                <a:latin typeface="Calibri"/>
                <a:cs typeface="Calibri"/>
              </a:rPr>
              <a:t>At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end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training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expect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w*,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b*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that: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5)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5)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7" name="object 3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29" y="0"/>
                  </a:moveTo>
                  <a:lnTo>
                    <a:pt x="25" y="0"/>
                  </a:lnTo>
                  <a:lnTo>
                    <a:pt x="25" y="118491"/>
                  </a:lnTo>
                  <a:lnTo>
                    <a:pt x="2880029" y="118491"/>
                  </a:lnTo>
                  <a:lnTo>
                    <a:pt x="28800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80029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05610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11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051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6226" y="103045"/>
            <a:ext cx="12446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 marR="5080" indent="-22225">
              <a:lnSpc>
                <a:spcPct val="139700"/>
              </a:lnSpc>
              <a:spcBef>
                <a:spcPts val="100"/>
              </a:spcBef>
            </a:pPr>
            <a:r>
              <a:rPr dirty="0" sz="1100" spc="-5" i="1">
                <a:latin typeface="Calibri"/>
                <a:cs typeface="Calibri"/>
              </a:rPr>
              <a:t>w 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4034" y="103872"/>
            <a:ext cx="55308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20" i="1">
                <a:latin typeface="Calibri"/>
                <a:cs typeface="Calibri"/>
              </a:rPr>
              <a:t>y</a:t>
            </a:r>
            <a:r>
              <a:rPr dirty="0" spc="110"/>
              <a:t>ˆ</a:t>
            </a:r>
            <a:r>
              <a:rPr dirty="0" spc="5"/>
              <a:t> </a:t>
            </a:r>
            <a:r>
              <a:rPr dirty="0" spc="295"/>
              <a:t>=</a:t>
            </a:r>
            <a:r>
              <a:rPr dirty="0" spc="55"/>
              <a:t> </a:t>
            </a:r>
            <a:r>
              <a:rPr dirty="0" spc="195" i="1">
                <a:latin typeface="Calibri"/>
                <a:cs typeface="Calibri"/>
              </a:rPr>
              <a:t>f</a:t>
            </a:r>
            <a:r>
              <a:rPr dirty="0" spc="-135" i="1">
                <a:latin typeface="Calibri"/>
                <a:cs typeface="Calibri"/>
              </a:rPr>
              <a:t> </a:t>
            </a:r>
            <a:r>
              <a:rPr dirty="0" spc="85"/>
              <a:t>(</a:t>
            </a:r>
            <a:r>
              <a:rPr dirty="0" spc="145" i="1">
                <a:latin typeface="Calibri"/>
                <a:cs typeface="Calibri"/>
              </a:rPr>
              <a:t>x</a:t>
            </a:r>
            <a:r>
              <a:rPr dirty="0" spc="85"/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7867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7450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444" y="1361902"/>
            <a:ext cx="1901952" cy="146385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21192" y="187553"/>
            <a:ext cx="4749800" cy="354330"/>
            <a:chOff x="821192" y="187553"/>
            <a:chExt cx="4749800" cy="354330"/>
          </a:xfrm>
        </p:grpSpPr>
        <p:sp>
          <p:nvSpPr>
            <p:cNvPr id="14" name="object 14"/>
            <p:cNvSpPr/>
            <p:nvPr/>
          </p:nvSpPr>
          <p:spPr>
            <a:xfrm>
              <a:off x="823732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55487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8686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4648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45458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39191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49206" y="244487"/>
              <a:ext cx="2621915" cy="179070"/>
            </a:xfrm>
            <a:custGeom>
              <a:avLst/>
              <a:gdLst/>
              <a:ahLst/>
              <a:cxnLst/>
              <a:rect l="l" t="t" r="r" b="b"/>
              <a:pathLst>
                <a:path w="2621915" h="179070">
                  <a:moveTo>
                    <a:pt x="257083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2621636" y="178597"/>
                  </a:lnTo>
                  <a:lnTo>
                    <a:pt x="2621636" y="50800"/>
                  </a:lnTo>
                  <a:lnTo>
                    <a:pt x="2617627" y="31075"/>
                  </a:lnTo>
                  <a:lnTo>
                    <a:pt x="2606713" y="14922"/>
                  </a:lnTo>
                  <a:lnTo>
                    <a:pt x="2590560" y="4008"/>
                  </a:lnTo>
                  <a:lnTo>
                    <a:pt x="257083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987306" y="227557"/>
            <a:ext cx="25292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solidFill>
                  <a:srgbClr val="3333B2"/>
                </a:solidFill>
                <a:latin typeface="Calibri"/>
                <a:cs typeface="Calibri"/>
              </a:rPr>
              <a:t>What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-15">
                <a:solidFill>
                  <a:srgbClr val="3333B2"/>
                </a:solidFill>
                <a:latin typeface="Calibri"/>
                <a:cs typeface="Calibri"/>
              </a:rPr>
              <a:t>does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it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3333B2"/>
                </a:solidFill>
                <a:latin typeface="Calibri"/>
                <a:cs typeface="Calibri"/>
              </a:rPr>
              <a:t>mean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train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network?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49206" y="288719"/>
            <a:ext cx="2672715" cy="1181735"/>
            <a:chOff x="2949206" y="288719"/>
            <a:chExt cx="2672715" cy="118173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9206" y="410438"/>
              <a:ext cx="2621634" cy="506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0006" y="1368717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0807" y="1356016"/>
              <a:ext cx="2570796" cy="114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0842" y="288734"/>
              <a:ext cx="50761" cy="107998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949206" y="454710"/>
              <a:ext cx="2621915" cy="965200"/>
            </a:xfrm>
            <a:custGeom>
              <a:avLst/>
              <a:gdLst/>
              <a:ahLst/>
              <a:cxnLst/>
              <a:rect l="l" t="t" r="r" b="b"/>
              <a:pathLst>
                <a:path w="2621915" h="965200">
                  <a:moveTo>
                    <a:pt x="2621636" y="0"/>
                  </a:moveTo>
                  <a:lnTo>
                    <a:pt x="0" y="0"/>
                  </a:lnTo>
                  <a:lnTo>
                    <a:pt x="0" y="914006"/>
                  </a:lnTo>
                  <a:lnTo>
                    <a:pt x="4008" y="933731"/>
                  </a:lnTo>
                  <a:lnTo>
                    <a:pt x="14922" y="949883"/>
                  </a:lnTo>
                  <a:lnTo>
                    <a:pt x="31075" y="960798"/>
                  </a:lnTo>
                  <a:lnTo>
                    <a:pt x="50800" y="964806"/>
                  </a:lnTo>
                  <a:lnTo>
                    <a:pt x="2570836" y="964806"/>
                  </a:lnTo>
                  <a:lnTo>
                    <a:pt x="2590560" y="960798"/>
                  </a:lnTo>
                  <a:lnTo>
                    <a:pt x="2606713" y="949883"/>
                  </a:lnTo>
                  <a:lnTo>
                    <a:pt x="2617627" y="933731"/>
                  </a:lnTo>
                  <a:lnTo>
                    <a:pt x="2621636" y="914006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70842" y="326819"/>
              <a:ext cx="0" cy="1061085"/>
            </a:xfrm>
            <a:custGeom>
              <a:avLst/>
              <a:gdLst/>
              <a:ahLst/>
              <a:cxnLst/>
              <a:rect l="l" t="t" r="r" b="b"/>
              <a:pathLst>
                <a:path w="0" h="1061085">
                  <a:moveTo>
                    <a:pt x="0" y="10609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0842" y="3141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70842" y="3014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70842" y="2887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96" y="510476"/>
              <a:ext cx="63233" cy="632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96" y="892581"/>
              <a:ext cx="63233" cy="632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4596" y="1274686"/>
              <a:ext cx="63233" cy="6323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264395" y="424991"/>
            <a:ext cx="2268220" cy="9563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train</a:t>
            </a:r>
            <a:r>
              <a:rPr dirty="0" sz="1100" spc="2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4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2)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9)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00">
                <a:latin typeface="Calibri"/>
                <a:cs typeface="Calibri"/>
              </a:rPr>
              <a:t>At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end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training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expect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w*,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b*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that: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5)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5)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949206" y="1571446"/>
            <a:ext cx="2672715" cy="798195"/>
            <a:chOff x="2949206" y="1571446"/>
            <a:chExt cx="2672715" cy="798195"/>
          </a:xfrm>
        </p:grpSpPr>
        <p:sp>
          <p:nvSpPr>
            <p:cNvPr id="37" name="object 37"/>
            <p:cNvSpPr/>
            <p:nvPr/>
          </p:nvSpPr>
          <p:spPr>
            <a:xfrm>
              <a:off x="2949206" y="1571446"/>
              <a:ext cx="2621915" cy="179070"/>
            </a:xfrm>
            <a:custGeom>
              <a:avLst/>
              <a:gdLst/>
              <a:ahLst/>
              <a:cxnLst/>
              <a:rect l="l" t="t" r="r" b="b"/>
              <a:pathLst>
                <a:path w="2621915" h="179069">
                  <a:moveTo>
                    <a:pt x="257083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2621636" y="178597"/>
                  </a:lnTo>
                  <a:lnTo>
                    <a:pt x="2621636" y="50800"/>
                  </a:lnTo>
                  <a:lnTo>
                    <a:pt x="2617627" y="31075"/>
                  </a:lnTo>
                  <a:lnTo>
                    <a:pt x="2606713" y="14922"/>
                  </a:lnTo>
                  <a:lnTo>
                    <a:pt x="2590560" y="4008"/>
                  </a:lnTo>
                  <a:lnTo>
                    <a:pt x="257083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9206" y="1737385"/>
              <a:ext cx="2621634" cy="506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0006" y="2267902"/>
              <a:ext cx="101600" cy="101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0807" y="2255202"/>
              <a:ext cx="2570796" cy="114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0842" y="1615681"/>
              <a:ext cx="50761" cy="65222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949206" y="1781663"/>
              <a:ext cx="2621915" cy="537210"/>
            </a:xfrm>
            <a:custGeom>
              <a:avLst/>
              <a:gdLst/>
              <a:ahLst/>
              <a:cxnLst/>
              <a:rect l="l" t="t" r="r" b="b"/>
              <a:pathLst>
                <a:path w="2621915" h="537210">
                  <a:moveTo>
                    <a:pt x="2621636" y="0"/>
                  </a:moveTo>
                  <a:lnTo>
                    <a:pt x="0" y="0"/>
                  </a:lnTo>
                  <a:lnTo>
                    <a:pt x="0" y="486238"/>
                  </a:lnTo>
                  <a:lnTo>
                    <a:pt x="4008" y="505963"/>
                  </a:lnTo>
                  <a:lnTo>
                    <a:pt x="14922" y="522116"/>
                  </a:lnTo>
                  <a:lnTo>
                    <a:pt x="31075" y="533030"/>
                  </a:lnTo>
                  <a:lnTo>
                    <a:pt x="50800" y="537038"/>
                  </a:lnTo>
                  <a:lnTo>
                    <a:pt x="2570836" y="537038"/>
                  </a:lnTo>
                  <a:lnTo>
                    <a:pt x="2590560" y="533030"/>
                  </a:lnTo>
                  <a:lnTo>
                    <a:pt x="2606713" y="522116"/>
                  </a:lnTo>
                  <a:lnTo>
                    <a:pt x="2617627" y="505963"/>
                  </a:lnTo>
                  <a:lnTo>
                    <a:pt x="2621636" y="486238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0842" y="1653771"/>
              <a:ext cx="0" cy="633730"/>
            </a:xfrm>
            <a:custGeom>
              <a:avLst/>
              <a:gdLst/>
              <a:ahLst/>
              <a:cxnLst/>
              <a:rect l="l" t="t" r="r" b="b"/>
              <a:pathLst>
                <a:path w="0" h="633730">
                  <a:moveTo>
                    <a:pt x="0" y="6331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570842" y="16410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570842" y="16283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70842" y="16156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4596" y="1837423"/>
              <a:ext cx="63233" cy="6323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987306" y="1523324"/>
            <a:ext cx="2545715" cy="7645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335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In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other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words...</a:t>
            </a:r>
            <a:endParaRPr sz="1100">
              <a:latin typeface="Calibri"/>
              <a:cs typeface="Calibri"/>
            </a:endParaRPr>
          </a:p>
          <a:p>
            <a:pPr algn="just" marL="289560" marR="5080">
              <a:lnSpc>
                <a:spcPct val="102600"/>
              </a:lnSpc>
              <a:spcBef>
                <a:spcPts val="2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hope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find a </a:t>
            </a:r>
            <a:r>
              <a:rPr dirty="0" sz="1100" spc="20">
                <a:latin typeface="Calibri"/>
                <a:cs typeface="Calibri"/>
              </a:rPr>
              <a:t>sigmoid 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20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5</a:t>
            </a:r>
            <a:r>
              <a:rPr dirty="0" sz="1100" spc="20" i="1">
                <a:latin typeface="Calibri"/>
                <a:cs typeface="Calibri"/>
              </a:rPr>
              <a:t>, </a:t>
            </a:r>
            <a:r>
              <a:rPr dirty="0" sz="1100" spc="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2) and 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5</a:t>
            </a:r>
            <a:r>
              <a:rPr dirty="0" sz="1100" spc="20" i="1">
                <a:latin typeface="Calibri"/>
                <a:cs typeface="Calibri"/>
              </a:rPr>
              <a:t>, </a:t>
            </a:r>
            <a:r>
              <a:rPr dirty="0" sz="1100" spc="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9)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0" name="object 5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05765"/>
            <a:chOff x="0" y="0"/>
            <a:chExt cx="5760085" cy="405765"/>
          </a:xfrm>
        </p:grpSpPr>
        <p:sp>
          <p:nvSpPr>
            <p:cNvPr id="3" name="object 3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80393" y="4046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79997"/>
                  </a:moveTo>
                  <a:lnTo>
                    <a:pt x="353574" y="132144"/>
                  </a:lnTo>
                  <a:lnTo>
                    <a:pt x="335428" y="89146"/>
                  </a:lnTo>
                  <a:lnTo>
                    <a:pt x="307283" y="52717"/>
                  </a:lnTo>
                  <a:lnTo>
                    <a:pt x="270852" y="24573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3"/>
                  </a:lnTo>
                  <a:lnTo>
                    <a:pt x="52721" y="52717"/>
                  </a:lnTo>
                  <a:lnTo>
                    <a:pt x="24575" y="89146"/>
                  </a:lnTo>
                  <a:lnTo>
                    <a:pt x="6429" y="132144"/>
                  </a:lnTo>
                  <a:lnTo>
                    <a:pt x="0" y="179997"/>
                  </a:lnTo>
                  <a:lnTo>
                    <a:pt x="6429" y="227850"/>
                  </a:lnTo>
                  <a:lnTo>
                    <a:pt x="24575" y="270851"/>
                  </a:lnTo>
                  <a:lnTo>
                    <a:pt x="52721" y="307282"/>
                  </a:lnTo>
                  <a:lnTo>
                    <a:pt x="89151" y="335430"/>
                  </a:lnTo>
                  <a:lnTo>
                    <a:pt x="132150" y="353576"/>
                  </a:lnTo>
                  <a:lnTo>
                    <a:pt x="180002" y="360006"/>
                  </a:lnTo>
                  <a:lnTo>
                    <a:pt x="227854" y="353576"/>
                  </a:lnTo>
                  <a:lnTo>
                    <a:pt x="270852" y="335430"/>
                  </a:lnTo>
                  <a:lnTo>
                    <a:pt x="307283" y="307282"/>
                  </a:lnTo>
                  <a:lnTo>
                    <a:pt x="335428" y="270851"/>
                  </a:lnTo>
                  <a:lnTo>
                    <a:pt x="353574" y="227850"/>
                  </a:lnTo>
                  <a:lnTo>
                    <a:pt x="360004" y="179997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05610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11" y="99071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051" y="4738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6226" y="103045"/>
            <a:ext cx="12446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 marR="5080" indent="-22225">
              <a:lnSpc>
                <a:spcPct val="139700"/>
              </a:lnSpc>
              <a:spcBef>
                <a:spcPts val="100"/>
              </a:spcBef>
            </a:pPr>
            <a:r>
              <a:rPr dirty="0" sz="1100" spc="-5" i="1">
                <a:latin typeface="Calibri"/>
                <a:cs typeface="Calibri"/>
              </a:rPr>
              <a:t>w 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4034" y="103872"/>
            <a:ext cx="55308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20" i="1">
                <a:latin typeface="Calibri"/>
                <a:cs typeface="Calibri"/>
              </a:rPr>
              <a:t>y</a:t>
            </a:r>
            <a:r>
              <a:rPr dirty="0" spc="110"/>
              <a:t>ˆ</a:t>
            </a:r>
            <a:r>
              <a:rPr dirty="0" spc="5"/>
              <a:t> </a:t>
            </a:r>
            <a:r>
              <a:rPr dirty="0" spc="295"/>
              <a:t>=</a:t>
            </a:r>
            <a:r>
              <a:rPr dirty="0" spc="55"/>
              <a:t> </a:t>
            </a:r>
            <a:r>
              <a:rPr dirty="0" spc="195" i="1">
                <a:latin typeface="Calibri"/>
                <a:cs typeface="Calibri"/>
              </a:rPr>
              <a:t>f</a:t>
            </a:r>
            <a:r>
              <a:rPr dirty="0" spc="-135" i="1">
                <a:latin typeface="Calibri"/>
                <a:cs typeface="Calibri"/>
              </a:rPr>
              <a:t> </a:t>
            </a:r>
            <a:r>
              <a:rPr dirty="0" spc="85"/>
              <a:t>(</a:t>
            </a:r>
            <a:r>
              <a:rPr dirty="0" spc="145" i="1">
                <a:latin typeface="Calibri"/>
                <a:cs typeface="Calibri"/>
              </a:rPr>
              <a:t>x</a:t>
            </a:r>
            <a:r>
              <a:rPr dirty="0" spc="85"/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7867" y="813611"/>
            <a:ext cx="1149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82320" algn="l"/>
                <a:tab pos="1111250" algn="l"/>
              </a:tabLst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(</a:t>
            </a:r>
            <a:r>
              <a:rPr dirty="0" sz="1100" spc="105" i="1">
                <a:latin typeface="Calibri"/>
                <a:cs typeface="Calibri"/>
              </a:rPr>
              <a:t>x</a:t>
            </a:r>
            <a:r>
              <a:rPr dirty="0" sz="1100" spc="105">
                <a:latin typeface="Calibri"/>
                <a:cs typeface="Calibri"/>
              </a:rPr>
              <a:t>)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u="sng" baseline="22727" sz="1650" spc="44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1250" sz="1200" spc="22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endParaRPr baseline="31250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7450" y="881556"/>
            <a:ext cx="6743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7361" sz="1200" spc="120">
                <a:latin typeface="Calibri"/>
                <a:cs typeface="Calibri"/>
              </a:rPr>
              <a:t>1+e</a:t>
            </a:r>
            <a:r>
              <a:rPr dirty="0" sz="600" spc="80" i="1">
                <a:latin typeface="Verdana"/>
                <a:cs typeface="Verdana"/>
              </a:rPr>
              <a:t>−</a:t>
            </a:r>
            <a:r>
              <a:rPr dirty="0" sz="600" spc="80">
                <a:latin typeface="Calibri"/>
                <a:cs typeface="Calibri"/>
              </a:rPr>
              <a:t>(</a:t>
            </a:r>
            <a:r>
              <a:rPr dirty="0" sz="600" spc="80" i="1">
                <a:latin typeface="Verdana"/>
                <a:cs typeface="Verdana"/>
              </a:rPr>
              <a:t>w·x</a:t>
            </a:r>
            <a:r>
              <a:rPr dirty="0" sz="600" spc="80">
                <a:latin typeface="Calibri"/>
                <a:cs typeface="Calibri"/>
              </a:rPr>
              <a:t>+</a:t>
            </a:r>
            <a:r>
              <a:rPr dirty="0" sz="600" spc="80" i="1">
                <a:latin typeface="Verdana"/>
                <a:cs typeface="Verdana"/>
              </a:rPr>
              <a:t>b</a:t>
            </a:r>
            <a:r>
              <a:rPr dirty="0" sz="600" spc="80">
                <a:latin typeface="Calibri"/>
                <a:cs typeface="Calibri"/>
              </a:rPr>
              <a:t>)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252" y="1361630"/>
            <a:ext cx="1901952" cy="1461136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21192" y="187553"/>
            <a:ext cx="4749800" cy="354330"/>
            <a:chOff x="821192" y="187553"/>
            <a:chExt cx="4749800" cy="354330"/>
          </a:xfrm>
        </p:grpSpPr>
        <p:sp>
          <p:nvSpPr>
            <p:cNvPr id="14" name="object 14"/>
            <p:cNvSpPr/>
            <p:nvPr/>
          </p:nvSpPr>
          <p:spPr>
            <a:xfrm>
              <a:off x="823732" y="305485"/>
              <a:ext cx="466725" cy="233679"/>
            </a:xfrm>
            <a:custGeom>
              <a:avLst/>
              <a:gdLst/>
              <a:ahLst/>
              <a:cxnLst/>
              <a:rect l="l" t="t" r="r" b="b"/>
              <a:pathLst>
                <a:path w="466725" h="233679">
                  <a:moveTo>
                    <a:pt x="0" y="233324"/>
                  </a:moveTo>
                  <a:lnTo>
                    <a:pt x="4666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55487" y="288965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8686" y="220459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 h="0">
                  <a:moveTo>
                    <a:pt x="0" y="0"/>
                  </a:moveTo>
                  <a:lnTo>
                    <a:pt x="4415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46485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45458" y="220459"/>
              <a:ext cx="217804" cy="0"/>
            </a:xfrm>
            <a:custGeom>
              <a:avLst/>
              <a:gdLst/>
              <a:ahLst/>
              <a:cxnLst/>
              <a:rect l="l" t="t" r="r" b="b"/>
              <a:pathLst>
                <a:path w="217805" h="0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39191" y="190093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49206" y="244487"/>
              <a:ext cx="2621915" cy="179070"/>
            </a:xfrm>
            <a:custGeom>
              <a:avLst/>
              <a:gdLst/>
              <a:ahLst/>
              <a:cxnLst/>
              <a:rect l="l" t="t" r="r" b="b"/>
              <a:pathLst>
                <a:path w="2621915" h="179070">
                  <a:moveTo>
                    <a:pt x="257083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2621636" y="178597"/>
                  </a:lnTo>
                  <a:lnTo>
                    <a:pt x="2621636" y="50800"/>
                  </a:lnTo>
                  <a:lnTo>
                    <a:pt x="2617627" y="31075"/>
                  </a:lnTo>
                  <a:lnTo>
                    <a:pt x="2606713" y="14922"/>
                  </a:lnTo>
                  <a:lnTo>
                    <a:pt x="2590560" y="4008"/>
                  </a:lnTo>
                  <a:lnTo>
                    <a:pt x="257083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987306" y="227557"/>
            <a:ext cx="25292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solidFill>
                  <a:srgbClr val="3333B2"/>
                </a:solidFill>
                <a:latin typeface="Calibri"/>
                <a:cs typeface="Calibri"/>
              </a:rPr>
              <a:t>What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-15">
                <a:solidFill>
                  <a:srgbClr val="3333B2"/>
                </a:solidFill>
                <a:latin typeface="Calibri"/>
                <a:cs typeface="Calibri"/>
              </a:rPr>
              <a:t>does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it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3333B2"/>
                </a:solidFill>
                <a:latin typeface="Calibri"/>
                <a:cs typeface="Calibri"/>
              </a:rPr>
              <a:t>mean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train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11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network?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49206" y="288719"/>
            <a:ext cx="2672715" cy="1181735"/>
            <a:chOff x="2949206" y="288719"/>
            <a:chExt cx="2672715" cy="118173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9206" y="410438"/>
              <a:ext cx="2621634" cy="506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0006" y="1368717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0807" y="1356016"/>
              <a:ext cx="2570796" cy="114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0842" y="288734"/>
              <a:ext cx="50761" cy="107998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949206" y="454710"/>
              <a:ext cx="2621915" cy="965200"/>
            </a:xfrm>
            <a:custGeom>
              <a:avLst/>
              <a:gdLst/>
              <a:ahLst/>
              <a:cxnLst/>
              <a:rect l="l" t="t" r="r" b="b"/>
              <a:pathLst>
                <a:path w="2621915" h="965200">
                  <a:moveTo>
                    <a:pt x="2621636" y="0"/>
                  </a:moveTo>
                  <a:lnTo>
                    <a:pt x="0" y="0"/>
                  </a:lnTo>
                  <a:lnTo>
                    <a:pt x="0" y="914006"/>
                  </a:lnTo>
                  <a:lnTo>
                    <a:pt x="4008" y="933731"/>
                  </a:lnTo>
                  <a:lnTo>
                    <a:pt x="14922" y="949883"/>
                  </a:lnTo>
                  <a:lnTo>
                    <a:pt x="31075" y="960798"/>
                  </a:lnTo>
                  <a:lnTo>
                    <a:pt x="50800" y="964806"/>
                  </a:lnTo>
                  <a:lnTo>
                    <a:pt x="2570836" y="964806"/>
                  </a:lnTo>
                  <a:lnTo>
                    <a:pt x="2590560" y="960798"/>
                  </a:lnTo>
                  <a:lnTo>
                    <a:pt x="2606713" y="949883"/>
                  </a:lnTo>
                  <a:lnTo>
                    <a:pt x="2617627" y="933731"/>
                  </a:lnTo>
                  <a:lnTo>
                    <a:pt x="2621636" y="914006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70842" y="326819"/>
              <a:ext cx="0" cy="1061085"/>
            </a:xfrm>
            <a:custGeom>
              <a:avLst/>
              <a:gdLst/>
              <a:ahLst/>
              <a:cxnLst/>
              <a:rect l="l" t="t" r="r" b="b"/>
              <a:pathLst>
                <a:path w="0" h="1061085">
                  <a:moveTo>
                    <a:pt x="0" y="10609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0842" y="3141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70842" y="3014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70842" y="2887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96" y="510476"/>
              <a:ext cx="63233" cy="632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596" y="892581"/>
              <a:ext cx="63233" cy="632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4596" y="1274686"/>
              <a:ext cx="63233" cy="6323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264395" y="424991"/>
            <a:ext cx="2268220" cy="9563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train</a:t>
            </a:r>
            <a:r>
              <a:rPr dirty="0" sz="1100" spc="2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x,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4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20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2)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9)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00">
                <a:latin typeface="Calibri"/>
                <a:cs typeface="Calibri"/>
              </a:rPr>
              <a:t>At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end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training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expect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w*,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b*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that: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5)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35">
                <a:latin typeface="Calibri"/>
                <a:cs typeface="Calibri"/>
              </a:rPr>
              <a:t>5)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→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949206" y="1571446"/>
            <a:ext cx="2672715" cy="798195"/>
            <a:chOff x="2949206" y="1571446"/>
            <a:chExt cx="2672715" cy="798195"/>
          </a:xfrm>
        </p:grpSpPr>
        <p:sp>
          <p:nvSpPr>
            <p:cNvPr id="37" name="object 37"/>
            <p:cNvSpPr/>
            <p:nvPr/>
          </p:nvSpPr>
          <p:spPr>
            <a:xfrm>
              <a:off x="2949206" y="1571446"/>
              <a:ext cx="2621915" cy="179070"/>
            </a:xfrm>
            <a:custGeom>
              <a:avLst/>
              <a:gdLst/>
              <a:ahLst/>
              <a:cxnLst/>
              <a:rect l="l" t="t" r="r" b="b"/>
              <a:pathLst>
                <a:path w="2621915" h="179069">
                  <a:moveTo>
                    <a:pt x="257083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2621636" y="178597"/>
                  </a:lnTo>
                  <a:lnTo>
                    <a:pt x="2621636" y="50800"/>
                  </a:lnTo>
                  <a:lnTo>
                    <a:pt x="2617627" y="31075"/>
                  </a:lnTo>
                  <a:lnTo>
                    <a:pt x="2606713" y="14922"/>
                  </a:lnTo>
                  <a:lnTo>
                    <a:pt x="2590560" y="4008"/>
                  </a:lnTo>
                  <a:lnTo>
                    <a:pt x="257083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9206" y="1737385"/>
              <a:ext cx="2621634" cy="506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0006" y="2267902"/>
              <a:ext cx="101600" cy="101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0807" y="2255202"/>
              <a:ext cx="2570796" cy="114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0842" y="1615681"/>
              <a:ext cx="50761" cy="65222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949206" y="1781663"/>
              <a:ext cx="2621915" cy="537210"/>
            </a:xfrm>
            <a:custGeom>
              <a:avLst/>
              <a:gdLst/>
              <a:ahLst/>
              <a:cxnLst/>
              <a:rect l="l" t="t" r="r" b="b"/>
              <a:pathLst>
                <a:path w="2621915" h="537210">
                  <a:moveTo>
                    <a:pt x="2621636" y="0"/>
                  </a:moveTo>
                  <a:lnTo>
                    <a:pt x="0" y="0"/>
                  </a:lnTo>
                  <a:lnTo>
                    <a:pt x="0" y="486238"/>
                  </a:lnTo>
                  <a:lnTo>
                    <a:pt x="4008" y="505963"/>
                  </a:lnTo>
                  <a:lnTo>
                    <a:pt x="14922" y="522116"/>
                  </a:lnTo>
                  <a:lnTo>
                    <a:pt x="31075" y="533030"/>
                  </a:lnTo>
                  <a:lnTo>
                    <a:pt x="50800" y="537038"/>
                  </a:lnTo>
                  <a:lnTo>
                    <a:pt x="2570836" y="537038"/>
                  </a:lnTo>
                  <a:lnTo>
                    <a:pt x="2590560" y="533030"/>
                  </a:lnTo>
                  <a:lnTo>
                    <a:pt x="2606713" y="522116"/>
                  </a:lnTo>
                  <a:lnTo>
                    <a:pt x="2617627" y="505963"/>
                  </a:lnTo>
                  <a:lnTo>
                    <a:pt x="2621636" y="486238"/>
                  </a:lnTo>
                  <a:lnTo>
                    <a:pt x="262163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0842" y="1653771"/>
              <a:ext cx="0" cy="633730"/>
            </a:xfrm>
            <a:custGeom>
              <a:avLst/>
              <a:gdLst/>
              <a:ahLst/>
              <a:cxnLst/>
              <a:rect l="l" t="t" r="r" b="b"/>
              <a:pathLst>
                <a:path w="0" h="633730">
                  <a:moveTo>
                    <a:pt x="0" y="6331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570842" y="16410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570842" y="16283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70842" y="16156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4596" y="1837423"/>
              <a:ext cx="63233" cy="6323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987306" y="1523324"/>
            <a:ext cx="2545715" cy="7645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335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In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other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words...</a:t>
            </a:r>
            <a:endParaRPr sz="1100">
              <a:latin typeface="Calibri"/>
              <a:cs typeface="Calibri"/>
            </a:endParaRPr>
          </a:p>
          <a:p>
            <a:pPr algn="just" marL="289560" marR="5080">
              <a:lnSpc>
                <a:spcPct val="102600"/>
              </a:lnSpc>
              <a:spcBef>
                <a:spcPts val="2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hope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find a </a:t>
            </a:r>
            <a:r>
              <a:rPr dirty="0" sz="1100" spc="20">
                <a:latin typeface="Calibri"/>
                <a:cs typeface="Calibri"/>
              </a:rPr>
              <a:t>sigmoid function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20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5</a:t>
            </a:r>
            <a:r>
              <a:rPr dirty="0" sz="1100" spc="20" i="1">
                <a:latin typeface="Calibri"/>
                <a:cs typeface="Calibri"/>
              </a:rPr>
              <a:t>, </a:t>
            </a:r>
            <a:r>
              <a:rPr dirty="0" sz="1100" spc="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2) and 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5</a:t>
            </a:r>
            <a:r>
              <a:rPr dirty="0" sz="1100" spc="20" i="1">
                <a:latin typeface="Calibri"/>
                <a:cs typeface="Calibri"/>
              </a:rPr>
              <a:t>, </a:t>
            </a:r>
            <a:r>
              <a:rPr dirty="0" sz="1100" spc="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9)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sigmoid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0" name="object 5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109377"/>
            <a:ext cx="3004820" cy="2882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00" spc="65" i="1">
                <a:latin typeface="Calibri"/>
                <a:cs typeface="Calibri"/>
              </a:rPr>
              <a:t>Let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25" i="1">
                <a:latin typeface="Calibri"/>
                <a:cs typeface="Calibri"/>
              </a:rPr>
              <a:t>us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-50" i="1">
                <a:latin typeface="Calibri"/>
                <a:cs typeface="Calibri"/>
              </a:rPr>
              <a:t>see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30" i="1">
                <a:latin typeface="Calibri"/>
                <a:cs typeface="Calibri"/>
              </a:rPr>
              <a:t>this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95" i="1">
                <a:latin typeface="Calibri"/>
                <a:cs typeface="Calibri"/>
              </a:rPr>
              <a:t>in</a:t>
            </a:r>
            <a:r>
              <a:rPr dirty="0" sz="1700" spc="210" i="1">
                <a:latin typeface="Calibri"/>
                <a:cs typeface="Calibri"/>
              </a:rPr>
              <a:t> </a:t>
            </a:r>
            <a:r>
              <a:rPr dirty="0" sz="1700" spc="5" i="1">
                <a:latin typeface="Calibri"/>
                <a:cs typeface="Calibri"/>
              </a:rPr>
              <a:t>more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40" i="1">
                <a:latin typeface="Calibri"/>
                <a:cs typeface="Calibri"/>
              </a:rPr>
              <a:t>detail....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18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732" y="314927"/>
            <a:ext cx="1901951" cy="14638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141663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204793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25827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202331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732" y="314927"/>
            <a:ext cx="1901951" cy="14638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141663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2047937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25827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202331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8616" y="187490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83027" y="102005"/>
            <a:ext cx="2619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</a:t>
            </a:r>
            <a:r>
              <a:rPr dirty="0" sz="1100" spc="-25">
                <a:latin typeface="Calibri"/>
                <a:cs typeface="Calibri"/>
              </a:rPr>
              <a:t>c</a:t>
            </a:r>
            <a:r>
              <a:rPr dirty="0" sz="1100" spc="25">
                <a:latin typeface="Calibri"/>
                <a:cs typeface="Calibri"/>
              </a:rPr>
              <a:t>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27">
                <a:latin typeface="Cambria"/>
                <a:cs typeface="Cambria"/>
              </a:rPr>
              <a:t>∗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89">
                <a:latin typeface="Cambria"/>
                <a:cs typeface="Cambria"/>
              </a:rPr>
              <a:t> </a:t>
            </a:r>
            <a:r>
              <a:rPr dirty="0" sz="1100" spc="25">
                <a:latin typeface="Calibri"/>
                <a:cs typeface="Calibri"/>
              </a:rPr>
              <a:t>ma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40">
                <a:latin typeface="Calibri"/>
                <a:cs typeface="Calibri"/>
              </a:rPr>
              <a:t>ually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91" y="50"/>
                  </a:moveTo>
                  <a:lnTo>
                    <a:pt x="-12" y="50"/>
                  </a:lnTo>
                  <a:lnTo>
                    <a:pt x="-12" y="118541"/>
                  </a:lnTo>
                  <a:lnTo>
                    <a:pt x="2879991" y="118541"/>
                  </a:lnTo>
                  <a:lnTo>
                    <a:pt x="2879991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79991" y="312155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8616" y="187490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83027" y="58227"/>
            <a:ext cx="3023235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8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</a:t>
            </a:r>
            <a:r>
              <a:rPr dirty="0" sz="1100" spc="-25">
                <a:latin typeface="Calibri"/>
                <a:cs typeface="Calibri"/>
              </a:rPr>
              <a:t>c</a:t>
            </a:r>
            <a:r>
              <a:rPr dirty="0" sz="1100" spc="25">
                <a:latin typeface="Calibri"/>
                <a:cs typeface="Calibri"/>
              </a:rPr>
              <a:t>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27">
                <a:latin typeface="Cambria"/>
                <a:cs typeface="Cambria"/>
              </a:rPr>
              <a:t>∗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89">
                <a:latin typeface="Cambria"/>
                <a:cs typeface="Cambria"/>
              </a:rPr>
              <a:t> </a:t>
            </a:r>
            <a:r>
              <a:rPr dirty="0" sz="1100" spc="25">
                <a:latin typeface="Calibri"/>
                <a:cs typeface="Calibri"/>
              </a:rPr>
              <a:t>ma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40">
                <a:latin typeface="Calibri"/>
                <a:cs typeface="Calibri"/>
              </a:rPr>
              <a:t>ually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g</a:t>
            </a:r>
            <a:r>
              <a:rPr dirty="0" sz="1100" spc="20">
                <a:latin typeface="Calibri"/>
                <a:cs typeface="Calibri"/>
              </a:rPr>
              <a:t>u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0">
                <a:latin typeface="Calibri"/>
                <a:cs typeface="Calibri"/>
              </a:rPr>
              <a:t>ss..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(s</a:t>
            </a:r>
            <a:r>
              <a:rPr dirty="0" sz="1100" spc="1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8616" y="397522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91" y="0"/>
                  </a:moveTo>
                  <a:lnTo>
                    <a:pt x="-12" y="0"/>
                  </a:lnTo>
                  <a:lnTo>
                    <a:pt x="-12" y="118491"/>
                  </a:lnTo>
                  <a:lnTo>
                    <a:pt x="2879991" y="118491"/>
                  </a:lnTo>
                  <a:lnTo>
                    <a:pt x="28799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79991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8616" y="187490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83027" y="58227"/>
            <a:ext cx="3023235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8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</a:t>
            </a:r>
            <a:r>
              <a:rPr dirty="0" sz="1100" spc="-25">
                <a:latin typeface="Calibri"/>
                <a:cs typeface="Calibri"/>
              </a:rPr>
              <a:t>c</a:t>
            </a:r>
            <a:r>
              <a:rPr dirty="0" sz="1100" spc="25">
                <a:latin typeface="Calibri"/>
                <a:cs typeface="Calibri"/>
              </a:rPr>
              <a:t>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27">
                <a:latin typeface="Cambria"/>
                <a:cs typeface="Cambria"/>
              </a:rPr>
              <a:t>∗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89">
                <a:latin typeface="Cambria"/>
                <a:cs typeface="Cambria"/>
              </a:rPr>
              <a:t> </a:t>
            </a:r>
            <a:r>
              <a:rPr dirty="0" sz="1100" spc="25">
                <a:latin typeface="Calibri"/>
                <a:cs typeface="Calibri"/>
              </a:rPr>
              <a:t>ma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40">
                <a:latin typeface="Calibri"/>
                <a:cs typeface="Calibri"/>
              </a:rPr>
              <a:t>ually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25299"/>
              </a:lnSpc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g</a:t>
            </a:r>
            <a:r>
              <a:rPr dirty="0" sz="1100" spc="20">
                <a:latin typeface="Calibri"/>
                <a:cs typeface="Calibri"/>
              </a:rPr>
              <a:t>u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0">
                <a:latin typeface="Calibri"/>
                <a:cs typeface="Calibri"/>
              </a:rPr>
              <a:t>ss..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(s</a:t>
            </a:r>
            <a:r>
              <a:rPr dirty="0" sz="1100" spc="1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0)  </a:t>
            </a:r>
            <a:r>
              <a:rPr dirty="0" sz="1100" spc="50">
                <a:latin typeface="Calibri"/>
                <a:cs typeface="Calibri"/>
              </a:rPr>
              <a:t>Clearly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good,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bad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8616" y="397522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8616" y="607555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79991" y="-25"/>
                  </a:moveTo>
                  <a:lnTo>
                    <a:pt x="-12" y="-25"/>
                  </a:lnTo>
                  <a:lnTo>
                    <a:pt x="-12" y="118465"/>
                  </a:lnTo>
                  <a:lnTo>
                    <a:pt x="2879991" y="118465"/>
                  </a:lnTo>
                  <a:lnTo>
                    <a:pt x="2879991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79991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09193" y="1049375"/>
            <a:ext cx="5193030" cy="633730"/>
            <a:chOff x="309193" y="1049375"/>
            <a:chExt cx="5193030" cy="633730"/>
          </a:xfrm>
        </p:grpSpPr>
        <p:sp>
          <p:nvSpPr>
            <p:cNvPr id="23" name="object 23"/>
            <p:cNvSpPr/>
            <p:nvPr/>
          </p:nvSpPr>
          <p:spPr>
            <a:xfrm>
              <a:off x="309193" y="1049375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69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71" y="178597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4" y="1215313"/>
              <a:ext cx="5141670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994" y="1581454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794" y="1568754"/>
              <a:ext cx="5090807" cy="114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865" y="1093609"/>
              <a:ext cx="50736" cy="48784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09193" y="1259596"/>
              <a:ext cx="5142230" cy="372745"/>
            </a:xfrm>
            <a:custGeom>
              <a:avLst/>
              <a:gdLst/>
              <a:ahLst/>
              <a:cxnLst/>
              <a:rect l="l" t="t" r="r" b="b"/>
              <a:pathLst>
                <a:path w="5142230" h="372744">
                  <a:moveTo>
                    <a:pt x="5141671" y="0"/>
                  </a:moveTo>
                  <a:lnTo>
                    <a:pt x="0" y="0"/>
                  </a:lnTo>
                  <a:lnTo>
                    <a:pt x="0" y="321858"/>
                  </a:lnTo>
                  <a:lnTo>
                    <a:pt x="4008" y="341583"/>
                  </a:lnTo>
                  <a:lnTo>
                    <a:pt x="14922" y="357736"/>
                  </a:lnTo>
                  <a:lnTo>
                    <a:pt x="31075" y="368650"/>
                  </a:lnTo>
                  <a:lnTo>
                    <a:pt x="50800" y="372659"/>
                  </a:lnTo>
                  <a:lnTo>
                    <a:pt x="5090871" y="372659"/>
                  </a:lnTo>
                  <a:lnTo>
                    <a:pt x="5110596" y="368650"/>
                  </a:lnTo>
                  <a:lnTo>
                    <a:pt x="5126749" y="357736"/>
                  </a:lnTo>
                  <a:lnTo>
                    <a:pt x="5137663" y="341583"/>
                  </a:lnTo>
                  <a:lnTo>
                    <a:pt x="5141671" y="321858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50865" y="1131704"/>
              <a:ext cx="0" cy="469265"/>
            </a:xfrm>
            <a:custGeom>
              <a:avLst/>
              <a:gdLst/>
              <a:ahLst/>
              <a:cxnLst/>
              <a:rect l="l" t="t" r="r" b="b"/>
              <a:pathLst>
                <a:path w="0" h="469265">
                  <a:moveTo>
                    <a:pt x="0" y="4687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450865" y="11190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450865" y="1106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50865" y="10936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315351"/>
              <a:ext cx="63233" cy="6323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34594" y="1001253"/>
            <a:ext cx="5116195" cy="59245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335"/>
              </a:spcBef>
            </a:pPr>
            <a:r>
              <a:rPr dirty="0" sz="1100" spc="45">
                <a:solidFill>
                  <a:srgbClr val="3333B2"/>
                </a:solidFill>
                <a:latin typeface="Calibri"/>
                <a:cs typeface="Calibri"/>
              </a:rPr>
              <a:t>Recall</a:t>
            </a:r>
            <a:endParaRPr sz="1100">
              <a:latin typeface="Calibri"/>
              <a:cs typeface="Calibri"/>
            </a:endParaRPr>
          </a:p>
          <a:p>
            <a:pPr marL="302260" marR="43180">
              <a:lnSpc>
                <a:spcPct val="102600"/>
              </a:lnSpc>
              <a:spcBef>
                <a:spcPts val="200"/>
              </a:spcBef>
            </a:pPr>
            <a:r>
              <a:rPr dirty="0" sz="1100" spc="180">
                <a:latin typeface="Calibri"/>
                <a:cs typeface="Calibri"/>
              </a:rPr>
              <a:t>A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weighted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sum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its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(-</a:t>
            </a:r>
            <a:r>
              <a:rPr dirty="0" sz="1100" spc="50" i="1">
                <a:latin typeface="Calibri"/>
                <a:cs typeface="Calibri"/>
              </a:rPr>
              <a:t>w</a:t>
            </a:r>
            <a:r>
              <a:rPr dirty="0" baseline="-10416" sz="1200" spc="7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6" name="object 3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500331" y="3007598"/>
            <a:ext cx="27495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8616" y="187490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83027" y="58227"/>
            <a:ext cx="3023235" cy="8661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8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</a:t>
            </a:r>
            <a:r>
              <a:rPr dirty="0" sz="1100" spc="-25">
                <a:latin typeface="Calibri"/>
                <a:cs typeface="Calibri"/>
              </a:rPr>
              <a:t>c</a:t>
            </a:r>
            <a:r>
              <a:rPr dirty="0" sz="1100" spc="25">
                <a:latin typeface="Calibri"/>
                <a:cs typeface="Calibri"/>
              </a:rPr>
              <a:t>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27">
                <a:latin typeface="Cambria"/>
                <a:cs typeface="Cambria"/>
              </a:rPr>
              <a:t>∗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89">
                <a:latin typeface="Cambria"/>
                <a:cs typeface="Cambria"/>
              </a:rPr>
              <a:t> </a:t>
            </a:r>
            <a:r>
              <a:rPr dirty="0" sz="1100" spc="25">
                <a:latin typeface="Calibri"/>
                <a:cs typeface="Calibri"/>
              </a:rPr>
              <a:t>ma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40">
                <a:latin typeface="Calibri"/>
                <a:cs typeface="Calibri"/>
              </a:rPr>
              <a:t>ually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25299"/>
              </a:lnSpc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g</a:t>
            </a:r>
            <a:r>
              <a:rPr dirty="0" sz="1100" spc="20">
                <a:latin typeface="Calibri"/>
                <a:cs typeface="Calibri"/>
              </a:rPr>
              <a:t>u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0">
                <a:latin typeface="Calibri"/>
                <a:cs typeface="Calibri"/>
              </a:rPr>
              <a:t>ss..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(s</a:t>
            </a:r>
            <a:r>
              <a:rPr dirty="0" sz="1100" spc="1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5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0)  </a:t>
            </a:r>
            <a:r>
              <a:rPr dirty="0" sz="1100" spc="50">
                <a:latin typeface="Calibri"/>
                <a:cs typeface="Calibri"/>
              </a:rPr>
              <a:t>Clearly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good,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bad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revisit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h</a:t>
            </a:r>
            <a:r>
              <a:rPr dirty="0" sz="1100" spc="-35">
                <a:latin typeface="Calibri"/>
                <a:cs typeface="Calibri"/>
              </a:rPr>
              <a:t>o</a:t>
            </a:r>
            <a:r>
              <a:rPr dirty="0" sz="1100">
                <a:latin typeface="Calibri"/>
                <a:cs typeface="Calibri"/>
              </a:rPr>
              <a:t>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bad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8616" y="397522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8616" y="607555"/>
            <a:ext cx="63233" cy="632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8616" y="817587"/>
            <a:ext cx="63233" cy="6323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4867" y="31893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4867" y="50770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2164" y="276807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5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0171" y="28104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63214" y="61620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2103" y="470775"/>
            <a:ext cx="49022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069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5621" y="412672"/>
            <a:ext cx="18211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07085" algn="l"/>
                <a:tab pos="1106805" algn="l"/>
              </a:tabLst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50880" y="392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4867" y="31893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4867" y="50770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2164" y="276807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5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0171" y="28104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63214" y="61620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2103" y="470775"/>
            <a:ext cx="49022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069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5621" y="412672"/>
            <a:ext cx="18211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07085" algn="l"/>
                <a:tab pos="1106805" algn="l"/>
              </a:tabLst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50880" y="392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4867" y="73262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34867" y="92138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1976" y="884452"/>
            <a:ext cx="10439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834" algn="l"/>
                <a:tab pos="976630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81549" y="884452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73451" y="826349"/>
            <a:ext cx="21018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85069" y="806474"/>
            <a:ext cx="10439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6630" algn="l"/>
              </a:tabLst>
            </a:pP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4867" y="31893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4867" y="50770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2164" y="276807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5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0171" y="28104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63214" y="61620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2103" y="470775"/>
            <a:ext cx="49022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069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5621" y="412672"/>
            <a:ext cx="18211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07085" algn="l"/>
                <a:tab pos="1106805" algn="l"/>
              </a:tabLst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50880" y="392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4867" y="73262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34867" y="92138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1976" y="884452"/>
            <a:ext cx="14890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834" algn="l"/>
                <a:tab pos="976630" algn="l"/>
                <a:tab pos="1421765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73451" y="826349"/>
            <a:ext cx="21018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85069" y="806474"/>
            <a:ext cx="10439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6630" algn="l"/>
              </a:tabLst>
            </a:pP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34867" y="10612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34867" y="125004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71822" y="113512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73451" y="1155012"/>
            <a:ext cx="22752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9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55">
                <a:latin typeface="Calibri"/>
                <a:cs typeface="Calibri"/>
              </a:rPr>
              <a:t>5))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55">
                <a:latin typeface="Calibri"/>
                <a:cs typeface="Calibri"/>
              </a:rPr>
              <a:t>5))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22912" y="113512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482"/>
            <a:ext cx="5760085" cy="118745"/>
            <a:chOff x="0" y="3121482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-25"/>
                  </a:moveTo>
                  <a:lnTo>
                    <a:pt x="50" y="-25"/>
                  </a:lnTo>
                  <a:lnTo>
                    <a:pt x="50" y="118465"/>
                  </a:lnTo>
                  <a:lnTo>
                    <a:pt x="2880055" y="118465"/>
                  </a:lnTo>
                  <a:lnTo>
                    <a:pt x="2880055" y="-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55" y="312148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4867" y="31893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4867" y="50770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2164" y="276807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5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0171" y="28104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63214" y="61620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2103" y="470775"/>
            <a:ext cx="49022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069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5621" y="412672"/>
            <a:ext cx="18211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07085" algn="l"/>
                <a:tab pos="1106805" algn="l"/>
              </a:tabLst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50880" y="392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4867" y="73262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34867" y="92138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1976" y="884452"/>
            <a:ext cx="14890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834" algn="l"/>
                <a:tab pos="976630" algn="l"/>
                <a:tab pos="1421765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73451" y="826349"/>
            <a:ext cx="21018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85069" y="806474"/>
            <a:ext cx="10439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6630" algn="l"/>
              </a:tabLst>
            </a:pP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34867" y="10612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34867" y="125004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71822" y="113512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73451" y="1155012"/>
            <a:ext cx="22752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9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55">
                <a:latin typeface="Calibri"/>
                <a:cs typeface="Calibri"/>
              </a:rPr>
              <a:t>5))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55">
                <a:latin typeface="Calibri"/>
                <a:cs typeface="Calibri"/>
              </a:rPr>
              <a:t>5))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22912" y="113512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73451" y="1421103"/>
            <a:ext cx="487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0</a:t>
            </a:r>
            <a:r>
              <a:rPr dirty="0" sz="1100" spc="-10" i="1">
                <a:latin typeface="Calibri"/>
                <a:cs typeface="Calibri"/>
              </a:rPr>
              <a:t>.</a:t>
            </a:r>
            <a:r>
              <a:rPr dirty="0" sz="1100" spc="-10">
                <a:latin typeface="Calibri"/>
                <a:cs typeface="Calibri"/>
              </a:rPr>
              <a:t>073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4867" y="31893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4867" y="50770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2164" y="276807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5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0171" y="28104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63214" y="61620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2103" y="470775"/>
            <a:ext cx="49022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0690" algn="l"/>
              </a:tabLst>
            </a:pPr>
            <a:r>
              <a:rPr dirty="0" sz="800" spc="100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	</a:t>
            </a:r>
            <a:r>
              <a:rPr dirty="0" sz="800" spc="100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5621" y="412672"/>
            <a:ext cx="18211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07085" algn="l"/>
                <a:tab pos="1106805" algn="l"/>
              </a:tabLst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50880" y="392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4867" y="73262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34867" y="921383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1976" y="884452"/>
            <a:ext cx="14890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834" algn="l"/>
                <a:tab pos="976630" algn="l"/>
                <a:tab pos="1421765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73451" y="826349"/>
            <a:ext cx="21018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85069" y="806474"/>
            <a:ext cx="10439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6630" algn="l"/>
              </a:tabLst>
            </a:pP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34867" y="106128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34867" y="1250046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71822" y="113512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73451" y="1155012"/>
            <a:ext cx="22752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892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95">
                <a:latin typeface="Calibri"/>
                <a:cs typeface="Calibri"/>
              </a:rPr>
              <a:t>	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9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(2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55">
                <a:latin typeface="Calibri"/>
                <a:cs typeface="Calibri"/>
              </a:rPr>
              <a:t>5))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55">
                <a:latin typeface="Calibri"/>
                <a:cs typeface="Calibri"/>
              </a:rPr>
              <a:t>5))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22912" y="113512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73451" y="1421103"/>
            <a:ext cx="487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0</a:t>
            </a:r>
            <a:r>
              <a:rPr dirty="0" sz="1100" spc="-10" i="1">
                <a:latin typeface="Calibri"/>
                <a:cs typeface="Calibri"/>
              </a:rPr>
              <a:t>.</a:t>
            </a:r>
            <a:r>
              <a:rPr dirty="0" sz="1100" spc="-10">
                <a:latin typeface="Calibri"/>
                <a:cs typeface="Calibri"/>
              </a:rPr>
              <a:t>073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31326" y="1975509"/>
            <a:ext cx="29178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2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b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close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>
                <a:latin typeface="Calibri"/>
                <a:cs typeface="Calibri"/>
              </a:rPr>
              <a:t>ossible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68294" y="347306"/>
            <a:ext cx="1427480" cy="35560"/>
            <a:chOff x="3168294" y="347306"/>
            <a:chExt cx="1427480" cy="35560"/>
          </a:xfrm>
        </p:grpSpPr>
        <p:sp>
          <p:nvSpPr>
            <p:cNvPr id="8" name="object 8"/>
            <p:cNvSpPr/>
            <p:nvPr/>
          </p:nvSpPr>
          <p:spPr>
            <a:xfrm>
              <a:off x="3168294" y="349834"/>
              <a:ext cx="1427480" cy="0"/>
            </a:xfrm>
            <a:custGeom>
              <a:avLst/>
              <a:gdLst/>
              <a:ahLst/>
              <a:cxnLst/>
              <a:rect l="l" t="t" r="r" b="b"/>
              <a:pathLst>
                <a:path w="1427479" h="0">
                  <a:moveTo>
                    <a:pt x="0" y="0"/>
                  </a:moveTo>
                  <a:lnTo>
                    <a:pt x="1427441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168294" y="380199"/>
              <a:ext cx="1427480" cy="0"/>
            </a:xfrm>
            <a:custGeom>
              <a:avLst/>
              <a:gdLst/>
              <a:ahLst/>
              <a:cxnLst/>
              <a:rect l="l" t="t" r="r" b="b"/>
              <a:pathLst>
                <a:path w="1427479" h="0">
                  <a:moveTo>
                    <a:pt x="0" y="0"/>
                  </a:moveTo>
                  <a:lnTo>
                    <a:pt x="1427441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168294" y="554799"/>
            <a:ext cx="1427480" cy="35560"/>
            <a:chOff x="3168294" y="554799"/>
            <a:chExt cx="1427480" cy="35560"/>
          </a:xfrm>
        </p:grpSpPr>
        <p:sp>
          <p:nvSpPr>
            <p:cNvPr id="11" name="object 11"/>
            <p:cNvSpPr/>
            <p:nvPr/>
          </p:nvSpPr>
          <p:spPr>
            <a:xfrm>
              <a:off x="3168294" y="557326"/>
              <a:ext cx="1427480" cy="0"/>
            </a:xfrm>
            <a:custGeom>
              <a:avLst/>
              <a:gdLst/>
              <a:ahLst/>
              <a:cxnLst/>
              <a:rect l="l" t="t" r="r" b="b"/>
              <a:pathLst>
                <a:path w="1427479" h="0">
                  <a:moveTo>
                    <a:pt x="0" y="0"/>
                  </a:moveTo>
                  <a:lnTo>
                    <a:pt x="1427441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168294" y="587692"/>
              <a:ext cx="1427480" cy="0"/>
            </a:xfrm>
            <a:custGeom>
              <a:avLst/>
              <a:gdLst/>
              <a:ahLst/>
              <a:cxnLst/>
              <a:rect l="l" t="t" r="r" b="b"/>
              <a:pathLst>
                <a:path w="1427479" h="0">
                  <a:moveTo>
                    <a:pt x="0" y="0"/>
                  </a:moveTo>
                  <a:lnTo>
                    <a:pt x="1427441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31326" y="4634"/>
            <a:ext cx="2301240" cy="7467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L="1012825" marR="5080" indent="71120">
              <a:lnSpc>
                <a:spcPct val="123800"/>
              </a:lnSpc>
              <a:tabLst>
                <a:tab pos="1410335" algn="l"/>
                <a:tab pos="1504315" algn="l"/>
                <a:tab pos="1808480" algn="l"/>
                <a:tab pos="185610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10" i="1">
                <a:latin typeface="Calibri"/>
                <a:cs typeface="Calibri"/>
              </a:rPr>
              <a:t>		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100" i="1">
                <a:latin typeface="Calibri"/>
                <a:cs typeface="Calibri"/>
              </a:rPr>
              <a:t>	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70">
                <a:latin typeface="Calibri"/>
                <a:cs typeface="Calibri"/>
              </a:rPr>
              <a:t>)  </a:t>
            </a:r>
            <a:r>
              <a:rPr dirty="0" sz="1100" spc="-5">
                <a:latin typeface="Calibri"/>
                <a:cs typeface="Calibri"/>
              </a:rPr>
              <a:t>0.50	0.00		</a:t>
            </a:r>
            <a:r>
              <a:rPr dirty="0" sz="1100" spc="-10">
                <a:latin typeface="Calibri"/>
                <a:cs typeface="Calibri"/>
              </a:rPr>
              <a:t>0.0730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168294" y="1622678"/>
            <a:ext cx="1427480" cy="35560"/>
            <a:chOff x="3168294" y="1622678"/>
            <a:chExt cx="1427480" cy="35560"/>
          </a:xfrm>
        </p:grpSpPr>
        <p:sp>
          <p:nvSpPr>
            <p:cNvPr id="15" name="object 15"/>
            <p:cNvSpPr/>
            <p:nvPr/>
          </p:nvSpPr>
          <p:spPr>
            <a:xfrm>
              <a:off x="3168294" y="1625206"/>
              <a:ext cx="1427480" cy="0"/>
            </a:xfrm>
            <a:custGeom>
              <a:avLst/>
              <a:gdLst/>
              <a:ahLst/>
              <a:cxnLst/>
              <a:rect l="l" t="t" r="r" b="b"/>
              <a:pathLst>
                <a:path w="1427479" h="0">
                  <a:moveTo>
                    <a:pt x="0" y="0"/>
                  </a:moveTo>
                  <a:lnTo>
                    <a:pt x="1427441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68294" y="1655571"/>
              <a:ext cx="1427480" cy="0"/>
            </a:xfrm>
            <a:custGeom>
              <a:avLst/>
              <a:gdLst/>
              <a:ahLst/>
              <a:cxnLst/>
              <a:rect l="l" t="t" r="r" b="b"/>
              <a:pathLst>
                <a:path w="1427479" h="0">
                  <a:moveTo>
                    <a:pt x="0" y="0"/>
                  </a:moveTo>
                  <a:lnTo>
                    <a:pt x="1427441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1326" y="4634"/>
            <a:ext cx="2219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145205" y="365017"/>
          <a:ext cx="1473835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/>
                <a:gridCol w="398144"/>
                <a:gridCol w="631190"/>
              </a:tblGrid>
              <a:tr h="207492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Calibri"/>
                          <a:cs typeface="Calibri"/>
                        </a:rPr>
                        <a:t>w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100" spc="-10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100" spc="30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100" i="1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z="1100" spc="-70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5" i="1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9569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0.0730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5308"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-0.10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0.1481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3145205" y="1622678"/>
            <a:ext cx="1473835" cy="35560"/>
            <a:chOff x="3145205" y="1622678"/>
            <a:chExt cx="1473835" cy="35560"/>
          </a:xfrm>
        </p:grpSpPr>
        <p:sp>
          <p:nvSpPr>
            <p:cNvPr id="10" name="object 10"/>
            <p:cNvSpPr/>
            <p:nvPr/>
          </p:nvSpPr>
          <p:spPr>
            <a:xfrm>
              <a:off x="3145205" y="1625206"/>
              <a:ext cx="1473835" cy="0"/>
            </a:xfrm>
            <a:custGeom>
              <a:avLst/>
              <a:gdLst/>
              <a:ahLst/>
              <a:cxnLst/>
              <a:rect l="l" t="t" r="r" b="b"/>
              <a:pathLst>
                <a:path w="1473835" h="0">
                  <a:moveTo>
                    <a:pt x="0" y="0"/>
                  </a:moveTo>
                  <a:lnTo>
                    <a:pt x="147361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45205" y="1655571"/>
              <a:ext cx="1473835" cy="0"/>
            </a:xfrm>
            <a:custGeom>
              <a:avLst/>
              <a:gdLst/>
              <a:ahLst/>
              <a:cxnLst/>
              <a:rect l="l" t="t" r="r" b="b"/>
              <a:pathLst>
                <a:path w="1473835" h="0">
                  <a:moveTo>
                    <a:pt x="0" y="0"/>
                  </a:moveTo>
                  <a:lnTo>
                    <a:pt x="147361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231326" y="2022295"/>
            <a:ext cx="22961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Calibri"/>
                <a:cs typeface="Calibri"/>
              </a:rPr>
              <a:t>Oops!!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made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things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even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worse...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31326" y="4634"/>
            <a:ext cx="22193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05"/>
              <a:t> </a:t>
            </a:r>
            <a:r>
              <a:rPr dirty="0" spc="10"/>
              <a:t>us</a:t>
            </a:r>
            <a:r>
              <a:rPr dirty="0" spc="110"/>
              <a:t> </a:t>
            </a:r>
            <a:r>
              <a:rPr dirty="0" spc="55"/>
              <a:t>try</a:t>
            </a:r>
            <a:r>
              <a:rPr dirty="0" spc="110"/>
              <a:t> </a:t>
            </a:r>
            <a:r>
              <a:rPr dirty="0" spc="-20"/>
              <a:t>some</a:t>
            </a:r>
            <a:r>
              <a:rPr dirty="0" spc="110"/>
              <a:t> </a:t>
            </a:r>
            <a:r>
              <a:rPr dirty="0" spc="5"/>
              <a:t>other</a:t>
            </a:r>
            <a:r>
              <a:rPr dirty="0" spc="110"/>
              <a:t> </a:t>
            </a:r>
            <a:r>
              <a:rPr dirty="0" spc="5"/>
              <a:t>values</a:t>
            </a:r>
            <a:r>
              <a:rPr dirty="0" spc="110"/>
              <a:t> </a:t>
            </a:r>
            <a:r>
              <a:rPr dirty="0" spc="-20"/>
              <a:t>of</a:t>
            </a:r>
            <a:r>
              <a:rPr dirty="0" spc="105"/>
              <a:t> </a:t>
            </a:r>
            <a:r>
              <a:rPr dirty="0" spc="10"/>
              <a:t>w,</a:t>
            </a:r>
            <a:r>
              <a:rPr dirty="0" spc="105"/>
              <a:t> </a:t>
            </a:r>
            <a:r>
              <a:rPr dirty="0" spc="25"/>
              <a:t>b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122117" y="365017"/>
          <a:ext cx="1520190" cy="724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/>
                <a:gridCol w="444500"/>
                <a:gridCol w="631190"/>
              </a:tblGrid>
              <a:tr h="207492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Calibri"/>
                          <a:cs typeface="Calibri"/>
                        </a:rPr>
                        <a:t>w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100" spc="-10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100" spc="30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100" i="1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z="1100" spc="-70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5" i="1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9569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0.0730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2072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-0.10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0.1481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5308"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0.94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-0.94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0.0214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3122117" y="1622678"/>
            <a:ext cx="1520190" cy="35560"/>
            <a:chOff x="3122117" y="1622678"/>
            <a:chExt cx="1520190" cy="35560"/>
          </a:xfrm>
        </p:grpSpPr>
        <p:sp>
          <p:nvSpPr>
            <p:cNvPr id="10" name="object 10"/>
            <p:cNvSpPr/>
            <p:nvPr/>
          </p:nvSpPr>
          <p:spPr>
            <a:xfrm>
              <a:off x="3122117" y="1625206"/>
              <a:ext cx="1520190" cy="0"/>
            </a:xfrm>
            <a:custGeom>
              <a:avLst/>
              <a:gdLst/>
              <a:ahLst/>
              <a:cxnLst/>
              <a:rect l="l" t="t" r="r" b="b"/>
              <a:pathLst>
                <a:path w="1520189" h="0">
                  <a:moveTo>
                    <a:pt x="0" y="0"/>
                  </a:moveTo>
                  <a:lnTo>
                    <a:pt x="151980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22117" y="1655571"/>
              <a:ext cx="1520190" cy="0"/>
            </a:xfrm>
            <a:custGeom>
              <a:avLst/>
              <a:gdLst/>
              <a:ahLst/>
              <a:cxnLst/>
              <a:rect l="l" t="t" r="r" b="b"/>
              <a:pathLst>
                <a:path w="1520189" h="0">
                  <a:moveTo>
                    <a:pt x="0" y="0"/>
                  </a:moveTo>
                  <a:lnTo>
                    <a:pt x="151980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231326" y="1949728"/>
            <a:ext cx="293624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Calibri"/>
                <a:cs typeface="Calibri"/>
              </a:rPr>
              <a:t>Perhaps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help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push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-6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direction...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31326" y="4634"/>
            <a:ext cx="22193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05"/>
              <a:t> </a:t>
            </a:r>
            <a:r>
              <a:rPr dirty="0" spc="10"/>
              <a:t>us</a:t>
            </a:r>
            <a:r>
              <a:rPr dirty="0" spc="110"/>
              <a:t> </a:t>
            </a:r>
            <a:r>
              <a:rPr dirty="0" spc="55"/>
              <a:t>try</a:t>
            </a:r>
            <a:r>
              <a:rPr dirty="0" spc="110"/>
              <a:t> </a:t>
            </a:r>
            <a:r>
              <a:rPr dirty="0" spc="-20"/>
              <a:t>some</a:t>
            </a:r>
            <a:r>
              <a:rPr dirty="0" spc="110"/>
              <a:t> </a:t>
            </a:r>
            <a:r>
              <a:rPr dirty="0" spc="5"/>
              <a:t>other</a:t>
            </a:r>
            <a:r>
              <a:rPr dirty="0" spc="110"/>
              <a:t> </a:t>
            </a:r>
            <a:r>
              <a:rPr dirty="0" spc="5"/>
              <a:t>values</a:t>
            </a:r>
            <a:r>
              <a:rPr dirty="0" spc="110"/>
              <a:t> </a:t>
            </a:r>
            <a:r>
              <a:rPr dirty="0" spc="-20"/>
              <a:t>of</a:t>
            </a:r>
            <a:r>
              <a:rPr dirty="0" spc="105"/>
              <a:t> </a:t>
            </a:r>
            <a:r>
              <a:rPr dirty="0" spc="10"/>
              <a:t>w,</a:t>
            </a:r>
            <a:r>
              <a:rPr dirty="0" spc="105"/>
              <a:t> </a:t>
            </a:r>
            <a:r>
              <a:rPr dirty="0" spc="25"/>
              <a:t>b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122117" y="365017"/>
          <a:ext cx="1520190" cy="896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/>
                <a:gridCol w="444500"/>
                <a:gridCol w="631190"/>
              </a:tblGrid>
              <a:tr h="207492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Calibri"/>
                          <a:cs typeface="Calibri"/>
                        </a:rPr>
                        <a:t>w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100" spc="-10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100" spc="30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100" i="1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z="1100" spc="-70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5" i="1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9569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0.0730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2072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-0.10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0.1481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0.94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-0.94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0.0214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5315"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1.42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-1.73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0.0028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3122117" y="1622678"/>
            <a:ext cx="1520190" cy="35560"/>
            <a:chOff x="3122117" y="1622678"/>
            <a:chExt cx="1520190" cy="35560"/>
          </a:xfrm>
        </p:grpSpPr>
        <p:sp>
          <p:nvSpPr>
            <p:cNvPr id="10" name="object 10"/>
            <p:cNvSpPr/>
            <p:nvPr/>
          </p:nvSpPr>
          <p:spPr>
            <a:xfrm>
              <a:off x="3122117" y="1625206"/>
              <a:ext cx="1520190" cy="0"/>
            </a:xfrm>
            <a:custGeom>
              <a:avLst/>
              <a:gdLst/>
              <a:ahLst/>
              <a:cxnLst/>
              <a:rect l="l" t="t" r="r" b="b"/>
              <a:pathLst>
                <a:path w="1520189" h="0">
                  <a:moveTo>
                    <a:pt x="0" y="0"/>
                  </a:moveTo>
                  <a:lnTo>
                    <a:pt x="151980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22117" y="1655571"/>
              <a:ext cx="1520190" cy="0"/>
            </a:xfrm>
            <a:custGeom>
              <a:avLst/>
              <a:gdLst/>
              <a:ahLst/>
              <a:cxnLst/>
              <a:rect l="l" t="t" r="r" b="b"/>
              <a:pathLst>
                <a:path w="1520189" h="0">
                  <a:moveTo>
                    <a:pt x="0" y="0"/>
                  </a:moveTo>
                  <a:lnTo>
                    <a:pt x="151980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231326" y="1949728"/>
            <a:ext cx="293624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keep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going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direction,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i.e.</a:t>
            </a:r>
            <a:r>
              <a:rPr dirty="0" sz="1100" spc="3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increase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decrease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480648" y="216884"/>
            <a:ext cx="370205" cy="1115695"/>
            <a:chOff x="1480648" y="216884"/>
            <a:chExt cx="370205" cy="1115695"/>
          </a:xfrm>
        </p:grpSpPr>
        <p:sp>
          <p:nvSpPr>
            <p:cNvPr id="23" name="object 23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997" y="0"/>
                  </a:move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85709" y="4848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6" y="180002"/>
                  </a:moveTo>
                  <a:lnTo>
                    <a:pt x="353576" y="132150"/>
                  </a:lnTo>
                  <a:lnTo>
                    <a:pt x="335430" y="89151"/>
                  </a:lnTo>
                  <a:lnTo>
                    <a:pt x="307282" y="52721"/>
                  </a:lnTo>
                  <a:lnTo>
                    <a:pt x="270851" y="24575"/>
                  </a:lnTo>
                  <a:lnTo>
                    <a:pt x="227850" y="6429"/>
                  </a:lnTo>
                  <a:lnTo>
                    <a:pt x="179997" y="0"/>
                  </a:lnTo>
                  <a:lnTo>
                    <a:pt x="132144" y="6429"/>
                  </a:lnTo>
                  <a:lnTo>
                    <a:pt x="89146" y="24575"/>
                  </a:lnTo>
                  <a:lnTo>
                    <a:pt x="52717" y="52721"/>
                  </a:lnTo>
                  <a:lnTo>
                    <a:pt x="24573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3" y="270852"/>
                  </a:lnTo>
                  <a:lnTo>
                    <a:pt x="52717" y="307283"/>
                  </a:lnTo>
                  <a:lnTo>
                    <a:pt x="89146" y="335428"/>
                  </a:lnTo>
                  <a:lnTo>
                    <a:pt x="132144" y="353574"/>
                  </a:lnTo>
                  <a:lnTo>
                    <a:pt x="179997" y="360004"/>
                  </a:lnTo>
                  <a:lnTo>
                    <a:pt x="227850" y="353574"/>
                  </a:lnTo>
                  <a:lnTo>
                    <a:pt x="270851" y="335428"/>
                  </a:lnTo>
                  <a:lnTo>
                    <a:pt x="307282" y="307283"/>
                  </a:lnTo>
                  <a:lnTo>
                    <a:pt x="335430" y="270852"/>
                  </a:lnTo>
                  <a:lnTo>
                    <a:pt x="353576" y="227854"/>
                  </a:lnTo>
                  <a:lnTo>
                    <a:pt x="360006" y="180002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65706" y="855012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35340" y="8524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65706" y="221946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35340" y="219415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352717" y="551369"/>
            <a:ext cx="1427480" cy="9296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Calibri"/>
                <a:cs typeface="Calibri"/>
              </a:rPr>
              <a:t>bias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−</a:t>
            </a:r>
            <a:r>
              <a:rPr dirty="0" sz="1100" spc="-55">
                <a:latin typeface="Calibri"/>
                <a:cs typeface="Calibri"/>
              </a:rPr>
              <a:t>0</a:t>
            </a:r>
            <a:r>
              <a:rPr dirty="0" sz="1100" spc="-55" i="1">
                <a:latin typeface="Calibri"/>
                <a:cs typeface="Calibri"/>
              </a:rPr>
              <a:t>.</a:t>
            </a:r>
            <a:r>
              <a:rPr dirty="0" sz="1100" spc="-55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Calibri"/>
              <a:cs typeface="Calibri"/>
            </a:endParaRPr>
          </a:p>
          <a:p>
            <a:pPr marL="890269">
              <a:lnSpc>
                <a:spcPct val="100000"/>
              </a:lnSpc>
            </a:pP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42695">
              <a:lnSpc>
                <a:spcPct val="100000"/>
              </a:lnSpc>
              <a:spcBef>
                <a:spcPts val="5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16519" y="0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760357" y="100849"/>
            <a:ext cx="277368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thresholding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logic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harsh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0" y="3121418"/>
            <a:ext cx="5760085" cy="118745"/>
            <a:chOff x="190" y="3121418"/>
            <a:chExt cx="5760085" cy="118745"/>
          </a:xfrm>
        </p:grpSpPr>
        <p:sp>
          <p:nvSpPr>
            <p:cNvPr id="34" name="object 34"/>
            <p:cNvSpPr/>
            <p:nvPr/>
          </p:nvSpPr>
          <p:spPr>
            <a:xfrm>
              <a:off x="190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880194" y="3121418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08365" y="3133506"/>
            <a:ext cx="77660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75495" y="3133506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31326" y="4634"/>
            <a:ext cx="22193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05"/>
              <a:t> </a:t>
            </a:r>
            <a:r>
              <a:rPr dirty="0" spc="10"/>
              <a:t>us</a:t>
            </a:r>
            <a:r>
              <a:rPr dirty="0" spc="110"/>
              <a:t> </a:t>
            </a:r>
            <a:r>
              <a:rPr dirty="0" spc="55"/>
              <a:t>try</a:t>
            </a:r>
            <a:r>
              <a:rPr dirty="0" spc="110"/>
              <a:t> </a:t>
            </a:r>
            <a:r>
              <a:rPr dirty="0" spc="-20"/>
              <a:t>some</a:t>
            </a:r>
            <a:r>
              <a:rPr dirty="0" spc="110"/>
              <a:t> </a:t>
            </a:r>
            <a:r>
              <a:rPr dirty="0" spc="5"/>
              <a:t>other</a:t>
            </a:r>
            <a:r>
              <a:rPr dirty="0" spc="110"/>
              <a:t> </a:t>
            </a:r>
            <a:r>
              <a:rPr dirty="0" spc="5"/>
              <a:t>values</a:t>
            </a:r>
            <a:r>
              <a:rPr dirty="0" spc="110"/>
              <a:t> </a:t>
            </a:r>
            <a:r>
              <a:rPr dirty="0" spc="-20"/>
              <a:t>of</a:t>
            </a:r>
            <a:r>
              <a:rPr dirty="0" spc="105"/>
              <a:t> </a:t>
            </a:r>
            <a:r>
              <a:rPr dirty="0" spc="10"/>
              <a:t>w,</a:t>
            </a:r>
            <a:r>
              <a:rPr dirty="0" spc="105"/>
              <a:t> </a:t>
            </a:r>
            <a:r>
              <a:rPr dirty="0" spc="25"/>
              <a:t>b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122117" y="365017"/>
          <a:ext cx="1520190" cy="1068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/>
                <a:gridCol w="444500"/>
                <a:gridCol w="631190"/>
              </a:tblGrid>
              <a:tr h="207492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Calibri"/>
                          <a:cs typeface="Calibri"/>
                        </a:rPr>
                        <a:t>w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100" spc="-10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100" spc="30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100" i="1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z="1100" spc="-70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5" i="1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9569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0.0730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2072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-0.10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0.1481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0.94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-0.94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0.0214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1.42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-1.73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0.0028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5308"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1.65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-2.08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0.0003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3122117" y="1622678"/>
            <a:ext cx="1520190" cy="35560"/>
            <a:chOff x="3122117" y="1622678"/>
            <a:chExt cx="1520190" cy="35560"/>
          </a:xfrm>
        </p:grpSpPr>
        <p:sp>
          <p:nvSpPr>
            <p:cNvPr id="10" name="object 10"/>
            <p:cNvSpPr/>
            <p:nvPr/>
          </p:nvSpPr>
          <p:spPr>
            <a:xfrm>
              <a:off x="3122117" y="1625206"/>
              <a:ext cx="1520190" cy="0"/>
            </a:xfrm>
            <a:custGeom>
              <a:avLst/>
              <a:gdLst/>
              <a:ahLst/>
              <a:cxnLst/>
              <a:rect l="l" t="t" r="r" b="b"/>
              <a:pathLst>
                <a:path w="1520189" h="0">
                  <a:moveTo>
                    <a:pt x="0" y="0"/>
                  </a:moveTo>
                  <a:lnTo>
                    <a:pt x="151980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22117" y="1655571"/>
              <a:ext cx="1520190" cy="0"/>
            </a:xfrm>
            <a:custGeom>
              <a:avLst/>
              <a:gdLst/>
              <a:ahLst/>
              <a:cxnLst/>
              <a:rect l="l" t="t" r="r" b="b"/>
              <a:pathLst>
                <a:path w="1520189" h="0">
                  <a:moveTo>
                    <a:pt x="0" y="0"/>
                  </a:moveTo>
                  <a:lnTo>
                    <a:pt x="151980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231326" y="1949728"/>
            <a:ext cx="293624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keep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going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direction,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i.e.</a:t>
            </a:r>
            <a:r>
              <a:rPr dirty="0" sz="1100" spc="3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increase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decrease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97" y="205139"/>
            <a:ext cx="1866262" cy="1463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810" y="2031935"/>
            <a:ext cx="443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σ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sz="1100" spc="95">
                <a:latin typeface="Calibri"/>
                <a:cs typeface="Calibri"/>
              </a:rPr>
              <a:t>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02" y="2148535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4" h="0">
                <a:moveTo>
                  <a:pt x="0" y="0"/>
                </a:moveTo>
                <a:lnTo>
                  <a:pt x="746836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8402" y="2092603"/>
            <a:ext cx="8172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15151" sz="1650" spc="-22">
                <a:latin typeface="Calibri"/>
                <a:cs typeface="Calibri"/>
              </a:rPr>
              <a:t>1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442">
                <a:latin typeface="Calibri"/>
                <a:cs typeface="Calibri"/>
              </a:rPr>
              <a:t>+</a:t>
            </a:r>
            <a:r>
              <a:rPr dirty="0" baseline="-15151" sz="1650" spc="-44">
                <a:latin typeface="Calibri"/>
                <a:cs typeface="Calibri"/>
              </a:rPr>
              <a:t> </a:t>
            </a:r>
            <a:r>
              <a:rPr dirty="0" baseline="-15151" sz="1650" spc="135" i="1">
                <a:latin typeface="Calibri"/>
                <a:cs typeface="Calibri"/>
              </a:rPr>
              <a:t>e</a:t>
            </a:r>
            <a:r>
              <a:rPr dirty="0" sz="800" spc="90">
                <a:latin typeface="Cambria"/>
                <a:cs typeface="Cambria"/>
              </a:rPr>
              <a:t>−</a:t>
            </a:r>
            <a:r>
              <a:rPr dirty="0" sz="800" spc="90">
                <a:latin typeface="Calibri"/>
                <a:cs typeface="Calibri"/>
              </a:rPr>
              <a:t>(wx+b)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31326" y="4634"/>
            <a:ext cx="22193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05"/>
              <a:t> </a:t>
            </a:r>
            <a:r>
              <a:rPr dirty="0" spc="10"/>
              <a:t>us</a:t>
            </a:r>
            <a:r>
              <a:rPr dirty="0" spc="110"/>
              <a:t> </a:t>
            </a:r>
            <a:r>
              <a:rPr dirty="0" spc="55"/>
              <a:t>try</a:t>
            </a:r>
            <a:r>
              <a:rPr dirty="0" spc="110"/>
              <a:t> </a:t>
            </a:r>
            <a:r>
              <a:rPr dirty="0" spc="-20"/>
              <a:t>some</a:t>
            </a:r>
            <a:r>
              <a:rPr dirty="0" spc="110"/>
              <a:t> </a:t>
            </a:r>
            <a:r>
              <a:rPr dirty="0" spc="5"/>
              <a:t>other</a:t>
            </a:r>
            <a:r>
              <a:rPr dirty="0" spc="110"/>
              <a:t> </a:t>
            </a:r>
            <a:r>
              <a:rPr dirty="0" spc="5"/>
              <a:t>values</a:t>
            </a:r>
            <a:r>
              <a:rPr dirty="0" spc="110"/>
              <a:t> </a:t>
            </a:r>
            <a:r>
              <a:rPr dirty="0" spc="-20"/>
              <a:t>of</a:t>
            </a:r>
            <a:r>
              <a:rPr dirty="0" spc="105"/>
              <a:t> </a:t>
            </a:r>
            <a:r>
              <a:rPr dirty="0" spc="10"/>
              <a:t>w,</a:t>
            </a:r>
            <a:r>
              <a:rPr dirty="0" spc="105"/>
              <a:t> </a:t>
            </a:r>
            <a:r>
              <a:rPr dirty="0" spc="25"/>
              <a:t>b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122117" y="365017"/>
          <a:ext cx="1520190" cy="1280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/>
                <a:gridCol w="444500"/>
                <a:gridCol w="631190"/>
              </a:tblGrid>
              <a:tr h="207492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Calibri"/>
                          <a:cs typeface="Calibri"/>
                        </a:rPr>
                        <a:t>w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100" spc="-10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100" spc="30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100" i="1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z="1100" spc="-70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5" i="1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9569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0.0730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2072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-0.10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0.1481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0.94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-0.94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0.0214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72078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1.42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-1.73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0.0028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1.65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-2.08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0.0003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90008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Calibri"/>
                          <a:cs typeface="Calibri"/>
                        </a:rPr>
                        <a:t>1.78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-2.27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0.0000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2231326" y="1936253"/>
            <a:ext cx="293560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65">
                <a:latin typeface="Calibri"/>
                <a:cs typeface="Calibri"/>
              </a:rPr>
              <a:t>With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guess</a:t>
            </a:r>
            <a:r>
              <a:rPr dirty="0" sz="1100" spc="10">
                <a:latin typeface="Calibri"/>
                <a:cs typeface="Calibri"/>
              </a:rPr>
              <a:t> work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intuition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were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able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right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009581"/>
            <a:ext cx="5065395" cy="49530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>
              <a:lnSpc>
                <a:spcPct val="79900"/>
              </a:lnSpc>
              <a:spcBef>
                <a:spcPts val="530"/>
              </a:spcBef>
            </a:pPr>
            <a:r>
              <a:rPr dirty="0" sz="1700" spc="65" i="1">
                <a:latin typeface="Calibri"/>
                <a:cs typeface="Calibri"/>
              </a:rPr>
              <a:t>Let </a:t>
            </a:r>
            <a:r>
              <a:rPr dirty="0" sz="1700" spc="25" i="1">
                <a:latin typeface="Calibri"/>
                <a:cs typeface="Calibri"/>
              </a:rPr>
              <a:t>us </a:t>
            </a:r>
            <a:r>
              <a:rPr dirty="0" sz="1700" spc="-20" i="1">
                <a:latin typeface="Calibri"/>
                <a:cs typeface="Calibri"/>
              </a:rPr>
              <a:t>look</a:t>
            </a:r>
            <a:r>
              <a:rPr dirty="0" sz="1700" spc="-15" i="1">
                <a:latin typeface="Calibri"/>
                <a:cs typeface="Calibri"/>
              </a:rPr>
              <a:t> at</a:t>
            </a:r>
            <a:r>
              <a:rPr dirty="0" sz="1700" spc="-10" i="1">
                <a:latin typeface="Calibri"/>
                <a:cs typeface="Calibri"/>
              </a:rPr>
              <a:t> </a:t>
            </a:r>
            <a:r>
              <a:rPr dirty="0" sz="1700" spc="5" i="1">
                <a:latin typeface="Calibri"/>
                <a:cs typeface="Calibri"/>
              </a:rPr>
              <a:t>something</a:t>
            </a:r>
            <a:r>
              <a:rPr dirty="0" sz="1700" spc="10" i="1">
                <a:latin typeface="Calibri"/>
                <a:cs typeface="Calibri"/>
              </a:rPr>
              <a:t> </a:t>
            </a:r>
            <a:r>
              <a:rPr dirty="0" sz="1700" spc="-30" i="1">
                <a:latin typeface="Calibri"/>
                <a:cs typeface="Calibri"/>
              </a:rPr>
              <a:t>better</a:t>
            </a:r>
            <a:r>
              <a:rPr dirty="0" sz="1700" spc="-25" i="1">
                <a:latin typeface="Calibri"/>
                <a:cs typeface="Calibri"/>
              </a:rPr>
              <a:t> </a:t>
            </a:r>
            <a:r>
              <a:rPr dirty="0" sz="1700" spc="5" i="1">
                <a:latin typeface="Calibri"/>
                <a:cs typeface="Calibri"/>
              </a:rPr>
              <a:t>than</a:t>
            </a:r>
            <a:r>
              <a:rPr dirty="0" sz="1700" spc="10" i="1">
                <a:latin typeface="Calibri"/>
                <a:cs typeface="Calibri"/>
              </a:rPr>
              <a:t> </a:t>
            </a:r>
            <a:r>
              <a:rPr dirty="0" sz="1700" spc="45" i="1">
                <a:latin typeface="Calibri"/>
                <a:cs typeface="Calibri"/>
              </a:rPr>
              <a:t>our </a:t>
            </a:r>
            <a:r>
              <a:rPr dirty="0" sz="1700" spc="15" i="1">
                <a:latin typeface="Calibri"/>
                <a:cs typeface="Calibri"/>
              </a:rPr>
              <a:t>“guess </a:t>
            </a:r>
            <a:r>
              <a:rPr dirty="0" sz="1700" spc="30" i="1">
                <a:latin typeface="Calibri"/>
                <a:cs typeface="Calibri"/>
              </a:rPr>
              <a:t>work” </a:t>
            </a:r>
            <a:r>
              <a:rPr dirty="0" sz="1700" spc="-370" i="1">
                <a:latin typeface="Calibri"/>
                <a:cs typeface="Calibri"/>
              </a:rPr>
              <a:t> </a:t>
            </a:r>
            <a:r>
              <a:rPr dirty="0" sz="1700" spc="40" i="1">
                <a:latin typeface="Calibri"/>
                <a:cs typeface="Calibri"/>
              </a:rPr>
              <a:t>algorithm....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20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64395" y="100849"/>
            <a:ext cx="2268855" cy="8801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Calibri"/>
                <a:cs typeface="Calibri"/>
              </a:rPr>
              <a:t>Since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sz="1100" spc="45">
                <a:latin typeface="Calibri"/>
                <a:cs typeface="Calibri"/>
              </a:rPr>
              <a:t>, </a:t>
            </a:r>
            <a:r>
              <a:rPr dirty="0" sz="1100" spc="-5" i="1">
                <a:latin typeface="Calibri"/>
                <a:cs typeface="Calibri"/>
              </a:rPr>
              <a:t>b</a:t>
            </a:r>
            <a:r>
              <a:rPr dirty="0" sz="1100" spc="-5">
                <a:latin typeface="Calibri"/>
                <a:cs typeface="Calibri"/>
              </a:rPr>
              <a:t>)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easily plot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</a:t>
            </a:r>
            <a:r>
              <a:rPr dirty="0" sz="1100" spc="-15">
                <a:latin typeface="Calibri"/>
                <a:cs typeface="Calibri"/>
              </a:rPr>
              <a:t>iffe</a:t>
            </a:r>
            <a:r>
              <a:rPr dirty="0" sz="1100">
                <a:latin typeface="Calibri"/>
                <a:cs typeface="Calibri"/>
              </a:rPr>
              <a:t>re</a:t>
            </a:r>
            <a:r>
              <a:rPr dirty="0" sz="1100" spc="-3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70">
                <a:latin typeface="Calibri"/>
                <a:cs typeface="Calibri"/>
              </a:rPr>
              <a:t>) 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pi</a:t>
            </a:r>
            <a:r>
              <a:rPr dirty="0" sz="1100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25">
                <a:latin typeface="Calibri"/>
                <a:cs typeface="Calibri"/>
              </a:rPr>
              <a:t>minimum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0"/>
                  </a:moveTo>
                  <a:lnTo>
                    <a:pt x="50" y="0"/>
                  </a:lnTo>
                  <a:lnTo>
                    <a:pt x="50" y="118491"/>
                  </a:lnTo>
                  <a:lnTo>
                    <a:pt x="2880055" y="118491"/>
                  </a:lnTo>
                  <a:lnTo>
                    <a:pt x="2880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55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5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052" y="217231"/>
            <a:ext cx="2298192" cy="219162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4395" y="100849"/>
            <a:ext cx="2268855" cy="8801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Calibri"/>
                <a:cs typeface="Calibri"/>
              </a:rPr>
              <a:t>Since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sz="1100" spc="45">
                <a:latin typeface="Calibri"/>
                <a:cs typeface="Calibri"/>
              </a:rPr>
              <a:t>, </a:t>
            </a:r>
            <a:r>
              <a:rPr dirty="0" sz="1100" spc="-5" i="1">
                <a:latin typeface="Calibri"/>
                <a:cs typeface="Calibri"/>
              </a:rPr>
              <a:t>b</a:t>
            </a:r>
            <a:r>
              <a:rPr dirty="0" sz="1100" spc="-5">
                <a:latin typeface="Calibri"/>
                <a:cs typeface="Calibri"/>
              </a:rPr>
              <a:t>)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easily plot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</a:t>
            </a:r>
            <a:r>
              <a:rPr dirty="0" sz="1100" spc="-15">
                <a:latin typeface="Calibri"/>
                <a:cs typeface="Calibri"/>
              </a:rPr>
              <a:t>iffe</a:t>
            </a:r>
            <a:r>
              <a:rPr dirty="0" sz="1100">
                <a:latin typeface="Calibri"/>
                <a:cs typeface="Calibri"/>
              </a:rPr>
              <a:t>re</a:t>
            </a:r>
            <a:r>
              <a:rPr dirty="0" sz="1100" spc="-3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70">
                <a:latin typeface="Calibri"/>
                <a:cs typeface="Calibri"/>
              </a:rPr>
              <a:t>) 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pi</a:t>
            </a:r>
            <a:r>
              <a:rPr dirty="0" sz="1100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25">
                <a:latin typeface="Calibri"/>
                <a:cs typeface="Calibri"/>
              </a:rPr>
              <a:t>minimum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0"/>
                  </a:moveTo>
                  <a:lnTo>
                    <a:pt x="50" y="0"/>
                  </a:lnTo>
                  <a:lnTo>
                    <a:pt x="50" y="118491"/>
                  </a:lnTo>
                  <a:lnTo>
                    <a:pt x="2880055" y="118491"/>
                  </a:lnTo>
                  <a:lnTo>
                    <a:pt x="2880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55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5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052" y="217231"/>
            <a:ext cx="2298192" cy="219162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4395" y="100849"/>
            <a:ext cx="2268855" cy="14344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Calibri"/>
                <a:cs typeface="Calibri"/>
              </a:rPr>
              <a:t>Since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sz="1100" spc="45">
                <a:latin typeface="Calibri"/>
                <a:cs typeface="Calibri"/>
              </a:rPr>
              <a:t>, </a:t>
            </a:r>
            <a:r>
              <a:rPr dirty="0" sz="1100" spc="-5" i="1">
                <a:latin typeface="Calibri"/>
                <a:cs typeface="Calibri"/>
              </a:rPr>
              <a:t>b</a:t>
            </a:r>
            <a:r>
              <a:rPr dirty="0" sz="1100" spc="-5">
                <a:latin typeface="Calibri"/>
                <a:cs typeface="Calibri"/>
              </a:rPr>
              <a:t>)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easily plot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</a:t>
            </a:r>
            <a:r>
              <a:rPr dirty="0" sz="1100" spc="-15">
                <a:latin typeface="Calibri"/>
                <a:cs typeface="Calibri"/>
              </a:rPr>
              <a:t>iffe</a:t>
            </a:r>
            <a:r>
              <a:rPr dirty="0" sz="1100">
                <a:latin typeface="Calibri"/>
                <a:cs typeface="Calibri"/>
              </a:rPr>
              <a:t>re</a:t>
            </a:r>
            <a:r>
              <a:rPr dirty="0" sz="1100" spc="-3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70">
                <a:latin typeface="Calibri"/>
                <a:cs typeface="Calibri"/>
              </a:rPr>
              <a:t>) 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pi</a:t>
            </a:r>
            <a:r>
              <a:rPr dirty="0" sz="1100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25">
                <a:latin typeface="Calibri"/>
                <a:cs typeface="Calibri"/>
              </a:rPr>
              <a:t>minimum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85">
                <a:latin typeface="Calibri"/>
                <a:cs typeface="Calibri"/>
              </a:rPr>
              <a:t>But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course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becomes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intract-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able </a:t>
            </a:r>
            <a:r>
              <a:rPr dirty="0" sz="1100" spc="-15">
                <a:latin typeface="Calibri"/>
                <a:cs typeface="Calibri"/>
              </a:rPr>
              <a:t>once </a:t>
            </a:r>
            <a:r>
              <a:rPr dirty="0" sz="1100" spc="10">
                <a:latin typeface="Calibri"/>
                <a:cs typeface="Calibri"/>
              </a:rPr>
              <a:t>you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25">
                <a:latin typeface="Calibri"/>
                <a:cs typeface="Calibri"/>
              </a:rPr>
              <a:t>many </a:t>
            </a:r>
            <a:r>
              <a:rPr dirty="0" sz="1100" spc="-10">
                <a:latin typeface="Calibri"/>
                <a:cs typeface="Calibri"/>
              </a:rPr>
              <a:t>more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!!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084656"/>
            <a:ext cx="63233" cy="632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55" y="25"/>
                  </a:moveTo>
                  <a:lnTo>
                    <a:pt x="50" y="25"/>
                  </a:lnTo>
                  <a:lnTo>
                    <a:pt x="50" y="118516"/>
                  </a:lnTo>
                  <a:lnTo>
                    <a:pt x="2880055" y="118516"/>
                  </a:lnTo>
                  <a:lnTo>
                    <a:pt x="2880055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55" y="3121532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5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052" y="217231"/>
            <a:ext cx="2298192" cy="219162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4395" y="100849"/>
            <a:ext cx="2268855" cy="21609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Calibri"/>
                <a:cs typeface="Calibri"/>
              </a:rPr>
              <a:t>Since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sz="1100" spc="45">
                <a:latin typeface="Calibri"/>
                <a:cs typeface="Calibri"/>
              </a:rPr>
              <a:t>, </a:t>
            </a:r>
            <a:r>
              <a:rPr dirty="0" sz="1100" spc="-5" i="1">
                <a:latin typeface="Calibri"/>
                <a:cs typeface="Calibri"/>
              </a:rPr>
              <a:t>b</a:t>
            </a:r>
            <a:r>
              <a:rPr dirty="0" sz="1100" spc="-5">
                <a:latin typeface="Calibri"/>
                <a:cs typeface="Calibri"/>
              </a:rPr>
              <a:t>)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 easily plot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</a:t>
            </a:r>
            <a:r>
              <a:rPr dirty="0" sz="1100" spc="-15">
                <a:latin typeface="Calibri"/>
                <a:cs typeface="Calibri"/>
              </a:rPr>
              <a:t>iffe</a:t>
            </a:r>
            <a:r>
              <a:rPr dirty="0" sz="1100">
                <a:latin typeface="Calibri"/>
                <a:cs typeface="Calibri"/>
              </a:rPr>
              <a:t>re</a:t>
            </a:r>
            <a:r>
              <a:rPr dirty="0" sz="1100" spc="-3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70">
                <a:latin typeface="Calibri"/>
                <a:cs typeface="Calibri"/>
              </a:rPr>
              <a:t>) 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pi</a:t>
            </a:r>
            <a:r>
              <a:rPr dirty="0" sz="1100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where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00" i="1">
                <a:latin typeface="Arial"/>
                <a:cs typeface="Arial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25">
                <a:latin typeface="Calibri"/>
                <a:cs typeface="Calibri"/>
              </a:rPr>
              <a:t>minimum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85">
                <a:latin typeface="Calibri"/>
                <a:cs typeface="Calibri"/>
              </a:rPr>
              <a:t>But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course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becomes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intract-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able </a:t>
            </a:r>
            <a:r>
              <a:rPr dirty="0" sz="1100" spc="-15">
                <a:latin typeface="Calibri"/>
                <a:cs typeface="Calibri"/>
              </a:rPr>
              <a:t>once </a:t>
            </a:r>
            <a:r>
              <a:rPr dirty="0" sz="1100" spc="10">
                <a:latin typeface="Calibri"/>
                <a:cs typeface="Calibri"/>
              </a:rPr>
              <a:t>you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25">
                <a:latin typeface="Calibri"/>
                <a:cs typeface="Calibri"/>
              </a:rPr>
              <a:t>many </a:t>
            </a:r>
            <a:r>
              <a:rPr dirty="0" sz="1100" spc="-10">
                <a:latin typeface="Calibri"/>
                <a:cs typeface="Calibri"/>
              </a:rPr>
              <a:t>more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60">
                <a:latin typeface="Calibri"/>
                <a:cs typeface="Calibri"/>
              </a:rPr>
              <a:t>!!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even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here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plotted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surface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 </a:t>
            </a:r>
            <a:r>
              <a:rPr dirty="0" sz="1100" spc="25">
                <a:latin typeface="Calibri"/>
                <a:cs typeface="Calibri"/>
              </a:rPr>
              <a:t>small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range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b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[f</a:t>
            </a:r>
            <a:r>
              <a:rPr dirty="0" sz="1100" spc="-5">
                <a:latin typeface="Calibri"/>
                <a:cs typeface="Calibri"/>
              </a:rPr>
              <a:t>r</a:t>
            </a:r>
            <a:r>
              <a:rPr dirty="0" sz="1100" spc="-5">
                <a:latin typeface="Calibri"/>
                <a:cs typeface="Calibri"/>
              </a:rPr>
              <a:t>om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5">
                <a:latin typeface="Calibri"/>
                <a:cs typeface="Calibri"/>
              </a:rPr>
              <a:t>6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6)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not 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204">
                <a:latin typeface="Lucida Sans Unicode"/>
                <a:cs typeface="Lucida Sans Unicode"/>
              </a:rPr>
              <a:t>−</a:t>
            </a:r>
            <a:r>
              <a:rPr dirty="0" sz="1100" spc="-170">
                <a:latin typeface="Lucida Sans Unicode"/>
                <a:cs typeface="Lucida Sans Unicode"/>
              </a:rPr>
              <a:t> </a:t>
            </a:r>
            <a:r>
              <a:rPr dirty="0" sz="1100" spc="25">
                <a:latin typeface="Calibri"/>
                <a:cs typeface="Calibri"/>
              </a:rPr>
              <a:t>in</a:t>
            </a:r>
            <a:r>
              <a:rPr dirty="0" sz="1100" spc="105">
                <a:latin typeface="Calibri"/>
                <a:cs typeface="Calibri"/>
              </a:rPr>
              <a:t>f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</a:t>
            </a:r>
            <a:r>
              <a:rPr dirty="0" sz="1100" spc="105">
                <a:latin typeface="Calibri"/>
                <a:cs typeface="Calibri"/>
              </a:rPr>
              <a:t>f</a:t>
            </a:r>
            <a:r>
              <a:rPr dirty="0" sz="1100" spc="25">
                <a:latin typeface="Calibri"/>
                <a:cs typeface="Calibri"/>
              </a:rPr>
              <a:t>)]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084656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638833"/>
            <a:ext cx="63233" cy="6323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21/62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5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009581"/>
            <a:ext cx="5001895" cy="49530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>
              <a:lnSpc>
                <a:spcPct val="79900"/>
              </a:lnSpc>
              <a:spcBef>
                <a:spcPts val="530"/>
              </a:spcBef>
            </a:pPr>
            <a:r>
              <a:rPr dirty="0" sz="1700" spc="65" i="1">
                <a:latin typeface="Calibri"/>
                <a:cs typeface="Calibri"/>
              </a:rPr>
              <a:t>Let </a:t>
            </a:r>
            <a:r>
              <a:rPr dirty="0" sz="1700" spc="25" i="1">
                <a:latin typeface="Calibri"/>
                <a:cs typeface="Calibri"/>
              </a:rPr>
              <a:t>us </a:t>
            </a:r>
            <a:r>
              <a:rPr dirty="0" sz="1700" spc="-20" i="1">
                <a:latin typeface="Calibri"/>
                <a:cs typeface="Calibri"/>
              </a:rPr>
              <a:t>look</a:t>
            </a:r>
            <a:r>
              <a:rPr dirty="0" sz="1700" spc="-15" i="1">
                <a:latin typeface="Calibri"/>
                <a:cs typeface="Calibri"/>
              </a:rPr>
              <a:t> at</a:t>
            </a:r>
            <a:r>
              <a:rPr dirty="0" sz="1700" spc="-10" i="1">
                <a:latin typeface="Calibri"/>
                <a:cs typeface="Calibri"/>
              </a:rPr>
              <a:t> </a:t>
            </a:r>
            <a:r>
              <a:rPr dirty="0" sz="1700" spc="-25" i="1">
                <a:latin typeface="Calibri"/>
                <a:cs typeface="Calibri"/>
              </a:rPr>
              <a:t>the</a:t>
            </a:r>
            <a:r>
              <a:rPr dirty="0" sz="1700" spc="-20" i="1">
                <a:latin typeface="Calibri"/>
                <a:cs typeface="Calibri"/>
              </a:rPr>
              <a:t> </a:t>
            </a:r>
            <a:r>
              <a:rPr dirty="0" sz="1700" spc="5" i="1">
                <a:latin typeface="Calibri"/>
                <a:cs typeface="Calibri"/>
              </a:rPr>
              <a:t>geometric</a:t>
            </a:r>
            <a:r>
              <a:rPr dirty="0" sz="1700" spc="10" i="1">
                <a:latin typeface="Calibri"/>
                <a:cs typeface="Calibri"/>
              </a:rPr>
              <a:t> </a:t>
            </a:r>
            <a:r>
              <a:rPr dirty="0" sz="1700" spc="25" i="1">
                <a:latin typeface="Calibri"/>
                <a:cs typeface="Calibri"/>
              </a:rPr>
              <a:t>interpretation </a:t>
            </a:r>
            <a:r>
              <a:rPr dirty="0" sz="1700" spc="-10" i="1">
                <a:latin typeface="Calibri"/>
                <a:cs typeface="Calibri"/>
              </a:rPr>
              <a:t>of</a:t>
            </a:r>
            <a:r>
              <a:rPr dirty="0" sz="1700" spc="360" i="1">
                <a:latin typeface="Calibri"/>
                <a:cs typeface="Calibri"/>
              </a:rPr>
              <a:t> </a:t>
            </a:r>
            <a:r>
              <a:rPr dirty="0" sz="1700" spc="45" i="1">
                <a:latin typeface="Calibri"/>
                <a:cs typeface="Calibri"/>
              </a:rPr>
              <a:t>our </a:t>
            </a:r>
            <a:r>
              <a:rPr dirty="0" sz="1700" spc="50" i="1">
                <a:latin typeface="Calibri"/>
                <a:cs typeface="Calibri"/>
              </a:rPr>
              <a:t> </a:t>
            </a:r>
            <a:r>
              <a:rPr dirty="0" sz="1700" spc="15" i="1">
                <a:latin typeface="Calibri"/>
                <a:cs typeface="Calibri"/>
              </a:rPr>
              <a:t>“guess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30" i="1">
                <a:latin typeface="Calibri"/>
                <a:cs typeface="Calibri"/>
              </a:rPr>
              <a:t>work”</a:t>
            </a:r>
            <a:r>
              <a:rPr dirty="0" sz="1700" spc="220" i="1">
                <a:latin typeface="Calibri"/>
                <a:cs typeface="Calibri"/>
              </a:rPr>
              <a:t> </a:t>
            </a:r>
            <a:r>
              <a:rPr dirty="0" sz="1700" spc="15" i="1">
                <a:latin typeface="Calibri"/>
                <a:cs typeface="Calibri"/>
              </a:rPr>
              <a:t>algorithm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95" i="1">
                <a:latin typeface="Calibri"/>
                <a:cs typeface="Calibri"/>
              </a:rPr>
              <a:t>in</a:t>
            </a:r>
            <a:r>
              <a:rPr dirty="0" sz="1700" spc="220" i="1">
                <a:latin typeface="Calibri"/>
                <a:cs typeface="Calibri"/>
              </a:rPr>
              <a:t> </a:t>
            </a:r>
            <a:r>
              <a:rPr dirty="0" sz="1700" spc="25" i="1">
                <a:latin typeface="Calibri"/>
                <a:cs typeface="Calibri"/>
              </a:rPr>
              <a:t>terms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-10" i="1">
                <a:latin typeface="Calibri"/>
                <a:cs typeface="Calibri"/>
              </a:rPr>
              <a:t>of</a:t>
            </a:r>
            <a:r>
              <a:rPr dirty="0" sz="1700" spc="220" i="1">
                <a:latin typeface="Calibri"/>
                <a:cs typeface="Calibri"/>
              </a:rPr>
              <a:t> </a:t>
            </a:r>
            <a:r>
              <a:rPr dirty="0" sz="1700" spc="30" i="1">
                <a:latin typeface="Calibri"/>
                <a:cs typeface="Calibri"/>
              </a:rPr>
              <a:t>this</a:t>
            </a:r>
            <a:r>
              <a:rPr dirty="0" sz="1700" spc="215" i="1">
                <a:latin typeface="Calibri"/>
                <a:cs typeface="Calibri"/>
              </a:rPr>
              <a:t> </a:t>
            </a:r>
            <a:r>
              <a:rPr dirty="0" sz="1700" spc="45" i="1">
                <a:latin typeface="Calibri"/>
                <a:cs typeface="Calibri"/>
              </a:rPr>
              <a:t>error</a:t>
            </a:r>
            <a:r>
              <a:rPr dirty="0" sz="1700" spc="220" i="1">
                <a:latin typeface="Calibri"/>
                <a:cs typeface="Calibri"/>
              </a:rPr>
              <a:t> </a:t>
            </a:r>
            <a:r>
              <a:rPr dirty="0" sz="1700" spc="15" i="1">
                <a:latin typeface="Calibri"/>
                <a:cs typeface="Calibri"/>
              </a:rPr>
              <a:t>surface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22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308" y="363671"/>
            <a:ext cx="2535936" cy="19518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3835" y="217231"/>
            <a:ext cx="2296955" cy="21916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95" y="217288"/>
            <a:ext cx="2488349" cy="19518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3835" y="217231"/>
            <a:ext cx="2296955" cy="21916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23/62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3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Mitesh M. Khapra</dc:creator>
  <dc:title>CS7015 (Deep Learning) : Lecture 3 - Sigmoid Neurons, Gradient Descent, Feedforward Neural Networks, Representation Power of Feedforward Neural Networks</dc:title>
  <dcterms:created xsi:type="dcterms:W3CDTF">2024-02-02T13:54:26Z</dcterms:created>
  <dcterms:modified xsi:type="dcterms:W3CDTF">2024-02-02T13:54:26Z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2018-08-07T00:00:00Z</vt:filetime>
  </property>
  <property fmtid="{D5CDD505-2E9C-101B-9397-08002B2CF9AE}" pid="3" name="Creator">
    <vt:lpwstr>LaTeX with Beamer class version 3.36</vt:lpwstr>
  </property>
  <property fmtid="{D5CDD505-2E9C-101B-9397-08002B2CF9AE}" pid="4" name="LastSaved">
    <vt:filetime>2024-02-02T00:00:00Z</vt:filetime>
  </property>
</Properties>
</file>